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7" r:id="rId19"/>
    <p:sldId id="273" r:id="rId20"/>
    <p:sldId id="274" r:id="rId21"/>
    <p:sldId id="276" r:id="rId22"/>
    <p:sldId id="278" r:id="rId23"/>
    <p:sldId id="279" r:id="rId24"/>
    <p:sldId id="275" r:id="rId25"/>
    <p:sldId id="280" r:id="rId26"/>
    <p:sldId id="281" r:id="rId27"/>
    <p:sldId id="282" r:id="rId28"/>
    <p:sldId id="287" r:id="rId29"/>
    <p:sldId id="283" r:id="rId30"/>
    <p:sldId id="288" r:id="rId31"/>
    <p:sldId id="284" r:id="rId32"/>
    <p:sldId id="285" r:id="rId33"/>
    <p:sldId id="286"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774423" y="802298"/>
            <a:ext cx="8637073" cy="2920713"/>
          </a:xfrm>
        </p:spPr>
        <p:txBody>
          <a:bodyPr bIns="0" anchor="b">
            <a:normAutofit/>
          </a:bodyPr>
          <a:lstStyle>
            <a:lvl1pPr algn="ctr">
              <a:defRPr sz="6600"/>
            </a:lvl1pPr>
          </a:lstStyle>
          <a:p>
            <a:r>
              <a:rPr lang="en-US"/>
              <a:t>Click to edit Master title style</a:t>
            </a:r>
            <a:endParaRPr lang="en-US" dirty="0"/>
          </a:p>
        </p:txBody>
      </p:sp>
      <p:sp>
        <p:nvSpPr>
          <p:cNvPr id="3" name="Subtitle 2"/>
          <p:cNvSpPr>
            <a:spLocks noGrp="1"/>
          </p:cNvSpPr>
          <p:nvPr>
            <p:ph type="subTitle" idx="1"/>
          </p:nvPr>
        </p:nvSpPr>
        <p:spPr>
          <a:xfrm>
            <a:off x="1774424" y="3724074"/>
            <a:ext cx="8637072" cy="977621"/>
          </a:xfrm>
        </p:spPr>
        <p:txBody>
          <a:bodyPr tIns="91440" bIns="91440">
            <a:normAutofit/>
          </a:bodyPr>
          <a:lstStyle>
            <a:lvl1pPr marL="0" indent="0" algn="ctr">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1/11/2020</a:t>
            </a:fld>
            <a:endParaRPr lang="en-US" dirty="0"/>
          </a:p>
        </p:txBody>
      </p:sp>
      <p:sp>
        <p:nvSpPr>
          <p:cNvPr id="5" name="Footer Placeholder 4"/>
          <p:cNvSpPr>
            <a:spLocks noGrp="1"/>
          </p:cNvSpPr>
          <p:nvPr>
            <p:ph type="ftr" sz="quarter" idx="11"/>
          </p:nvPr>
        </p:nvSpPr>
        <p:spPr>
          <a:xfrm>
            <a:off x="1451579" y="329307"/>
            <a:ext cx="5626774" cy="309201"/>
          </a:xfrm>
        </p:spPr>
        <p:txBody>
          <a:bodyPr/>
          <a:lstStyle/>
          <a:p>
            <a:endParaRPr lang="en-US" dirty="0"/>
          </a:p>
        </p:txBody>
      </p:sp>
      <p:sp>
        <p:nvSpPr>
          <p:cNvPr id="6" name="Slide Number Placeholder 5"/>
          <p:cNvSpPr>
            <a:spLocks noGrp="1"/>
          </p:cNvSpPr>
          <p:nvPr>
            <p:ph type="sldNum" sz="quarter" idx="12"/>
          </p:nvPr>
        </p:nvSpPr>
        <p:spPr>
          <a:xfrm>
            <a:off x="476834" y="798973"/>
            <a:ext cx="811019" cy="503578"/>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7052"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518654"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74423" y="1756130"/>
            <a:ext cx="8643154" cy="1969007"/>
          </a:xfrm>
        </p:spPr>
        <p:txBody>
          <a:bodyPr anchor="b">
            <a:normAutofit/>
          </a:bodyPr>
          <a:lstStyle>
            <a:lvl1pPr algn="ctr">
              <a:defRPr sz="3600"/>
            </a:lvl1pPr>
          </a:lstStyle>
          <a:p>
            <a:r>
              <a:rPr lang="en-US"/>
              <a:t>Click to edit Master title style</a:t>
            </a:r>
            <a:endParaRPr lang="en-US" dirty="0"/>
          </a:p>
        </p:txBody>
      </p:sp>
      <p:sp>
        <p:nvSpPr>
          <p:cNvPr id="3" name="Text Placeholder 2"/>
          <p:cNvSpPr>
            <a:spLocks noGrp="1"/>
          </p:cNvSpPr>
          <p:nvPr>
            <p:ph type="body" idx="1"/>
          </p:nvPr>
        </p:nvSpPr>
        <p:spPr>
          <a:xfrm>
            <a:off x="1774423" y="3725137"/>
            <a:ext cx="8643154" cy="1093987"/>
          </a:xfrm>
        </p:spPr>
        <p:txBody>
          <a:bodyPr tIns="91440">
            <a:normAutofit/>
          </a:bodyPr>
          <a:lstStyle>
            <a:lvl1pPr marL="0" indent="0" algn="ct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293577"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488654"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54140" y="2017343"/>
            <a:ext cx="4488654"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295603"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488794"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488794"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56025" y="2023003"/>
            <a:ext cx="4488794"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56025" y="2821491"/>
            <a:ext cx="4488794"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2961967" cy="2406518"/>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73032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2961967"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blipFill dpi="0" rotWithShape="1">
              <a:blip r:embed="rId2">
                <a:alphaModFix amt="30000"/>
              </a:blip>
              <a:srcRect/>
              <a:tile tx="0" ty="0" sx="100000" sy="100000" flip="none" algn="ctr"/>
            </a:blip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extrusionH="76200" contourW="12700" prstMaterial="matte">
              <a:bevelT w="152400" h="50800" prst="softRound"/>
              <a:extrusionClr>
                <a:schemeClr val="tx2"/>
              </a:extrusionClr>
              <a:contourClr>
                <a:schemeClr val="bg2"/>
              </a:contourClr>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38100" cmpd="sng">
              <a:solidFill>
                <a:schemeClr val="tx2">
                  <a:lumMod val="25000"/>
                </a:schemeClr>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2"/>
            <a:ext cx="5532328" cy="1922299"/>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50000"/>
              <a:lumOff val="50000"/>
              <a:alpha val="80000"/>
            </a:schemeClr>
          </a:solidFill>
          <a:ln w="9525" cap="sq">
            <a:noFill/>
            <a:miter lim="800000"/>
          </a:ln>
          <a:effectLst/>
        </p:spPr>
        <p:txBody>
          <a:bodyPr vert="horz" lIns="91440" tIns="45720" rIns="91440" bIns="45720" rtlCol="0" anchor="t">
            <a:normAutofit/>
          </a:bodyPr>
          <a:lstStyle>
            <a:lvl1pPr>
              <a:defRPr lang="en-US" sz="3200" dirty="0"/>
            </a:lvl1pPr>
          </a:lstStyle>
          <a:p>
            <a:pPr lvl="0" algn="ctr"/>
            <a:r>
              <a:rPr lang="en-US"/>
              <a:t>Click icon to add picture</a:t>
            </a:r>
            <a:endParaRPr lang="en-US" dirty="0"/>
          </a:p>
        </p:txBody>
      </p:sp>
      <p:sp>
        <p:nvSpPr>
          <p:cNvPr id="4" name="Text Placeholder 3"/>
          <p:cNvSpPr>
            <a:spLocks noGrp="1"/>
          </p:cNvSpPr>
          <p:nvPr>
            <p:ph type="body" sz="half" idx="2"/>
          </p:nvPr>
        </p:nvSpPr>
        <p:spPr>
          <a:xfrm>
            <a:off x="1450329" y="3059600"/>
            <a:ext cx="5524404" cy="2090134"/>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1/11/2020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1579" y="804519"/>
            <a:ext cx="9291215" cy="104923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29121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42079"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1/11/2020</a:t>
            </a:fld>
            <a:endParaRPr lang="en-US" dirty="0"/>
          </a:p>
        </p:txBody>
      </p:sp>
      <p:sp>
        <p:nvSpPr>
          <p:cNvPr id="5" name="Footer Placeholder 4"/>
          <p:cNvSpPr>
            <a:spLocks noGrp="1"/>
          </p:cNvSpPr>
          <p:nvPr>
            <p:ph type="ftr" sz="quarter" idx="3"/>
          </p:nvPr>
        </p:nvSpPr>
        <p:spPr>
          <a:xfrm>
            <a:off x="1451579" y="329307"/>
            <a:ext cx="562677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sp>
        <p:nvSpPr>
          <p:cNvPr id="9" name="Rectangle 8"/>
          <p:cNvSpPr/>
          <p:nvPr/>
        </p:nvSpPr>
        <p:spPr>
          <a:xfrm>
            <a:off x="0" y="3622291"/>
            <a:ext cx="12192000" cy="2505984"/>
          </a:xfrm>
          <a:prstGeom prst="rect">
            <a:avLst/>
          </a:prstGeom>
          <a:gradFill flip="none" rotWithShape="1">
            <a:gsLst>
              <a:gs pos="0">
                <a:schemeClr val="bg2">
                  <a:alpha val="0"/>
                </a:schemeClr>
              </a:gs>
              <a:gs pos="100000">
                <a:schemeClr val="bg2">
                  <a:alpha val="8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29338"/>
            <a:ext cx="12192000" cy="742950"/>
          </a:xfrm>
          <a:prstGeom prst="rect">
            <a:avLst/>
          </a:prstGeom>
        </p:spPr>
      </p:pic>
      <p:cxnSp>
        <p:nvCxnSpPr>
          <p:cNvPr id="12" name="Straight Connector 11"/>
          <p:cNvCxnSpPr/>
          <p:nvPr/>
        </p:nvCxnSpPr>
        <p:spPr>
          <a:xfrm>
            <a:off x="0" y="6138142"/>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90000"/>
        </a:lnSpc>
        <a:spcBef>
          <a:spcPct val="0"/>
        </a:spcBef>
        <a:buNone/>
        <a:defRPr sz="3200" b="0" i="0" kern="1200" cap="all">
          <a:solidFill>
            <a:schemeClr val="accent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4BFAB-6EFB-4650-9EA3-6FA55A652140}"/>
              </a:ext>
            </a:extLst>
          </p:cNvPr>
          <p:cNvSpPr>
            <a:spLocks noGrp="1"/>
          </p:cNvSpPr>
          <p:nvPr>
            <p:ph type="ctrTitle"/>
          </p:nvPr>
        </p:nvSpPr>
        <p:spPr/>
        <p:txBody>
          <a:bodyPr/>
          <a:lstStyle/>
          <a:p>
            <a:r>
              <a:rPr lang="en-US" dirty="0"/>
              <a:t>Samuel</a:t>
            </a:r>
          </a:p>
        </p:txBody>
      </p:sp>
      <p:sp>
        <p:nvSpPr>
          <p:cNvPr id="3" name="Subtitle 2">
            <a:extLst>
              <a:ext uri="{FF2B5EF4-FFF2-40B4-BE49-F238E27FC236}">
                <a16:creationId xmlns:a16="http://schemas.microsoft.com/office/drawing/2014/main" id="{9FE3235D-2AEC-494F-997C-8FF85FF9ECF0}"/>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5558732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826D2-9B74-4654-9C82-F628F64FDCFD}"/>
              </a:ext>
            </a:extLst>
          </p:cNvPr>
          <p:cNvSpPr>
            <a:spLocks noGrp="1"/>
          </p:cNvSpPr>
          <p:nvPr>
            <p:ph type="title"/>
          </p:nvPr>
        </p:nvSpPr>
        <p:spPr>
          <a:xfrm>
            <a:off x="159799" y="218593"/>
            <a:ext cx="11860566" cy="1049235"/>
          </a:xfrm>
        </p:spPr>
        <p:txBody>
          <a:bodyPr/>
          <a:lstStyle/>
          <a:p>
            <a:r>
              <a:rPr lang="es-ES" dirty="0"/>
              <a:t>I. Preparativos para la monarquía: Samuel, el último juez (1: 1 - 8:22)</a:t>
            </a:r>
            <a:endParaRPr lang="en-US" dirty="0"/>
          </a:p>
        </p:txBody>
      </p:sp>
      <p:sp>
        <p:nvSpPr>
          <p:cNvPr id="3" name="Content Placeholder 2">
            <a:extLst>
              <a:ext uri="{FF2B5EF4-FFF2-40B4-BE49-F238E27FC236}">
                <a16:creationId xmlns:a16="http://schemas.microsoft.com/office/drawing/2014/main" id="{ACCE814A-A711-4AE2-B0EF-D4DC7FE7ECE5}"/>
              </a:ext>
            </a:extLst>
          </p:cNvPr>
          <p:cNvSpPr>
            <a:spLocks noGrp="1"/>
          </p:cNvSpPr>
          <p:nvPr>
            <p:ph idx="1"/>
          </p:nvPr>
        </p:nvSpPr>
        <p:spPr>
          <a:xfrm>
            <a:off x="88777" y="1571348"/>
            <a:ext cx="11860566" cy="4465468"/>
          </a:xfrm>
        </p:spPr>
        <p:txBody>
          <a:bodyPr>
            <a:normAutofit/>
          </a:bodyPr>
          <a:lstStyle/>
          <a:p>
            <a:r>
              <a:rPr lang="es-ES" sz="2800" dirty="0"/>
              <a:t>Los primeros años de la vida de Samuel (1: 11-28)</a:t>
            </a:r>
          </a:p>
          <a:p>
            <a:r>
              <a:rPr lang="es-ES" sz="2800" dirty="0"/>
              <a:t>Ana </a:t>
            </a:r>
            <a:r>
              <a:rPr lang="es-ES" sz="2800" dirty="0" err="1"/>
              <a:t>crió</a:t>
            </a:r>
            <a:r>
              <a:rPr lang="es-ES" sz="2800" dirty="0"/>
              <a:t> a Samuel sabiendo que lo entregaría (1:24) como cumplimiento de su voto "si. . . entonces "(1:11). Moisés también fue entrenado por su madre sabiendo que ella lo abandonaría cuando él solo tenía entre 3 y 5 años.</a:t>
            </a:r>
          </a:p>
          <a:p>
            <a:r>
              <a:rPr lang="es-ES" sz="2800" dirty="0"/>
              <a:t>Punto: Entrenamiento significativo se lleva a cabo antes de que un niño tenga 5 años.</a:t>
            </a:r>
            <a:endParaRPr lang="en-US" sz="2800" dirty="0"/>
          </a:p>
        </p:txBody>
      </p:sp>
    </p:spTree>
    <p:extLst>
      <p:ext uri="{BB962C8B-B14F-4D97-AF65-F5344CB8AC3E}">
        <p14:creationId xmlns:p14="http://schemas.microsoft.com/office/powerpoint/2010/main" val="4201956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CE814A-A711-4AE2-B0EF-D4DC7FE7ECE5}"/>
              </a:ext>
            </a:extLst>
          </p:cNvPr>
          <p:cNvSpPr>
            <a:spLocks noGrp="1"/>
          </p:cNvSpPr>
          <p:nvPr>
            <p:ph idx="1"/>
          </p:nvPr>
        </p:nvSpPr>
        <p:spPr>
          <a:xfrm>
            <a:off x="88777" y="159799"/>
            <a:ext cx="11984854" cy="6187736"/>
          </a:xfrm>
        </p:spPr>
        <p:txBody>
          <a:bodyPr>
            <a:normAutofit fontScale="92500" lnSpcReduction="20000"/>
          </a:bodyPr>
          <a:lstStyle/>
          <a:p>
            <a:r>
              <a:rPr lang="es-ES" dirty="0"/>
              <a:t>B. El ministerio de Samuel como Profeta y Juez (2: 1--7: 17). La necesidad de un profeta se creó cuando Elí y sus hijos murieron. Eli y sus hijos habían perdido el arte de escuchar la voz de Dios, ¡algo que incluso Samuel de niño podía hacer! Esto comienza su papel profético.</a:t>
            </a:r>
          </a:p>
          <a:p>
            <a:r>
              <a:rPr lang="es-ES" dirty="0"/>
              <a:t>Causa: La crisis del liderazgo espiritual en el sacerdocio-Eli (2: 11-25). Se entregaron de acuerdo con sus propios gustos, incluidas las abominaciones sexuales cananeas (2: 12-17, 22-25).</a:t>
            </a:r>
          </a:p>
          <a:p>
            <a:r>
              <a:rPr lang="es-ES" dirty="0"/>
              <a:t>Efecto: juicio pronunciado (1: 27-34)</a:t>
            </a:r>
          </a:p>
          <a:p>
            <a:r>
              <a:rPr lang="es-ES" dirty="0"/>
              <a:t>a) “Llegará el momento en que cortaré tu fortaleza y la fortaleza de la casa de tu padre, para que no haya un anciano en la línea de tu familia” (1 Samuel 2:31). Cumplido en 22:16 como resultado de la mentira de David en 21: 2.</a:t>
            </a:r>
          </a:p>
          <a:p>
            <a:r>
              <a:rPr lang="es-ES" dirty="0"/>
              <a:t>b) "Y lo que les pase a tus dos hijos, </a:t>
            </a:r>
            <a:r>
              <a:rPr lang="es-ES" dirty="0" err="1"/>
              <a:t>Ofni</a:t>
            </a:r>
            <a:r>
              <a:rPr lang="es-ES" dirty="0"/>
              <a:t> y </a:t>
            </a:r>
            <a:r>
              <a:rPr lang="es-ES" dirty="0" err="1"/>
              <a:t>Finees</a:t>
            </a:r>
            <a:r>
              <a:rPr lang="es-ES" dirty="0"/>
              <a:t>, será una señal para ti: ambos morirán el mismo día" (1 Samuel 2:34).</a:t>
            </a:r>
          </a:p>
          <a:p>
            <a:r>
              <a:rPr lang="es-ES" dirty="0"/>
              <a:t>c) “Levantaré para mí un sacerdote fiel, que hará según lo que esté en mi corazón y mente. Estableceré firmemente su casa, y él ministrará ante mi ungido siempre ”(1 Samuel 2:35).</a:t>
            </a:r>
          </a:p>
          <a:p>
            <a:r>
              <a:rPr lang="es-ES" dirty="0"/>
              <a:t>d) el sacerdocio sería más tarde (durante el reinado de Salomón) transferido de la línea de Eli a la línea de </a:t>
            </a:r>
            <a:r>
              <a:rPr lang="es-ES" dirty="0" err="1"/>
              <a:t>Zadok</a:t>
            </a:r>
            <a:r>
              <a:rPr lang="es-ES" dirty="0"/>
              <a:t>, un descendiente de Eleazar.</a:t>
            </a:r>
          </a:p>
          <a:p>
            <a:r>
              <a:rPr lang="es-ES" dirty="0"/>
              <a:t>Solución: (2: 35ff) - Samuel. Observe cómo se contrasta el progreso de Samuel con los fracasos de los hijos de Eli.</a:t>
            </a:r>
          </a:p>
        </p:txBody>
      </p:sp>
    </p:spTree>
    <p:extLst>
      <p:ext uri="{BB962C8B-B14F-4D97-AF65-F5344CB8AC3E}">
        <p14:creationId xmlns:p14="http://schemas.microsoft.com/office/powerpoint/2010/main" val="1573769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826D2-9B74-4654-9C82-F628F64FDCFD}"/>
              </a:ext>
            </a:extLst>
          </p:cNvPr>
          <p:cNvSpPr>
            <a:spLocks noGrp="1"/>
          </p:cNvSpPr>
          <p:nvPr>
            <p:ph type="title"/>
          </p:nvPr>
        </p:nvSpPr>
        <p:spPr>
          <a:xfrm>
            <a:off x="88777" y="0"/>
            <a:ext cx="11860566" cy="777631"/>
          </a:xfrm>
        </p:spPr>
        <p:txBody>
          <a:bodyPr>
            <a:normAutofit fontScale="90000"/>
          </a:bodyPr>
          <a:lstStyle/>
          <a:p>
            <a:br>
              <a:rPr lang="es-ES" dirty="0"/>
            </a:br>
            <a:r>
              <a:rPr lang="es-ES" dirty="0"/>
              <a:t>La selección del primer Rey de Israel (8: 1--9: 27)</a:t>
            </a:r>
            <a:endParaRPr lang="en-US" dirty="0"/>
          </a:p>
        </p:txBody>
      </p:sp>
      <p:sp>
        <p:nvSpPr>
          <p:cNvPr id="3" name="Content Placeholder 2">
            <a:extLst>
              <a:ext uri="{FF2B5EF4-FFF2-40B4-BE49-F238E27FC236}">
                <a16:creationId xmlns:a16="http://schemas.microsoft.com/office/drawing/2014/main" id="{ACCE814A-A711-4AE2-B0EF-D4DC7FE7ECE5}"/>
              </a:ext>
            </a:extLst>
          </p:cNvPr>
          <p:cNvSpPr>
            <a:spLocks noGrp="1"/>
          </p:cNvSpPr>
          <p:nvPr>
            <p:ph idx="1"/>
          </p:nvPr>
        </p:nvSpPr>
        <p:spPr>
          <a:xfrm>
            <a:off x="88777" y="914400"/>
            <a:ext cx="11860566" cy="5264458"/>
          </a:xfrm>
        </p:spPr>
        <p:txBody>
          <a:bodyPr>
            <a:normAutofit fontScale="92500"/>
          </a:bodyPr>
          <a:lstStyle/>
          <a:p>
            <a:r>
              <a:rPr lang="es-ES" sz="2400" dirty="0"/>
              <a:t>1. La gente deseaba un rey (1 Sam. 8: 4-9) Los deseos son determinantes. ¿Por qué Israel desearía un rey así? Seguridad visible tal vez, tenga en cuenta que los hijos de Samuel recurrieron a la maldad (8: 1-3) para que no siguieran los pasos de Samuel. ¿Falta de modelo a seguir? Samuel fue entrenado por Eli y carecía de una sólida influencia parental.</a:t>
            </a:r>
          </a:p>
          <a:p>
            <a:r>
              <a:rPr lang="es-ES" sz="2400" dirty="0"/>
              <a:t> - Alemania después de la Primera Guerra Mundial, temeroso de Stalin, por lo que aceptan ansiosamente a Hitler. “Estamos muy agradecidos con Dios de que Él, como señor de la historia, nos haya dado a Adolf Hitler, nuestro líder y salvador de nuestra difícil situación. Reconocemos que nosotros, con cuerpo y alma, estamos obligados y dedicados al Estado alemán y a su </a:t>
            </a:r>
            <a:r>
              <a:rPr lang="es-ES" sz="2400" dirty="0" err="1"/>
              <a:t>Fuhrer</a:t>
            </a:r>
            <a:r>
              <a:rPr lang="es-ES" sz="2400" dirty="0"/>
              <a:t>. Esta esclavitud y deber contiene para nosotros, como cristianos evangélicos, su significado más profundo y santo en su obediencia al mandato de Dios ”(Millard Erickson, Christian </a:t>
            </a:r>
            <a:r>
              <a:rPr lang="es-ES" sz="2400" dirty="0" err="1"/>
              <a:t>Theology</a:t>
            </a:r>
            <a:r>
              <a:rPr lang="es-ES" sz="2400" dirty="0"/>
              <a:t>, p. 404).</a:t>
            </a:r>
            <a:endParaRPr lang="en-US" sz="2400" dirty="0"/>
          </a:p>
        </p:txBody>
      </p:sp>
    </p:spTree>
    <p:extLst>
      <p:ext uri="{BB962C8B-B14F-4D97-AF65-F5344CB8AC3E}">
        <p14:creationId xmlns:p14="http://schemas.microsoft.com/office/powerpoint/2010/main" val="267192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CE814A-A711-4AE2-B0EF-D4DC7FE7ECE5}"/>
              </a:ext>
            </a:extLst>
          </p:cNvPr>
          <p:cNvSpPr>
            <a:spLocks noGrp="1"/>
          </p:cNvSpPr>
          <p:nvPr>
            <p:ph idx="1"/>
          </p:nvPr>
        </p:nvSpPr>
        <p:spPr>
          <a:xfrm>
            <a:off x="88777" y="825623"/>
            <a:ext cx="11860566" cy="5211193"/>
          </a:xfrm>
        </p:spPr>
        <p:txBody>
          <a:bodyPr>
            <a:normAutofit/>
          </a:bodyPr>
          <a:lstStyle/>
          <a:p>
            <a:r>
              <a:rPr lang="es-ES" sz="2800" dirty="0"/>
              <a:t>2. La advertencia de Samuel sobre un rey (1 Sam. 8: 11-18) Tenga en cuenta el precio de insistir en tener su propio camino en 8: 13-18). Él tomará a sus hijos, hijas, lo mejor de su campo y viñedos, y olivares, una décima parte de su semilla, tomará sus sirvientes y una décima parte de su rebaño.</a:t>
            </a:r>
          </a:p>
          <a:p>
            <a:r>
              <a:rPr lang="es-ES" sz="2800" dirty="0"/>
              <a:t>3. El camino lento al trono: los gobernantes en Israel a menudo llegaron al trono en un proceso de tres pasos. Esto era cierto para Saúl, pero como se muestra a continuación, sus primeros errores agravaron los problemas que debía tener en su reinado.</a:t>
            </a:r>
            <a:endParaRPr lang="en-US" sz="2800" dirty="0"/>
          </a:p>
        </p:txBody>
      </p:sp>
    </p:spTree>
    <p:extLst>
      <p:ext uri="{BB962C8B-B14F-4D97-AF65-F5344CB8AC3E}">
        <p14:creationId xmlns:p14="http://schemas.microsoft.com/office/powerpoint/2010/main" val="3281436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AB8F5DC0-9826-4320-B59F-FAC8CFD43821}"/>
              </a:ext>
            </a:extLst>
          </p:cNvPr>
          <p:cNvGraphicFramePr>
            <a:graphicFrameLocks noGrp="1"/>
          </p:cNvGraphicFramePr>
          <p:nvPr>
            <p:ph idx="1"/>
            <p:extLst>
              <p:ext uri="{D42A27DB-BD31-4B8C-83A1-F6EECF244321}">
                <p14:modId xmlns:p14="http://schemas.microsoft.com/office/powerpoint/2010/main" val="776200361"/>
              </p:ext>
            </p:extLst>
          </p:nvPr>
        </p:nvGraphicFramePr>
        <p:xfrm>
          <a:off x="168676" y="195309"/>
          <a:ext cx="11913833" cy="6149866"/>
        </p:xfrm>
        <a:graphic>
          <a:graphicData uri="http://schemas.openxmlformats.org/drawingml/2006/table">
            <a:tbl>
              <a:tblPr/>
              <a:tblGrid>
                <a:gridCol w="2234983">
                  <a:extLst>
                    <a:ext uri="{9D8B030D-6E8A-4147-A177-3AD203B41FA5}">
                      <a16:colId xmlns:a16="http://schemas.microsoft.com/office/drawing/2014/main" val="2712965048"/>
                    </a:ext>
                  </a:extLst>
                </a:gridCol>
                <a:gridCol w="9678850">
                  <a:extLst>
                    <a:ext uri="{9D8B030D-6E8A-4147-A177-3AD203B41FA5}">
                      <a16:colId xmlns:a16="http://schemas.microsoft.com/office/drawing/2014/main" val="457673362"/>
                    </a:ext>
                  </a:extLst>
                </a:gridCol>
              </a:tblGrid>
              <a:tr h="494929">
                <a:tc>
                  <a:txBody>
                    <a:bodyPr/>
                    <a:lstStyle/>
                    <a:p>
                      <a:pPr algn="ctr" rtl="0" fontAlgn="base"/>
                      <a:r>
                        <a:rPr lang="en-US" sz="2000" b="0" i="0" dirty="0" err="1">
                          <a:effectLst/>
                        </a:rPr>
                        <a:t>Fases</a:t>
                      </a:r>
                      <a:r>
                        <a:rPr lang="en-US" sz="2000" b="0" i="0" dirty="0">
                          <a:effectLst/>
                        </a:rPr>
                        <a:t> al </a:t>
                      </a:r>
                      <a:r>
                        <a:rPr lang="en-US" sz="2000" b="0" i="0" dirty="0" err="1">
                          <a:effectLst/>
                        </a:rPr>
                        <a:t>trono</a:t>
                      </a:r>
                      <a:endParaRPr lang="en-US" sz="2000" b="0" i="0" dirty="0">
                        <a:effectLst/>
                      </a:endParaRPr>
                    </a:p>
                  </a:txBody>
                  <a:tcPr marL="74427" marR="74427" marT="37214" marB="372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CCCC"/>
                    </a:solidFill>
                  </a:tcPr>
                </a:tc>
                <a:tc>
                  <a:txBody>
                    <a:bodyPr/>
                    <a:lstStyle/>
                    <a:p>
                      <a:pPr algn="ctr" rtl="0" fontAlgn="base"/>
                      <a:r>
                        <a:rPr lang="en-US" sz="2800" b="0" i="0" dirty="0" err="1">
                          <a:effectLst/>
                        </a:rPr>
                        <a:t>Eventos</a:t>
                      </a:r>
                      <a:r>
                        <a:rPr lang="en-US" sz="2800" b="0" i="0" dirty="0">
                          <a:effectLst/>
                        </a:rPr>
                        <a:t> </a:t>
                      </a:r>
                      <a:r>
                        <a:rPr lang="en-US" sz="2800" b="0" i="0" dirty="0" err="1">
                          <a:effectLst/>
                        </a:rPr>
                        <a:t>Especificos</a:t>
                      </a:r>
                      <a:endParaRPr lang="en-US" sz="2800" b="0" i="0" dirty="0">
                        <a:effectLst/>
                      </a:endParaRPr>
                    </a:p>
                  </a:txBody>
                  <a:tcPr marL="74427" marR="74427" marT="37214" marB="372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CCCC"/>
                    </a:solidFill>
                  </a:tcPr>
                </a:tc>
                <a:extLst>
                  <a:ext uri="{0D108BD9-81ED-4DB2-BD59-A6C34878D82A}">
                    <a16:rowId xmlns:a16="http://schemas.microsoft.com/office/drawing/2014/main" val="3805879993"/>
                  </a:ext>
                </a:extLst>
              </a:tr>
              <a:tr h="2078707">
                <a:tc>
                  <a:txBody>
                    <a:bodyPr/>
                    <a:lstStyle/>
                    <a:p>
                      <a:pPr algn="ctr" rtl="0" fontAlgn="base"/>
                      <a:r>
                        <a:rPr lang="en-US" sz="1800" b="0" i="0" dirty="0">
                          <a:effectLst/>
                          <a:latin typeface="Times New Roman" panose="02020603050405020304" pitchFamily="18" charset="0"/>
                        </a:rPr>
                        <a:t> </a:t>
                      </a:r>
                    </a:p>
                    <a:p>
                      <a:pPr algn="ctr" rtl="0" fontAlgn="base"/>
                      <a:r>
                        <a:rPr lang="en-US" sz="1800" b="0" i="0" dirty="0" err="1">
                          <a:effectLst/>
                          <a:latin typeface="Times New Roman" panose="02020603050405020304" pitchFamily="18" charset="0"/>
                        </a:rPr>
                        <a:t>Designación</a:t>
                      </a:r>
                      <a:r>
                        <a:rPr lang="en-US" sz="1800" b="0" i="0" dirty="0">
                          <a:effectLst/>
                          <a:latin typeface="Times New Roman" panose="02020603050405020304" pitchFamily="18" charset="0"/>
                        </a:rPr>
                        <a:t> (</a:t>
                      </a:r>
                      <a:r>
                        <a:rPr lang="en-US" sz="1800" b="0" i="0" dirty="0" err="1">
                          <a:effectLst/>
                          <a:latin typeface="Times New Roman" panose="02020603050405020304" pitchFamily="18" charset="0"/>
                        </a:rPr>
                        <a:t>retrasada</a:t>
                      </a:r>
                      <a:r>
                        <a:rPr lang="en-US" sz="1800" b="0" i="0" dirty="0">
                          <a:effectLst/>
                          <a:latin typeface="Times New Roman" panose="02020603050405020304" pitchFamily="18" charset="0"/>
                        </a:rPr>
                        <a:t>)</a:t>
                      </a:r>
                      <a:endParaRPr lang="en-US" sz="3200" b="0" i="0" dirty="0">
                        <a:effectLst/>
                      </a:endParaRPr>
                    </a:p>
                  </a:txBody>
                  <a:tcPr marL="74427" marR="74427" marT="37214" marB="372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ase"/>
                      <a:r>
                        <a:rPr lang="es-ES" sz="1800" b="0" i="0" dirty="0">
                          <a:effectLst/>
                        </a:rPr>
                        <a:t>Comportamiento pasivo: 10: 14-16: Saúl no le contó a su "tío" 1 acerca de las palabras de Samuel sobre el ser rey (9:16) o acerca de ser ungido (10: 1), lo que retrasó la fase de designación pública.</a:t>
                      </a:r>
                    </a:p>
                    <a:p>
                      <a:pPr algn="l" rtl="0" fontAlgn="base"/>
                      <a:r>
                        <a:rPr lang="es-ES" sz="1800" b="0" i="0" dirty="0">
                          <a:effectLst/>
                        </a:rPr>
                        <a:t>Comportamiento tímido: su escondite en el equipaje (10:22) debe verse como timidez, no humildad.</a:t>
                      </a:r>
                    </a:p>
                    <a:p>
                      <a:pPr algn="l" rtl="0" fontAlgn="base"/>
                      <a:r>
                        <a:rPr lang="es-ES" sz="1800" b="0" i="0" dirty="0">
                          <a:effectLst/>
                        </a:rPr>
                        <a:t>Consecuencia: la inacción de Saúl aquí retrasó su designación como nuevo rey y obligó a Samuel a reunir a la gente en Mizpa (10:17) para otra forma de designar a Saúl como rey.</a:t>
                      </a:r>
                      <a:endParaRPr lang="en-US" sz="1800" b="0" i="0" dirty="0">
                        <a:effectLst/>
                      </a:endParaRPr>
                    </a:p>
                  </a:txBody>
                  <a:tcPr marL="74427" marR="74427" marT="37214" marB="372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83615078"/>
                  </a:ext>
                </a:extLst>
              </a:tr>
              <a:tr h="2672623">
                <a:tc>
                  <a:txBody>
                    <a:bodyPr/>
                    <a:lstStyle/>
                    <a:p>
                      <a:pPr algn="ctr" rtl="0" fontAlgn="base"/>
                      <a:r>
                        <a:rPr lang="en-US" sz="2400" b="0" i="0" dirty="0" err="1">
                          <a:effectLst/>
                        </a:rPr>
                        <a:t>Demostración</a:t>
                      </a:r>
                      <a:endParaRPr lang="en-US" sz="2400" b="0" i="0" dirty="0">
                        <a:effectLst/>
                      </a:endParaRPr>
                    </a:p>
                    <a:p>
                      <a:pPr algn="ctr" rtl="0" fontAlgn="base"/>
                      <a:r>
                        <a:rPr lang="en-US" sz="2400" b="0" i="0" dirty="0">
                          <a:effectLst/>
                        </a:rPr>
                        <a:t>(</a:t>
                      </a:r>
                      <a:r>
                        <a:rPr lang="en-US" sz="2400" b="0" i="0" dirty="0" err="1">
                          <a:effectLst/>
                        </a:rPr>
                        <a:t>retrasado</a:t>
                      </a:r>
                      <a:r>
                        <a:rPr lang="en-US" sz="2400" b="0" i="0" dirty="0">
                          <a:effectLst/>
                        </a:rPr>
                        <a:t>)</a:t>
                      </a:r>
                    </a:p>
                  </a:txBody>
                  <a:tcPr marL="74427" marR="74427" marT="37214" marB="372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ase"/>
                      <a:r>
                        <a:rPr lang="es-ES" sz="1800" b="0" i="0" dirty="0">
                          <a:effectLst/>
                        </a:rPr>
                        <a:t>Evitación: Saúl debía demostrar su vocación luchando contra los filisteos (probablemente lo que Samuel quiso decir en 10: 7 al decir "haz por ti mismo lo que la ocasión requiera ...") (los filisteos eran la principal amenaza para Israel: ¿qué mejor manera de demostrar el llamado de Dios ?) Pero Saúl no puede organizar sus tropas y demostrar su unción al sumergirse en la batalla con los filisteos. No fue Saúl, sino Jonathan quien (13: 3) inició el ataque, retrasando así la fase de demostración del reinado de Saúl.</a:t>
                      </a:r>
                    </a:p>
                    <a:p>
                      <a:pPr algn="l" rtl="0" fontAlgn="base"/>
                      <a:r>
                        <a:rPr lang="es-ES" sz="1800" b="0" i="0" dirty="0">
                          <a:effectLst/>
                        </a:rPr>
                        <a:t>Consecuencias: dado que el conflicto filisteo no se puede utilizar para demostrar la nueva autoridad de Saúl, Saúl luchó contra los amonitas para demostrar su vocación.</a:t>
                      </a:r>
                      <a:endParaRPr lang="en-US" sz="1800" b="0" i="0" dirty="0">
                        <a:effectLst/>
                      </a:endParaRPr>
                    </a:p>
                  </a:txBody>
                  <a:tcPr marL="74427" marR="74427" marT="37214" marB="372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33971278"/>
                  </a:ext>
                </a:extLst>
              </a:tr>
              <a:tr h="692902">
                <a:tc>
                  <a:txBody>
                    <a:bodyPr/>
                    <a:lstStyle/>
                    <a:p>
                      <a:pPr algn="ctr" rtl="0" fontAlgn="base"/>
                      <a:r>
                        <a:rPr lang="en-US" sz="1800" b="0" i="0" dirty="0" err="1">
                          <a:effectLst/>
                          <a:latin typeface="Times New Roman" panose="02020603050405020304" pitchFamily="18" charset="0"/>
                        </a:rPr>
                        <a:t>Declaración</a:t>
                      </a:r>
                      <a:r>
                        <a:rPr lang="en-US" sz="1800" b="0" i="0" dirty="0">
                          <a:effectLst/>
                          <a:latin typeface="Times New Roman" panose="02020603050405020304" pitchFamily="18" charset="0"/>
                        </a:rPr>
                        <a:t> </a:t>
                      </a:r>
                      <a:endParaRPr lang="en-US" sz="3200" b="0" i="0" dirty="0">
                        <a:effectLst/>
                      </a:endParaRPr>
                    </a:p>
                  </a:txBody>
                  <a:tcPr marL="74427" marR="74427" marT="37214" marB="372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ase"/>
                      <a:r>
                        <a:rPr lang="es-ES" sz="1800" b="0" i="0" dirty="0">
                          <a:effectLst/>
                        </a:rPr>
                        <a:t>Después de que Saúl y su ejército encaminan a los amonitas, (11:11), finalmente es confirmado como rey. Samuel dice que su reino es "renovado" en </a:t>
                      </a:r>
                      <a:r>
                        <a:rPr lang="es-ES" sz="1800" b="0" i="0" dirty="0" err="1">
                          <a:effectLst/>
                        </a:rPr>
                        <a:t>Gilgal</a:t>
                      </a:r>
                      <a:r>
                        <a:rPr lang="es-ES" sz="1800" b="0" i="0" dirty="0">
                          <a:effectLst/>
                        </a:rPr>
                        <a:t> (11:14), y se le hace rey en 11:15.</a:t>
                      </a:r>
                      <a:endParaRPr lang="en-US" sz="1800" b="0" i="0" dirty="0">
                        <a:effectLst/>
                      </a:endParaRPr>
                    </a:p>
                  </a:txBody>
                  <a:tcPr marL="74427" marR="74427" marT="37214" marB="372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15855057"/>
                  </a:ext>
                </a:extLst>
              </a:tr>
            </a:tbl>
          </a:graphicData>
        </a:graphic>
      </p:graphicFrame>
    </p:spTree>
    <p:extLst>
      <p:ext uri="{BB962C8B-B14F-4D97-AF65-F5344CB8AC3E}">
        <p14:creationId xmlns:p14="http://schemas.microsoft.com/office/powerpoint/2010/main" val="1873735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826D2-9B74-4654-9C82-F628F64FDCFD}"/>
              </a:ext>
            </a:extLst>
          </p:cNvPr>
          <p:cNvSpPr>
            <a:spLocks noGrp="1"/>
          </p:cNvSpPr>
          <p:nvPr>
            <p:ph type="title"/>
          </p:nvPr>
        </p:nvSpPr>
        <p:spPr>
          <a:xfrm>
            <a:off x="159799" y="218593"/>
            <a:ext cx="11860566" cy="1049235"/>
          </a:xfrm>
        </p:spPr>
        <p:txBody>
          <a:bodyPr>
            <a:normAutofit fontScale="90000"/>
          </a:bodyPr>
          <a:lstStyle/>
          <a:p>
            <a:r>
              <a:rPr lang="es-ES" dirty="0"/>
              <a:t>II El primer monarca: Saúl (9: 1--31: 13). Saúl coronó alrededor de 1051 a. C. (Esto terminó el período del juez</a:t>
            </a:r>
            <a:endParaRPr lang="en-US" dirty="0"/>
          </a:p>
        </p:txBody>
      </p:sp>
      <p:sp>
        <p:nvSpPr>
          <p:cNvPr id="3" name="Content Placeholder 2">
            <a:extLst>
              <a:ext uri="{FF2B5EF4-FFF2-40B4-BE49-F238E27FC236}">
                <a16:creationId xmlns:a16="http://schemas.microsoft.com/office/drawing/2014/main" id="{ACCE814A-A711-4AE2-B0EF-D4DC7FE7ECE5}"/>
              </a:ext>
            </a:extLst>
          </p:cNvPr>
          <p:cNvSpPr>
            <a:spLocks noGrp="1"/>
          </p:cNvSpPr>
          <p:nvPr>
            <p:ph idx="1"/>
          </p:nvPr>
        </p:nvSpPr>
        <p:spPr>
          <a:xfrm>
            <a:off x="88777" y="1571348"/>
            <a:ext cx="11860566" cy="4465468"/>
          </a:xfrm>
        </p:spPr>
        <p:txBody>
          <a:bodyPr>
            <a:normAutofit fontScale="85000" lnSpcReduction="10000"/>
          </a:bodyPr>
          <a:lstStyle/>
          <a:p>
            <a:r>
              <a:rPr lang="es-ES" dirty="0"/>
              <a:t>Su reinado se caracteriza por una falta de sabiduría (su voto imprudente en 1 Sam. 1424, asesinato de 85 sacerdotes en 1 Sam. 22: 7-8).</a:t>
            </a:r>
          </a:p>
          <a:p>
            <a:r>
              <a:rPr lang="es-ES" dirty="0"/>
              <a:t>A. Saúl estableció su capital en </a:t>
            </a:r>
            <a:r>
              <a:rPr lang="es-ES" dirty="0" err="1"/>
              <a:t>Gabaa</a:t>
            </a:r>
            <a:r>
              <a:rPr lang="es-ES" dirty="0"/>
              <a:t> (1 Sam 11-13). </a:t>
            </a:r>
            <a:r>
              <a:rPr lang="es-ES" dirty="0" err="1"/>
              <a:t>Hmm</a:t>
            </a:r>
            <a:r>
              <a:rPr lang="es-ES" dirty="0"/>
              <a:t> No era ese el lugar en Jueces 19 donde los benjamitas defendieron al culpable y la niña fue abusada y posteriormente desmembrada.</a:t>
            </a:r>
          </a:p>
          <a:p>
            <a:r>
              <a:rPr lang="es-ES" dirty="0"/>
              <a:t>B. El rechazo de Saúl (13: 1--15: 35) a partir de este punto de la narración se centra en por qué Saúl fue destituido de su cargo.</a:t>
            </a:r>
          </a:p>
          <a:p>
            <a:r>
              <a:rPr lang="es-ES" dirty="0"/>
              <a:t>No esperó</a:t>
            </a:r>
          </a:p>
          <a:p>
            <a:r>
              <a:rPr lang="es-ES" dirty="0"/>
              <a:t> Causa- 10: 8. Aunque Saúl esperó los siete días prescritos (“espera siete días” 10: 8, cf. 13: 8), no esperó a Samuel (10: 8, “hasta que yo venga a ti”), que era el punto. El espíritu de la ley, no la letra de la ley, era la clave.</a:t>
            </a:r>
          </a:p>
          <a:p>
            <a:r>
              <a:rPr lang="es-ES" dirty="0"/>
              <a:t>Efecto-</a:t>
            </a:r>
          </a:p>
          <a:p>
            <a:r>
              <a:rPr lang="es-ES" dirty="0"/>
              <a:t>13: 13-14 Saúl perdió el trono hereditario (sus hijos no lo seguirían)</a:t>
            </a:r>
          </a:p>
          <a:p>
            <a:r>
              <a:rPr lang="es-ES" dirty="0"/>
              <a:t>15:28. Saúl perdió todo el reino.</a:t>
            </a:r>
            <a:endParaRPr lang="en-US" dirty="0"/>
          </a:p>
        </p:txBody>
      </p:sp>
    </p:spTree>
    <p:extLst>
      <p:ext uri="{BB962C8B-B14F-4D97-AF65-F5344CB8AC3E}">
        <p14:creationId xmlns:p14="http://schemas.microsoft.com/office/powerpoint/2010/main" val="1420781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Effect transition="in" filter="fade">
                                      <p:cBhvr>
                                        <p:cTn id="48" dur="1000"/>
                                        <p:tgtEl>
                                          <p:spTgt spid="3">
                                            <p:txEl>
                                              <p:pRg st="5" end="5"/>
                                            </p:txEl>
                                          </p:spTgt>
                                        </p:tgtEl>
                                      </p:cBhvr>
                                    </p:animEffect>
                                    <p:anim calcmode="lin" valueType="num">
                                      <p:cBhvr>
                                        <p:cTn id="4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Effect transition="in" filter="fade">
                                      <p:cBhvr>
                                        <p:cTn id="55" dur="1000"/>
                                        <p:tgtEl>
                                          <p:spTgt spid="3">
                                            <p:txEl>
                                              <p:pRg st="6" end="6"/>
                                            </p:txEl>
                                          </p:spTgt>
                                        </p:tgtEl>
                                      </p:cBhvr>
                                    </p:animEffect>
                                    <p:anim calcmode="lin" valueType="num">
                                      <p:cBhvr>
                                        <p:cTn id="5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3">
                                            <p:txEl>
                                              <p:pRg st="7" end="7"/>
                                            </p:txEl>
                                          </p:spTgt>
                                        </p:tgtEl>
                                        <p:attrNameLst>
                                          <p:attrName>style.visibility</p:attrName>
                                        </p:attrNameLst>
                                      </p:cBhvr>
                                      <p:to>
                                        <p:strVal val="visible"/>
                                      </p:to>
                                    </p:set>
                                    <p:animEffect transition="in" filter="fade">
                                      <p:cBhvr>
                                        <p:cTn id="62" dur="1000"/>
                                        <p:tgtEl>
                                          <p:spTgt spid="3">
                                            <p:txEl>
                                              <p:pRg st="7" end="7"/>
                                            </p:txEl>
                                          </p:spTgt>
                                        </p:tgtEl>
                                      </p:cBhvr>
                                    </p:animEffect>
                                    <p:anim calcmode="lin" valueType="num">
                                      <p:cBhvr>
                                        <p:cTn id="6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CE814A-A711-4AE2-B0EF-D4DC7FE7ECE5}"/>
              </a:ext>
            </a:extLst>
          </p:cNvPr>
          <p:cNvSpPr>
            <a:spLocks noGrp="1"/>
          </p:cNvSpPr>
          <p:nvPr>
            <p:ph idx="1"/>
          </p:nvPr>
        </p:nvSpPr>
        <p:spPr>
          <a:xfrm>
            <a:off x="88777" y="177553"/>
            <a:ext cx="11860566" cy="5859263"/>
          </a:xfrm>
        </p:spPr>
        <p:txBody>
          <a:bodyPr>
            <a:normAutofit fontScale="85000" lnSpcReduction="10000"/>
          </a:bodyPr>
          <a:lstStyle/>
          <a:p>
            <a:r>
              <a:rPr lang="es-ES" sz="2800" dirty="0"/>
              <a:t>Él no mató a todos</a:t>
            </a:r>
          </a:p>
          <a:p>
            <a:r>
              <a:rPr lang="es-ES" sz="2800" dirty="0"/>
              <a:t>Causa- 15: 9, 18, 20, 24 Saúl desobedeció y no mató a todos los amalecitas</a:t>
            </a:r>
          </a:p>
          <a:p>
            <a:r>
              <a:rPr lang="es-ES" sz="2800" dirty="0"/>
              <a:t>Efecto- Ch. 30 David y sus hombres perdieron a sus mujeres ante los amalecitas.</a:t>
            </a:r>
          </a:p>
          <a:p>
            <a:r>
              <a:rPr lang="es-ES" sz="2800" dirty="0"/>
              <a:t>(Estos atacaron a Israel justo antes de llegar al Monte Sinaí, a quien Moisés había apuntado para destruir en Deuteronomio 25: 17-19).</a:t>
            </a:r>
          </a:p>
          <a:p>
            <a:r>
              <a:rPr lang="es-ES" sz="2800" dirty="0"/>
              <a:t>C. Lección: La obediencia parcial no es obediencia en absoluto. Note culpar en 15:15, "ellos", "nosotros". 15: 20-21 A obedecí. . . pero la gente tomó el botín ".</a:t>
            </a:r>
          </a:p>
          <a:p>
            <a:r>
              <a:rPr lang="es-ES" sz="2800" dirty="0"/>
              <a:t>[Pasaron veinte años entre la ofrenda pecaminosa de Saúl (cap. 13) y su obediencia parcial (1 Sam. 15)]</a:t>
            </a:r>
          </a:p>
          <a:p>
            <a:r>
              <a:rPr lang="es-ES" sz="2800" dirty="0"/>
              <a:t>Saúl vio su gobierno como un monarca, uno que gobernaba absolutamente. No reconoció que la palabra de Dios y las palabras de sus profetas eran más altas que su trono.</a:t>
            </a:r>
            <a:endParaRPr lang="en-US" sz="2800" dirty="0"/>
          </a:p>
        </p:txBody>
      </p:sp>
    </p:spTree>
    <p:extLst>
      <p:ext uri="{BB962C8B-B14F-4D97-AF65-F5344CB8AC3E}">
        <p14:creationId xmlns:p14="http://schemas.microsoft.com/office/powerpoint/2010/main" val="1894612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826D2-9B74-4654-9C82-F628F64FDCFD}"/>
              </a:ext>
            </a:extLst>
          </p:cNvPr>
          <p:cNvSpPr>
            <a:spLocks noGrp="1"/>
          </p:cNvSpPr>
          <p:nvPr>
            <p:ph type="title"/>
          </p:nvPr>
        </p:nvSpPr>
        <p:spPr>
          <a:xfrm>
            <a:off x="165717" y="0"/>
            <a:ext cx="11860566" cy="1049235"/>
          </a:xfrm>
        </p:spPr>
        <p:txBody>
          <a:bodyPr/>
          <a:lstStyle/>
          <a:p>
            <a:r>
              <a:rPr lang="es-ES" dirty="0"/>
              <a:t>Se creó la necesidad de un rey cuando Saúl fue rechazado como Rey.</a:t>
            </a:r>
            <a:endParaRPr lang="en-US" dirty="0"/>
          </a:p>
        </p:txBody>
      </p:sp>
      <p:sp>
        <p:nvSpPr>
          <p:cNvPr id="3" name="Content Placeholder 2">
            <a:extLst>
              <a:ext uri="{FF2B5EF4-FFF2-40B4-BE49-F238E27FC236}">
                <a16:creationId xmlns:a16="http://schemas.microsoft.com/office/drawing/2014/main" id="{ACCE814A-A711-4AE2-B0EF-D4DC7FE7ECE5}"/>
              </a:ext>
            </a:extLst>
          </p:cNvPr>
          <p:cNvSpPr>
            <a:spLocks noGrp="1"/>
          </p:cNvSpPr>
          <p:nvPr>
            <p:ph idx="1"/>
          </p:nvPr>
        </p:nvSpPr>
        <p:spPr>
          <a:xfrm>
            <a:off x="88777" y="1049235"/>
            <a:ext cx="11860566" cy="4987581"/>
          </a:xfrm>
        </p:spPr>
        <p:txBody>
          <a:bodyPr>
            <a:normAutofit/>
          </a:bodyPr>
          <a:lstStyle/>
          <a:p>
            <a:r>
              <a:rPr lang="es-ES" sz="2400" dirty="0"/>
              <a:t>David gobierna sin un trono (16: 1--31: 13)</a:t>
            </a:r>
          </a:p>
          <a:p>
            <a:r>
              <a:rPr lang="es-ES" sz="2400" dirty="0"/>
              <a:t>1. El reemplazo de Saúl = David (16: 1-23) es ungido por Samuel.</a:t>
            </a:r>
          </a:p>
          <a:p>
            <a:r>
              <a:rPr lang="es-ES" sz="2400" dirty="0"/>
              <a:t>2. David y Goliat (17: 1-58) El propósito de este </a:t>
            </a:r>
            <a:r>
              <a:rPr lang="es-ES" sz="2400" dirty="0" err="1"/>
              <a:t>pericopo</a:t>
            </a:r>
            <a:r>
              <a:rPr lang="es-ES" sz="2400" dirty="0"/>
              <a:t> es demostrar la fe de David, que contrasta con la de Saúl. 1 </a:t>
            </a:r>
            <a:r>
              <a:rPr lang="es-ES" sz="2400" dirty="0" err="1"/>
              <a:t>sam</a:t>
            </a:r>
            <a:r>
              <a:rPr lang="es-ES" sz="2400" dirty="0"/>
              <a:t>. 17:54 ha creado un escéptico o dos. ¿Cómo pudo David llevar la cabeza de Goliat a Jerusalén, antes de que Jerusalén estuviera bajo control israelí? Y es poco probable que David hubiera tenido una tienda de campaña para colocar las armas de Goliat, ya que acaba de aparecer desde el campo.</a:t>
            </a:r>
            <a:endParaRPr lang="en-US" sz="2400" dirty="0"/>
          </a:p>
        </p:txBody>
      </p:sp>
    </p:spTree>
    <p:extLst>
      <p:ext uri="{BB962C8B-B14F-4D97-AF65-F5344CB8AC3E}">
        <p14:creationId xmlns:p14="http://schemas.microsoft.com/office/powerpoint/2010/main" val="1070839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4A05C6-8301-4363-A635-156556AC123C}"/>
              </a:ext>
            </a:extLst>
          </p:cNvPr>
          <p:cNvSpPr>
            <a:spLocks noGrp="1"/>
          </p:cNvSpPr>
          <p:nvPr>
            <p:ph idx="1"/>
          </p:nvPr>
        </p:nvSpPr>
        <p:spPr>
          <a:xfrm>
            <a:off x="266330" y="399496"/>
            <a:ext cx="11718523" cy="5734974"/>
          </a:xfrm>
        </p:spPr>
        <p:txBody>
          <a:bodyPr>
            <a:normAutofit fontScale="92500"/>
          </a:bodyPr>
          <a:lstStyle/>
          <a:p>
            <a:r>
              <a:rPr lang="es-ES" sz="2400" dirty="0"/>
              <a:t>Soluciones: En cuanto a llevar la cabeza de Goliat a Jerusalén, esta es probablemente una declaración encubierta a los habitantes de </a:t>
            </a:r>
            <a:r>
              <a:rPr lang="es-ES" sz="2400" dirty="0" err="1"/>
              <a:t>Jebus</a:t>
            </a:r>
            <a:r>
              <a:rPr lang="es-ES" sz="2400" dirty="0"/>
              <a:t> de que pronto pertenecería a David. (Todo lo que habría tenido que hacer es escabullirse por la noche y colgar la cabeza en la pared de la ciudad). En cuanto a la tienda, cuando David mató a Goliat, consiguió todas las cosas de Goliat (armas, artefactos, incluida su tienda) . Tiene más sentido ver a David poniendo las armas en la tienda de Goliat, ya que ahora pertenecía a David.</a:t>
            </a:r>
          </a:p>
          <a:p>
            <a:r>
              <a:rPr lang="es-ES" sz="2400" dirty="0"/>
              <a:t>Mientras David tenía hambre, el sacerdote de </a:t>
            </a:r>
            <a:r>
              <a:rPr lang="es-ES" sz="2400" dirty="0" err="1"/>
              <a:t>Nob</a:t>
            </a:r>
            <a:r>
              <a:rPr lang="es-ES" sz="2400" dirty="0"/>
              <a:t> le dio el santo pan de la proposición, que había sido </a:t>
            </a:r>
            <a:r>
              <a:rPr lang="es-ES" sz="2400" dirty="0" err="1"/>
              <a:t>descacralizado</a:t>
            </a:r>
            <a:r>
              <a:rPr lang="es-ES" sz="2400" dirty="0"/>
              <a:t> al ser reemplazado por pan fresco, normalmente solo los sacerdotes comían este pan (Lev. 15:18). Uno de los espías de Saúl, </a:t>
            </a:r>
            <a:r>
              <a:rPr lang="es-ES" sz="2400" dirty="0" err="1"/>
              <a:t>Doeg</a:t>
            </a:r>
            <a:r>
              <a:rPr lang="es-ES" sz="2400" dirty="0"/>
              <a:t>, vio a David en </a:t>
            </a:r>
            <a:r>
              <a:rPr lang="es-ES" sz="2400" dirty="0" err="1"/>
              <a:t>Nob</a:t>
            </a:r>
            <a:r>
              <a:rPr lang="es-ES" sz="2400" dirty="0"/>
              <a:t> y se lo informó a Saúl. Saúl se volvió paranoico porque los sacerdotes habían conspirado contra él, por lo que mató a 85 sacerdotes y sus familias en </a:t>
            </a:r>
            <a:r>
              <a:rPr lang="es-ES" sz="2400" dirty="0" err="1"/>
              <a:t>Nob</a:t>
            </a:r>
            <a:r>
              <a:rPr lang="es-ES" sz="2400" dirty="0"/>
              <a:t> (22: 11-16).</a:t>
            </a:r>
          </a:p>
          <a:p>
            <a:r>
              <a:rPr lang="es-ES" sz="2400" dirty="0"/>
              <a:t>Punto: la vida es más santa que el pan (Mateo 12: 7-8)</a:t>
            </a:r>
            <a:endParaRPr lang="en-US" sz="2400" dirty="0"/>
          </a:p>
        </p:txBody>
      </p:sp>
    </p:spTree>
    <p:extLst>
      <p:ext uri="{BB962C8B-B14F-4D97-AF65-F5344CB8AC3E}">
        <p14:creationId xmlns:p14="http://schemas.microsoft.com/office/powerpoint/2010/main" val="3682463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CE814A-A711-4AE2-B0EF-D4DC7FE7ECE5}"/>
              </a:ext>
            </a:extLst>
          </p:cNvPr>
          <p:cNvSpPr>
            <a:spLocks noGrp="1"/>
          </p:cNvSpPr>
          <p:nvPr>
            <p:ph idx="1"/>
          </p:nvPr>
        </p:nvSpPr>
        <p:spPr>
          <a:xfrm>
            <a:off x="88777" y="363983"/>
            <a:ext cx="11860566" cy="5788241"/>
          </a:xfrm>
        </p:spPr>
        <p:txBody>
          <a:bodyPr>
            <a:normAutofit/>
          </a:bodyPr>
          <a:lstStyle/>
          <a:p>
            <a:r>
              <a:rPr lang="es-ES" sz="2400" dirty="0"/>
              <a:t>Nota: en la ANE era costumbre que un nuevo rey matara a todos los machos de la familia del rey anterior.</a:t>
            </a:r>
          </a:p>
          <a:p>
            <a:r>
              <a:rPr lang="es-ES" sz="2400" dirty="0"/>
              <a:t>Esto es lo que </a:t>
            </a:r>
            <a:r>
              <a:rPr lang="es-ES" sz="2400" dirty="0" err="1"/>
              <a:t>Zimri</a:t>
            </a:r>
            <a:r>
              <a:rPr lang="es-ES" sz="2400" dirty="0"/>
              <a:t> hizo a los varones de </a:t>
            </a:r>
            <a:r>
              <a:rPr lang="es-ES" sz="2400" dirty="0" err="1"/>
              <a:t>Baasa</a:t>
            </a:r>
            <a:r>
              <a:rPr lang="es-ES" sz="2400" dirty="0"/>
              <a:t> en 1 Reyes 16:12.</a:t>
            </a:r>
          </a:p>
          <a:p>
            <a:r>
              <a:rPr lang="es-ES" sz="2400" dirty="0"/>
              <a:t>Es lo que Salomón le hizo a su hermano </a:t>
            </a:r>
            <a:r>
              <a:rPr lang="es-ES" sz="2400" dirty="0" err="1"/>
              <a:t>Adonías</a:t>
            </a:r>
            <a:r>
              <a:rPr lang="es-ES" sz="2400" dirty="0"/>
              <a:t> (el hijo vivo más viejo de David) en 1 Reyes 2:25.</a:t>
            </a:r>
          </a:p>
          <a:p>
            <a:r>
              <a:rPr lang="es-ES" sz="2400" dirty="0"/>
              <a:t>Es lo que Abimelec le hizo a sus 70 hermanos en Jueces 9 (solo </a:t>
            </a:r>
            <a:r>
              <a:rPr lang="es-ES" sz="2400" dirty="0" err="1"/>
              <a:t>Jotham</a:t>
            </a:r>
            <a:r>
              <a:rPr lang="es-ES" sz="2400" dirty="0"/>
              <a:t> escapó).</a:t>
            </a:r>
          </a:p>
          <a:p>
            <a:r>
              <a:rPr lang="es-ES" sz="2400" dirty="0"/>
              <a:t>Es precisamente lo que David no le hizo a la casa de Saúl en 1 Sam. 24. De hecho, David no solo perdona la vida de la casa de Saúl, sino que deliberadamente pregunta quién de ellos queda para bendecir (2 Sam. 9).</a:t>
            </a:r>
          </a:p>
          <a:p>
            <a:r>
              <a:rPr lang="es-ES" sz="2400" dirty="0" err="1"/>
              <a:t>Mefiboset</a:t>
            </a:r>
            <a:endParaRPr lang="en-US" dirty="0"/>
          </a:p>
        </p:txBody>
      </p:sp>
    </p:spTree>
    <p:extLst>
      <p:ext uri="{BB962C8B-B14F-4D97-AF65-F5344CB8AC3E}">
        <p14:creationId xmlns:p14="http://schemas.microsoft.com/office/powerpoint/2010/main" val="1500345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826D2-9B74-4654-9C82-F628F64FDCFD}"/>
              </a:ext>
            </a:extLst>
          </p:cNvPr>
          <p:cNvSpPr>
            <a:spLocks noGrp="1"/>
          </p:cNvSpPr>
          <p:nvPr>
            <p:ph type="title"/>
          </p:nvPr>
        </p:nvSpPr>
        <p:spPr>
          <a:xfrm>
            <a:off x="88777" y="102093"/>
            <a:ext cx="11860566" cy="736847"/>
          </a:xfrm>
        </p:spPr>
        <p:txBody>
          <a:bodyPr/>
          <a:lstStyle/>
          <a:p>
            <a:r>
              <a:rPr lang="en-US" dirty="0"/>
              <a:t>Intro</a:t>
            </a:r>
          </a:p>
        </p:txBody>
      </p:sp>
      <p:sp>
        <p:nvSpPr>
          <p:cNvPr id="3" name="Content Placeholder 2">
            <a:extLst>
              <a:ext uri="{FF2B5EF4-FFF2-40B4-BE49-F238E27FC236}">
                <a16:creationId xmlns:a16="http://schemas.microsoft.com/office/drawing/2014/main" id="{ACCE814A-A711-4AE2-B0EF-D4DC7FE7ECE5}"/>
              </a:ext>
            </a:extLst>
          </p:cNvPr>
          <p:cNvSpPr>
            <a:spLocks noGrp="1"/>
          </p:cNvSpPr>
          <p:nvPr>
            <p:ph idx="1"/>
          </p:nvPr>
        </p:nvSpPr>
        <p:spPr>
          <a:xfrm>
            <a:off x="88777" y="1083075"/>
            <a:ext cx="11860566" cy="5193437"/>
          </a:xfrm>
        </p:spPr>
        <p:txBody>
          <a:bodyPr>
            <a:normAutofit lnSpcReduction="10000"/>
          </a:bodyPr>
          <a:lstStyle/>
          <a:p>
            <a:r>
              <a:rPr lang="es-ES" sz="2400" dirty="0"/>
              <a:t>1 y 2 Samuel fueron originalmente un solo libro, no volúmenes separados, mientras que en la Biblia en inglés los libros de Samuel, Reyes, Crónicas y Esdras-Nehemías se consideran dos libros separados, esta no era la práctica en la antigua tradición hebrea. </a:t>
            </a:r>
          </a:p>
          <a:p>
            <a:r>
              <a:rPr lang="es-ES" sz="2400" dirty="0"/>
              <a:t>Los primeros registros canónicos los contaban como libros individuales, respectivamente. La división en dos libros se remonta a la Septuaginta (traducción griega del AT) y probablemente se inició debido a la gran cantidad de copias debido a la práctica griega (a diferencia de la del hebreo) de escribir vocales. </a:t>
            </a:r>
          </a:p>
          <a:p>
            <a:r>
              <a:rPr lang="es-ES" sz="2400" dirty="0"/>
              <a:t>La división actual en dos libros puede ser un poco engañosa en términos de percibir la progresión del argumento del libro; Es preferible tratar estos libros como volúmenes individuales.</a:t>
            </a:r>
            <a:endParaRPr lang="en-US" sz="2400" dirty="0"/>
          </a:p>
        </p:txBody>
      </p:sp>
    </p:spTree>
    <p:extLst>
      <p:ext uri="{BB962C8B-B14F-4D97-AF65-F5344CB8AC3E}">
        <p14:creationId xmlns:p14="http://schemas.microsoft.com/office/powerpoint/2010/main" val="1934737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826D2-9B74-4654-9C82-F628F64FDCFD}"/>
              </a:ext>
            </a:extLst>
          </p:cNvPr>
          <p:cNvSpPr>
            <a:spLocks noGrp="1"/>
          </p:cNvSpPr>
          <p:nvPr>
            <p:ph type="title"/>
          </p:nvPr>
        </p:nvSpPr>
        <p:spPr>
          <a:xfrm>
            <a:off x="159799" y="218593"/>
            <a:ext cx="11860566" cy="1049235"/>
          </a:xfrm>
        </p:spPr>
        <p:txBody>
          <a:bodyPr/>
          <a:lstStyle/>
          <a:p>
            <a:r>
              <a:rPr lang="es-ES" dirty="0"/>
              <a:t>Tenga en cuenta el contraste entre Saúl y David:</a:t>
            </a:r>
            <a:endParaRPr lang="en-US" dirty="0"/>
          </a:p>
        </p:txBody>
      </p:sp>
      <p:sp>
        <p:nvSpPr>
          <p:cNvPr id="3" name="Content Placeholder 2">
            <a:extLst>
              <a:ext uri="{FF2B5EF4-FFF2-40B4-BE49-F238E27FC236}">
                <a16:creationId xmlns:a16="http://schemas.microsoft.com/office/drawing/2014/main" id="{ACCE814A-A711-4AE2-B0EF-D4DC7FE7ECE5}"/>
              </a:ext>
            </a:extLst>
          </p:cNvPr>
          <p:cNvSpPr>
            <a:spLocks noGrp="1"/>
          </p:cNvSpPr>
          <p:nvPr>
            <p:ph idx="1"/>
          </p:nvPr>
        </p:nvSpPr>
        <p:spPr>
          <a:xfrm>
            <a:off x="88777" y="1571348"/>
            <a:ext cx="11860566" cy="4465468"/>
          </a:xfrm>
        </p:spPr>
        <p:txBody>
          <a:bodyPr>
            <a:normAutofit/>
          </a:bodyPr>
          <a:lstStyle/>
          <a:p>
            <a:r>
              <a:rPr lang="es-ES" sz="2400" dirty="0"/>
              <a:t>Saúl consulta a una adivina en su confusión (1 Sam. 28: 7)</a:t>
            </a:r>
          </a:p>
          <a:p>
            <a:r>
              <a:rPr lang="es-ES" sz="2400" dirty="0"/>
              <a:t>David consulta a </a:t>
            </a:r>
            <a:r>
              <a:rPr lang="es-ES" sz="2400" dirty="0" err="1"/>
              <a:t>Abiatar</a:t>
            </a:r>
            <a:r>
              <a:rPr lang="es-ES" sz="2400" dirty="0"/>
              <a:t>, el sacerdote en su confusión (1 Sam. 30: 7)</a:t>
            </a:r>
          </a:p>
          <a:p>
            <a:r>
              <a:rPr lang="es-ES" sz="2400" dirty="0"/>
              <a:t>La muerte de Saúl (31: 1-13) Ante la noticia de la muerte de Saúl (1 Sam. 31: 4, 2 Sam. 1: 11-16), David regresó a Israel y fue hecho rey de Judá (y Benjamín) con el centro del reino en Hebrón. </a:t>
            </a:r>
            <a:r>
              <a:rPr lang="es-ES" sz="2400" dirty="0" err="1"/>
              <a:t>Mefimoset</a:t>
            </a:r>
            <a:r>
              <a:rPr lang="es-ES" sz="2400" dirty="0"/>
              <a:t> (hijo de Saúl) fue rey de las 10 tribus del norte durante dos años, hasta que fue asesinado por dos de sus propios oficiales. Cuando Joab asesinó a Abner (por matar a su hermano, Asael), el camino al trono fue despejado para David.</a:t>
            </a:r>
            <a:endParaRPr lang="en-US" sz="2400" dirty="0"/>
          </a:p>
        </p:txBody>
      </p:sp>
    </p:spTree>
    <p:extLst>
      <p:ext uri="{BB962C8B-B14F-4D97-AF65-F5344CB8AC3E}">
        <p14:creationId xmlns:p14="http://schemas.microsoft.com/office/powerpoint/2010/main" val="310766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826D2-9B74-4654-9C82-F628F64FDCFD}"/>
              </a:ext>
            </a:extLst>
          </p:cNvPr>
          <p:cNvSpPr>
            <a:spLocks noGrp="1"/>
          </p:cNvSpPr>
          <p:nvPr>
            <p:ph type="title"/>
          </p:nvPr>
        </p:nvSpPr>
        <p:spPr>
          <a:xfrm>
            <a:off x="284085" y="550416"/>
            <a:ext cx="11514337" cy="5104659"/>
          </a:xfrm>
        </p:spPr>
        <p:txBody>
          <a:bodyPr>
            <a:normAutofit/>
          </a:bodyPr>
          <a:lstStyle/>
          <a:p>
            <a:r>
              <a:rPr lang="en-US" sz="8000" dirty="0"/>
              <a:t>2 Samuel </a:t>
            </a:r>
          </a:p>
        </p:txBody>
      </p:sp>
    </p:spTree>
    <p:extLst>
      <p:ext uri="{BB962C8B-B14F-4D97-AF65-F5344CB8AC3E}">
        <p14:creationId xmlns:p14="http://schemas.microsoft.com/office/powerpoint/2010/main" val="10109504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826D2-9B74-4654-9C82-F628F64FDCFD}"/>
              </a:ext>
            </a:extLst>
          </p:cNvPr>
          <p:cNvSpPr>
            <a:spLocks noGrp="1"/>
          </p:cNvSpPr>
          <p:nvPr>
            <p:ph type="title"/>
          </p:nvPr>
        </p:nvSpPr>
        <p:spPr>
          <a:xfrm>
            <a:off x="159799" y="218593"/>
            <a:ext cx="11860566" cy="1049235"/>
          </a:xfrm>
        </p:spPr>
        <p:txBody>
          <a:bodyPr/>
          <a:lstStyle/>
          <a:p>
            <a:r>
              <a:rPr lang="en-US" dirty="0" err="1"/>
              <a:t>Tema</a:t>
            </a:r>
            <a:endParaRPr lang="en-US" dirty="0"/>
          </a:p>
        </p:txBody>
      </p:sp>
      <p:sp>
        <p:nvSpPr>
          <p:cNvPr id="3" name="Content Placeholder 2">
            <a:extLst>
              <a:ext uri="{FF2B5EF4-FFF2-40B4-BE49-F238E27FC236}">
                <a16:creationId xmlns:a16="http://schemas.microsoft.com/office/drawing/2014/main" id="{ACCE814A-A711-4AE2-B0EF-D4DC7FE7ECE5}"/>
              </a:ext>
            </a:extLst>
          </p:cNvPr>
          <p:cNvSpPr>
            <a:spLocks noGrp="1"/>
          </p:cNvSpPr>
          <p:nvPr>
            <p:ph idx="1"/>
          </p:nvPr>
        </p:nvSpPr>
        <p:spPr>
          <a:xfrm>
            <a:off x="88777" y="1571348"/>
            <a:ext cx="11860566" cy="4465468"/>
          </a:xfrm>
        </p:spPr>
        <p:txBody>
          <a:bodyPr/>
          <a:lstStyle/>
          <a:p>
            <a:endParaRPr lang="es-ES" dirty="0"/>
          </a:p>
          <a:p>
            <a:r>
              <a:rPr lang="es-ES" sz="3200" dirty="0"/>
              <a:t>1 Samuel - Deterioro de Israel bajo Saúl.</a:t>
            </a:r>
          </a:p>
          <a:p>
            <a:endParaRPr lang="es-ES" sz="3200" dirty="0"/>
          </a:p>
          <a:p>
            <a:r>
              <a:rPr lang="es-ES" sz="3200" dirty="0"/>
              <a:t>2 Samuel- Expansión de Israel bajo David.</a:t>
            </a:r>
            <a:endParaRPr lang="en-US" sz="3200" dirty="0"/>
          </a:p>
        </p:txBody>
      </p:sp>
    </p:spTree>
    <p:extLst>
      <p:ext uri="{BB962C8B-B14F-4D97-AF65-F5344CB8AC3E}">
        <p14:creationId xmlns:p14="http://schemas.microsoft.com/office/powerpoint/2010/main" val="1487992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1000"/>
                                        <p:tgtEl>
                                          <p:spTgt spid="3">
                                            <p:txEl>
                                              <p:pRg st="3" end="3"/>
                                            </p:txEl>
                                          </p:spTgt>
                                        </p:tgtEl>
                                      </p:cBhvr>
                                    </p:animEffect>
                                    <p:anim calcmode="lin" valueType="num">
                                      <p:cBhvr>
                                        <p:cTn id="2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826D2-9B74-4654-9C82-F628F64FDCFD}"/>
              </a:ext>
            </a:extLst>
          </p:cNvPr>
          <p:cNvSpPr>
            <a:spLocks noGrp="1"/>
          </p:cNvSpPr>
          <p:nvPr>
            <p:ph type="title"/>
          </p:nvPr>
        </p:nvSpPr>
        <p:spPr>
          <a:xfrm>
            <a:off x="159799" y="218593"/>
            <a:ext cx="11860566" cy="1049235"/>
          </a:xfrm>
        </p:spPr>
        <p:txBody>
          <a:bodyPr/>
          <a:lstStyle/>
          <a:p>
            <a:r>
              <a:rPr lang="en-US" dirty="0" err="1"/>
              <a:t>Proposito</a:t>
            </a:r>
            <a:endParaRPr lang="en-US" dirty="0"/>
          </a:p>
        </p:txBody>
      </p:sp>
      <p:sp>
        <p:nvSpPr>
          <p:cNvPr id="3" name="Content Placeholder 2">
            <a:extLst>
              <a:ext uri="{FF2B5EF4-FFF2-40B4-BE49-F238E27FC236}">
                <a16:creationId xmlns:a16="http://schemas.microsoft.com/office/drawing/2014/main" id="{ACCE814A-A711-4AE2-B0EF-D4DC7FE7ECE5}"/>
              </a:ext>
            </a:extLst>
          </p:cNvPr>
          <p:cNvSpPr>
            <a:spLocks noGrp="1"/>
          </p:cNvSpPr>
          <p:nvPr>
            <p:ph idx="1"/>
          </p:nvPr>
        </p:nvSpPr>
        <p:spPr>
          <a:xfrm>
            <a:off x="88777" y="1571348"/>
            <a:ext cx="11860566" cy="4465468"/>
          </a:xfrm>
        </p:spPr>
        <p:txBody>
          <a:bodyPr>
            <a:normAutofit/>
          </a:bodyPr>
          <a:lstStyle/>
          <a:p>
            <a:r>
              <a:rPr lang="es-ES" sz="2800" dirty="0"/>
              <a:t>1 Samuel- El propósito de este libro es explicar la transición de los jueces fallidos a la monarquía bajo Saúl.</a:t>
            </a:r>
          </a:p>
          <a:p>
            <a:endParaRPr lang="es-ES" sz="2800" dirty="0"/>
          </a:p>
          <a:p>
            <a:r>
              <a:rPr lang="es-ES" sz="2800" dirty="0"/>
              <a:t>2 Samuel- El propósito de este libro es proporcionar el fundamento histórico del Pacto Davídico y la expansión de la monarquía bajo David que fue planeado y establecido por Dios.</a:t>
            </a:r>
            <a:endParaRPr lang="en-US" sz="2800" dirty="0"/>
          </a:p>
        </p:txBody>
      </p:sp>
    </p:spTree>
    <p:extLst>
      <p:ext uri="{BB962C8B-B14F-4D97-AF65-F5344CB8AC3E}">
        <p14:creationId xmlns:p14="http://schemas.microsoft.com/office/powerpoint/2010/main" val="1773941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CE814A-A711-4AE2-B0EF-D4DC7FE7ECE5}"/>
              </a:ext>
            </a:extLst>
          </p:cNvPr>
          <p:cNvSpPr>
            <a:spLocks noGrp="1"/>
          </p:cNvSpPr>
          <p:nvPr>
            <p:ph idx="1"/>
          </p:nvPr>
        </p:nvSpPr>
        <p:spPr>
          <a:xfrm>
            <a:off x="88777" y="1571348"/>
            <a:ext cx="11860566" cy="4465468"/>
          </a:xfrm>
        </p:spPr>
        <p:txBody>
          <a:bodyPr>
            <a:normAutofit/>
          </a:bodyPr>
          <a:lstStyle/>
          <a:p>
            <a:pPr algn="ctr"/>
            <a:r>
              <a:rPr lang="es-ES" sz="3200" dirty="0"/>
              <a:t>I. David gobierna como Rey modelo (1: 1--10: 19) Después de la muerte de Saúl, David gobernó en Hebrón (Judá - David era de Judá) durante 7,5 años (2 Sam 2:10), y luego trasladó la capital a Jerusalén, reinó otros 33 años sobre Judá e Israel (2 Sam 5: 5).</a:t>
            </a:r>
            <a:endParaRPr lang="en-US" sz="3200" dirty="0"/>
          </a:p>
        </p:txBody>
      </p:sp>
    </p:spTree>
    <p:extLst>
      <p:ext uri="{BB962C8B-B14F-4D97-AF65-F5344CB8AC3E}">
        <p14:creationId xmlns:p14="http://schemas.microsoft.com/office/powerpoint/2010/main" val="11799011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EBFA7-8DCC-456E-9158-FDCD39783064}"/>
              </a:ext>
            </a:extLst>
          </p:cNvPr>
          <p:cNvSpPr>
            <a:spLocks noGrp="1"/>
          </p:cNvSpPr>
          <p:nvPr>
            <p:ph type="title"/>
          </p:nvPr>
        </p:nvSpPr>
        <p:spPr>
          <a:xfrm>
            <a:off x="275209" y="218592"/>
            <a:ext cx="11629746" cy="1049235"/>
          </a:xfrm>
        </p:spPr>
        <p:txBody>
          <a:bodyPr/>
          <a:lstStyle/>
          <a:p>
            <a:r>
              <a:rPr lang="es-ES" dirty="0"/>
              <a:t>Tenga en cuenta los primeros signos de tensión norte-sur:</a:t>
            </a:r>
            <a:endParaRPr lang="en-US" dirty="0"/>
          </a:p>
        </p:txBody>
      </p:sp>
      <p:sp>
        <p:nvSpPr>
          <p:cNvPr id="3" name="Content Placeholder 2">
            <a:extLst>
              <a:ext uri="{FF2B5EF4-FFF2-40B4-BE49-F238E27FC236}">
                <a16:creationId xmlns:a16="http://schemas.microsoft.com/office/drawing/2014/main" id="{FA1AE525-8FD7-44E7-A753-79D5C5F2CB9A}"/>
              </a:ext>
            </a:extLst>
          </p:cNvPr>
          <p:cNvSpPr>
            <a:spLocks noGrp="1"/>
          </p:cNvSpPr>
          <p:nvPr>
            <p:ph idx="1"/>
          </p:nvPr>
        </p:nvSpPr>
        <p:spPr>
          <a:xfrm>
            <a:off x="88777" y="1127464"/>
            <a:ext cx="12020365" cy="5051394"/>
          </a:xfrm>
        </p:spPr>
        <p:txBody>
          <a:bodyPr>
            <a:normAutofit fontScale="92500"/>
          </a:bodyPr>
          <a:lstStyle/>
          <a:p>
            <a:pPr algn="ctr"/>
            <a:r>
              <a:rPr lang="es-ES" sz="2400" dirty="0"/>
              <a:t>2 Sam 2 - David es hecho rey sobre Judá ... pero Abner hizo a </a:t>
            </a:r>
            <a:r>
              <a:rPr lang="es-ES" sz="2400" dirty="0" err="1"/>
              <a:t>Isboset</a:t>
            </a:r>
            <a:r>
              <a:rPr lang="es-ES" sz="2400" dirty="0"/>
              <a:t> rey sobre Israel. Tenga en cuenta los primeros signos de división entre el norte y el sur de Israel. Guerra civil entre los hombres de David y Joab. David perdió 19 hombres + </a:t>
            </a:r>
            <a:r>
              <a:rPr lang="es-ES" sz="2400" dirty="0" err="1"/>
              <a:t>Asahel</a:t>
            </a:r>
            <a:r>
              <a:rPr lang="es-ES" sz="2400" dirty="0"/>
              <a:t>, pero los hombres de Abner perdieron 360.</a:t>
            </a:r>
          </a:p>
          <a:p>
            <a:pPr algn="ctr"/>
            <a:r>
              <a:rPr lang="es-ES" sz="2400" dirty="0"/>
              <a:t>2 Sam. 3 - Guerra entre Saúl (Israel) y David (Judá) = guerra civil. Abner se enojó con </a:t>
            </a:r>
            <a:r>
              <a:rPr lang="es-ES" sz="2400" dirty="0" err="1"/>
              <a:t>Isboset</a:t>
            </a:r>
            <a:r>
              <a:rPr lang="es-ES" sz="2400" dirty="0"/>
              <a:t> (hijo de Saúl), por lo que Abner cambió su lealtad a David en el sur, uniendo a la nación. David tomó a su primera esposa </a:t>
            </a:r>
            <a:r>
              <a:rPr lang="es-ES" sz="2400" dirty="0" err="1"/>
              <a:t>Mical</a:t>
            </a:r>
            <a:r>
              <a:rPr lang="es-ES" sz="2400" dirty="0"/>
              <a:t> de su esposo (quien la persiguió llorando). Joab y Abisai mataron a Abner b / c Abner mató a Asael en la batalla de Gabaón.</a:t>
            </a:r>
          </a:p>
          <a:p>
            <a:pPr algn="ctr"/>
            <a:r>
              <a:rPr lang="es-ES" sz="2400" dirty="0"/>
              <a:t>2 Sam. 20: 2 - La rebelión de Seba. Él tocó la trompeta y dijo que no tenemos parte en David (sur), por lo que los hombres de Israel se retiraron de seguir a David, pero los hombres de Judá se mantuvieron firmes ante su rey.</a:t>
            </a:r>
            <a:endParaRPr lang="en-US" sz="2400" dirty="0"/>
          </a:p>
        </p:txBody>
      </p:sp>
    </p:spTree>
    <p:extLst>
      <p:ext uri="{BB962C8B-B14F-4D97-AF65-F5344CB8AC3E}">
        <p14:creationId xmlns:p14="http://schemas.microsoft.com/office/powerpoint/2010/main" val="16110618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1AE525-8FD7-44E7-A753-79D5C5F2CB9A}"/>
              </a:ext>
            </a:extLst>
          </p:cNvPr>
          <p:cNvSpPr>
            <a:spLocks noGrp="1"/>
          </p:cNvSpPr>
          <p:nvPr>
            <p:ph idx="1"/>
          </p:nvPr>
        </p:nvSpPr>
        <p:spPr>
          <a:xfrm>
            <a:off x="88777" y="452761"/>
            <a:ext cx="12020365" cy="5726097"/>
          </a:xfrm>
        </p:spPr>
        <p:txBody>
          <a:bodyPr>
            <a:normAutofit/>
          </a:bodyPr>
          <a:lstStyle/>
          <a:p>
            <a:pPr algn="ctr"/>
            <a:r>
              <a:rPr lang="es-ES" sz="3200" dirty="0"/>
              <a:t>Luego estableció la capital en Jerusalén (5: 7-25). Un movimiento políticamente astuto porque fue en terreno neutral. Ni Israel ni Judá pudieron acusarlo de favoritismo.</a:t>
            </a:r>
          </a:p>
          <a:p>
            <a:pPr algn="ctr"/>
            <a:r>
              <a:rPr lang="es-ES" sz="3200" dirty="0"/>
              <a:t>2 Sam. 5: 12-David se dio cuenta de que el Señor lo había establecido como rey sobre Israel y que había elevado su reino por el bien de su pueblo</a:t>
            </a:r>
            <a:endParaRPr lang="en-US" sz="3200" dirty="0"/>
          </a:p>
        </p:txBody>
      </p:sp>
    </p:spTree>
    <p:extLst>
      <p:ext uri="{BB962C8B-B14F-4D97-AF65-F5344CB8AC3E}">
        <p14:creationId xmlns:p14="http://schemas.microsoft.com/office/powerpoint/2010/main" val="19993464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EBFA7-8DCC-456E-9158-FDCD39783064}"/>
              </a:ext>
            </a:extLst>
          </p:cNvPr>
          <p:cNvSpPr>
            <a:spLocks noGrp="1"/>
          </p:cNvSpPr>
          <p:nvPr>
            <p:ph type="title"/>
          </p:nvPr>
        </p:nvSpPr>
        <p:spPr>
          <a:xfrm>
            <a:off x="281127" y="137604"/>
            <a:ext cx="11629746" cy="1083075"/>
          </a:xfrm>
        </p:spPr>
        <p:txBody>
          <a:bodyPr>
            <a:normAutofit fontScale="90000"/>
          </a:bodyPr>
          <a:lstStyle/>
          <a:p>
            <a:br>
              <a:rPr lang="es-ES" dirty="0"/>
            </a:br>
            <a:r>
              <a:rPr lang="es-ES" dirty="0"/>
              <a:t>El pacto de David (7: 1-29). David quiere darle al Señor una casa en lugar de una tienda de campaña.</a:t>
            </a:r>
            <a:endParaRPr lang="en-US" dirty="0"/>
          </a:p>
        </p:txBody>
      </p:sp>
      <p:sp>
        <p:nvSpPr>
          <p:cNvPr id="3" name="Content Placeholder 2">
            <a:extLst>
              <a:ext uri="{FF2B5EF4-FFF2-40B4-BE49-F238E27FC236}">
                <a16:creationId xmlns:a16="http://schemas.microsoft.com/office/drawing/2014/main" id="{FA1AE525-8FD7-44E7-A753-79D5C5F2CB9A}"/>
              </a:ext>
            </a:extLst>
          </p:cNvPr>
          <p:cNvSpPr>
            <a:spLocks noGrp="1"/>
          </p:cNvSpPr>
          <p:nvPr>
            <p:ph idx="1"/>
          </p:nvPr>
        </p:nvSpPr>
        <p:spPr>
          <a:xfrm>
            <a:off x="88777" y="1420427"/>
            <a:ext cx="12020365" cy="4758431"/>
          </a:xfrm>
        </p:spPr>
        <p:txBody>
          <a:bodyPr>
            <a:normAutofit fontScale="92500"/>
          </a:bodyPr>
          <a:lstStyle/>
          <a:p>
            <a:r>
              <a:rPr lang="es-ES" sz="2800" dirty="0"/>
              <a:t>El Señor responde que no necesita casa, pero que ayudaría a David:</a:t>
            </a:r>
          </a:p>
          <a:p>
            <a:r>
              <a:rPr lang="es-ES" sz="2800" dirty="0"/>
              <a:t>1. Haría grandioso el nombre de David (7: 9)</a:t>
            </a:r>
          </a:p>
          <a:p>
            <a:r>
              <a:rPr lang="es-ES" sz="2800" dirty="0"/>
              <a:t>2. Israel disfrutaría de una paz sin molestias (7: 10-11)</a:t>
            </a:r>
          </a:p>
          <a:p>
            <a:r>
              <a:rPr lang="es-ES" sz="2800" dirty="0"/>
              <a:t>3. La línea de David estaría sobre el reino para siempre (7:16; 22:51; Sal. 89: 28-29).</a:t>
            </a:r>
          </a:p>
          <a:p>
            <a:r>
              <a:rPr lang="es-ES" sz="2800" dirty="0"/>
              <a:t>4. David disfrutaría de una relación especial "Padre-Hijo" (7:14; Sal. 2: 7).</a:t>
            </a:r>
          </a:p>
          <a:p>
            <a:r>
              <a:rPr lang="es-ES" sz="2800" dirty="0"/>
              <a:t>5. El pecado sería castigado, pero no mediante la eliminación de la línea de reinado como en el caso de Saúl (7:15: Sal. 89: 30-33).</a:t>
            </a:r>
          </a:p>
        </p:txBody>
      </p:sp>
    </p:spTree>
    <p:extLst>
      <p:ext uri="{BB962C8B-B14F-4D97-AF65-F5344CB8AC3E}">
        <p14:creationId xmlns:p14="http://schemas.microsoft.com/office/powerpoint/2010/main" val="68532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AD914A-49A3-433B-83F7-801A3843B861}"/>
              </a:ext>
            </a:extLst>
          </p:cNvPr>
          <p:cNvSpPr>
            <a:spLocks noGrp="1"/>
          </p:cNvSpPr>
          <p:nvPr>
            <p:ph idx="1"/>
          </p:nvPr>
        </p:nvSpPr>
        <p:spPr>
          <a:xfrm>
            <a:off x="257453" y="426128"/>
            <a:ext cx="11594236" cy="5575177"/>
          </a:xfrm>
        </p:spPr>
        <p:txBody>
          <a:bodyPr/>
          <a:lstStyle/>
          <a:p>
            <a:r>
              <a:rPr lang="es-ES" sz="2800" dirty="0"/>
              <a:t>6. Una pregunta para reflexionar: ¿Qué tan difícil sería para David obedecer completamente, sabiendo que, independientemente de lo que hiciera, todavía tenía las promesas de bendición de Dios?</a:t>
            </a:r>
          </a:p>
          <a:p>
            <a:r>
              <a:rPr lang="es-ES" sz="2800" dirty="0"/>
              <a:t>PUNTO: esta es la misma situación que enfrentamos viviendo bajo Gracia</a:t>
            </a:r>
            <a:endParaRPr lang="en-US" sz="2800" dirty="0"/>
          </a:p>
          <a:p>
            <a:endParaRPr lang="en-US" dirty="0"/>
          </a:p>
        </p:txBody>
      </p:sp>
    </p:spTree>
    <p:extLst>
      <p:ext uri="{BB962C8B-B14F-4D97-AF65-F5344CB8AC3E}">
        <p14:creationId xmlns:p14="http://schemas.microsoft.com/office/powerpoint/2010/main" val="30824179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EBFA7-8DCC-456E-9158-FDCD39783064}"/>
              </a:ext>
            </a:extLst>
          </p:cNvPr>
          <p:cNvSpPr>
            <a:spLocks noGrp="1"/>
          </p:cNvSpPr>
          <p:nvPr>
            <p:ph type="title"/>
          </p:nvPr>
        </p:nvSpPr>
        <p:spPr>
          <a:xfrm>
            <a:off x="281127" y="294052"/>
            <a:ext cx="11629746" cy="642542"/>
          </a:xfrm>
        </p:spPr>
        <p:txBody>
          <a:bodyPr/>
          <a:lstStyle/>
          <a:p>
            <a:r>
              <a:rPr lang="es-ES" dirty="0"/>
              <a:t>Los crímenes de David en el reino (11: 1-27)</a:t>
            </a:r>
            <a:r>
              <a:rPr lang="en-US" dirty="0"/>
              <a:t> </a:t>
            </a:r>
          </a:p>
        </p:txBody>
      </p:sp>
      <p:sp>
        <p:nvSpPr>
          <p:cNvPr id="3" name="Content Placeholder 2">
            <a:extLst>
              <a:ext uri="{FF2B5EF4-FFF2-40B4-BE49-F238E27FC236}">
                <a16:creationId xmlns:a16="http://schemas.microsoft.com/office/drawing/2014/main" id="{FA1AE525-8FD7-44E7-A753-79D5C5F2CB9A}"/>
              </a:ext>
            </a:extLst>
          </p:cNvPr>
          <p:cNvSpPr>
            <a:spLocks noGrp="1"/>
          </p:cNvSpPr>
          <p:nvPr>
            <p:ph idx="1"/>
          </p:nvPr>
        </p:nvSpPr>
        <p:spPr>
          <a:xfrm>
            <a:off x="88777" y="1393794"/>
            <a:ext cx="12020365" cy="4785064"/>
          </a:xfrm>
        </p:spPr>
        <p:txBody>
          <a:bodyPr>
            <a:normAutofit/>
          </a:bodyPr>
          <a:lstStyle/>
          <a:p>
            <a:endParaRPr lang="es-ES" dirty="0"/>
          </a:p>
          <a:p>
            <a:r>
              <a:rPr lang="es-ES" sz="2800" dirty="0"/>
              <a:t>Este no fue un error inocente, sino una elección de conciencia. Aquí vemos a David actuando como Saúl, como un gobernante absoluto que actúa por encima de la Ley.</a:t>
            </a:r>
          </a:p>
          <a:p>
            <a:r>
              <a:rPr lang="es-ES" sz="2800" dirty="0"/>
              <a:t>A. Causa: lujuria, asesinato, adulterio (11: 1-13). Su pecado con Betsabé.</a:t>
            </a:r>
            <a:endParaRPr lang="en-US" sz="2800" dirty="0"/>
          </a:p>
        </p:txBody>
      </p:sp>
    </p:spTree>
    <p:extLst>
      <p:ext uri="{BB962C8B-B14F-4D97-AF65-F5344CB8AC3E}">
        <p14:creationId xmlns:p14="http://schemas.microsoft.com/office/powerpoint/2010/main" val="145466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826D2-9B74-4654-9C82-F628F64FDCFD}"/>
              </a:ext>
            </a:extLst>
          </p:cNvPr>
          <p:cNvSpPr>
            <a:spLocks noGrp="1"/>
          </p:cNvSpPr>
          <p:nvPr>
            <p:ph type="title"/>
          </p:nvPr>
        </p:nvSpPr>
        <p:spPr>
          <a:xfrm>
            <a:off x="159799" y="218593"/>
            <a:ext cx="11860566" cy="1049235"/>
          </a:xfrm>
        </p:spPr>
        <p:txBody>
          <a:bodyPr/>
          <a:lstStyle/>
          <a:p>
            <a:r>
              <a:rPr lang="en-US" dirty="0" err="1"/>
              <a:t>Tema</a:t>
            </a:r>
            <a:endParaRPr lang="en-US" dirty="0"/>
          </a:p>
        </p:txBody>
      </p:sp>
      <p:sp>
        <p:nvSpPr>
          <p:cNvPr id="3" name="Content Placeholder 2">
            <a:extLst>
              <a:ext uri="{FF2B5EF4-FFF2-40B4-BE49-F238E27FC236}">
                <a16:creationId xmlns:a16="http://schemas.microsoft.com/office/drawing/2014/main" id="{ACCE814A-A711-4AE2-B0EF-D4DC7FE7ECE5}"/>
              </a:ext>
            </a:extLst>
          </p:cNvPr>
          <p:cNvSpPr>
            <a:spLocks noGrp="1"/>
          </p:cNvSpPr>
          <p:nvPr>
            <p:ph idx="1"/>
          </p:nvPr>
        </p:nvSpPr>
        <p:spPr>
          <a:xfrm>
            <a:off x="88777" y="1571348"/>
            <a:ext cx="11860566" cy="4465468"/>
          </a:xfrm>
        </p:spPr>
        <p:txBody>
          <a:bodyPr/>
          <a:lstStyle/>
          <a:p>
            <a:endParaRPr lang="es-ES" dirty="0"/>
          </a:p>
          <a:p>
            <a:r>
              <a:rPr lang="es-ES" sz="3200" dirty="0"/>
              <a:t>1 Samuel - Deterioro de Israel bajo Saúl.</a:t>
            </a:r>
          </a:p>
          <a:p>
            <a:endParaRPr lang="es-ES" sz="3200" dirty="0"/>
          </a:p>
          <a:p>
            <a:r>
              <a:rPr lang="es-ES" sz="3200" dirty="0"/>
              <a:t>2 Samuel- Expansión de Israel bajo David.</a:t>
            </a:r>
            <a:endParaRPr lang="en-US" sz="3200" dirty="0"/>
          </a:p>
        </p:txBody>
      </p:sp>
    </p:spTree>
    <p:extLst>
      <p:ext uri="{BB962C8B-B14F-4D97-AF65-F5344CB8AC3E}">
        <p14:creationId xmlns:p14="http://schemas.microsoft.com/office/powerpoint/2010/main" val="279829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1000"/>
                                        <p:tgtEl>
                                          <p:spTgt spid="3">
                                            <p:txEl>
                                              <p:pRg st="3" end="3"/>
                                            </p:txEl>
                                          </p:spTgt>
                                        </p:tgtEl>
                                      </p:cBhvr>
                                    </p:animEffect>
                                    <p:anim calcmode="lin" valueType="num">
                                      <p:cBhvr>
                                        <p:cTn id="2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FF288AC-7A1E-42E9-A886-8180EEECE7B0}"/>
              </a:ext>
            </a:extLst>
          </p:cNvPr>
          <p:cNvSpPr>
            <a:spLocks noGrp="1"/>
          </p:cNvSpPr>
          <p:nvPr>
            <p:ph idx="1"/>
          </p:nvPr>
        </p:nvSpPr>
        <p:spPr>
          <a:xfrm>
            <a:off x="186431" y="390617"/>
            <a:ext cx="11842812" cy="5655075"/>
          </a:xfrm>
        </p:spPr>
        <p:txBody>
          <a:bodyPr>
            <a:normAutofit/>
          </a:bodyPr>
          <a:lstStyle/>
          <a:p>
            <a:r>
              <a:rPr lang="es-ES" sz="2400" dirty="0"/>
              <a:t>El encubrimiento:</a:t>
            </a:r>
          </a:p>
          <a:p>
            <a:r>
              <a:rPr lang="es-ES" sz="2400" dirty="0"/>
              <a:t>1. Plan # 1 - Llama a </a:t>
            </a:r>
            <a:r>
              <a:rPr lang="es-ES" sz="2400" dirty="0" err="1"/>
              <a:t>Urias</a:t>
            </a:r>
            <a:r>
              <a:rPr lang="es-ES" sz="2400" dirty="0"/>
              <a:t> a casa desde la batalla. Él dormirá con su esposa y asumirán que el bebé es prematuro. Sin embargo, el sentido del deber de Urías pone a David en vergüenza.</a:t>
            </a:r>
          </a:p>
          <a:p>
            <a:r>
              <a:rPr lang="es-ES" sz="2400" dirty="0"/>
              <a:t>2. Plan # 2: emborracharlo, luego se acostará con su esposa. Incluso cuando está borracho, es más honorable que David.</a:t>
            </a:r>
          </a:p>
          <a:p>
            <a:r>
              <a:rPr lang="es-ES" sz="2400" dirty="0"/>
              <a:t>3. Plan # 3 - Haz que muera en la batalla. Este plan depende del honor de Urías: no leer su sentencia de muerte que él mismo lleva a la batalla.</a:t>
            </a:r>
          </a:p>
          <a:p>
            <a:r>
              <a:rPr lang="es-ES" sz="2400" dirty="0"/>
              <a:t>Nota: ¡Urías ni siquiera era israelita! Era un mercenario hitita que aparentemente se volvió hacia el Señor. ¡Este pasaje retrata a un mercenario pagano que se volvió hacia el Señor como poseedor de más integridad que el rey de Israel!</a:t>
            </a:r>
            <a:endParaRPr lang="en-US" sz="2400" dirty="0"/>
          </a:p>
        </p:txBody>
      </p:sp>
    </p:spTree>
    <p:extLst>
      <p:ext uri="{BB962C8B-B14F-4D97-AF65-F5344CB8AC3E}">
        <p14:creationId xmlns:p14="http://schemas.microsoft.com/office/powerpoint/2010/main" val="13085877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1AE525-8FD7-44E7-A753-79D5C5F2CB9A}"/>
              </a:ext>
            </a:extLst>
          </p:cNvPr>
          <p:cNvSpPr>
            <a:spLocks noGrp="1"/>
          </p:cNvSpPr>
          <p:nvPr>
            <p:ph idx="1"/>
          </p:nvPr>
        </p:nvSpPr>
        <p:spPr>
          <a:xfrm>
            <a:off x="88777" y="124287"/>
            <a:ext cx="12020365" cy="6054571"/>
          </a:xfrm>
        </p:spPr>
        <p:txBody>
          <a:bodyPr>
            <a:normAutofit fontScale="92500"/>
          </a:bodyPr>
          <a:lstStyle/>
          <a:p>
            <a:r>
              <a:rPr lang="es-ES" sz="2400" dirty="0"/>
              <a:t>B. Efectos = Muerte en la familia de David</a:t>
            </a:r>
          </a:p>
          <a:p>
            <a:r>
              <a:rPr lang="es-ES" sz="2400" dirty="0"/>
              <a:t>1. El pecado de David marcó el comienzo de muchas dificultades para su familia. David perdió a cuatro de sus hijos como resultado de este pecado, según su propio juicio "cuádruple" de la historia de Natán 12: 6.</a:t>
            </a:r>
          </a:p>
          <a:p>
            <a:r>
              <a:rPr lang="es-ES" sz="2400" dirty="0"/>
              <a:t>2. La espada se convierte en un accesorio para el resto del reinado de David. Ha perdido la capacidad de gobernar efectivamente a su familia. Perdió el respeto. Perdió el control. Autoridad perdida El pecado hará eso.</a:t>
            </a:r>
          </a:p>
          <a:p>
            <a:r>
              <a:rPr lang="es-ES" sz="2400" dirty="0"/>
              <a:t>El bebé de Betsabé murió (2 Sam 12:18)</a:t>
            </a:r>
          </a:p>
          <a:p>
            <a:r>
              <a:rPr lang="es-ES" sz="2400" dirty="0" err="1"/>
              <a:t>Amnon</a:t>
            </a:r>
            <a:r>
              <a:rPr lang="es-ES" sz="2400" dirty="0"/>
              <a:t> violó a la hermana de Absalón, Tamar, y fue asesinado por Absalón (2 Sam 13:28)</a:t>
            </a:r>
          </a:p>
          <a:p>
            <a:r>
              <a:rPr lang="es-ES" sz="2400" dirty="0"/>
              <a:t>Después de un golpe fallido contra su padre David, </a:t>
            </a:r>
            <a:r>
              <a:rPr lang="es-ES" sz="2400" dirty="0" err="1"/>
              <a:t>Absalom</a:t>
            </a:r>
            <a:r>
              <a:rPr lang="es-ES" sz="2400" dirty="0"/>
              <a:t> huyó y quedó atrapado en un árbol y fue asesinado por Joab, el sobrino de David (2 Sam 18:15)</a:t>
            </a:r>
          </a:p>
          <a:p>
            <a:r>
              <a:rPr lang="es-ES" sz="2400" dirty="0"/>
              <a:t>Para evitar la competencia por el trono, Salomón mató a su hermano </a:t>
            </a:r>
            <a:r>
              <a:rPr lang="es-ES" sz="2400" dirty="0" err="1"/>
              <a:t>Adonías</a:t>
            </a:r>
            <a:r>
              <a:rPr lang="es-ES" sz="2400" dirty="0"/>
              <a:t> (1 Reyes 2:25)</a:t>
            </a:r>
            <a:endParaRPr lang="en-US" sz="2400" dirty="0"/>
          </a:p>
        </p:txBody>
      </p:sp>
    </p:spTree>
    <p:extLst>
      <p:ext uri="{BB962C8B-B14F-4D97-AF65-F5344CB8AC3E}">
        <p14:creationId xmlns:p14="http://schemas.microsoft.com/office/powerpoint/2010/main" val="9929431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EBFA7-8DCC-456E-9158-FDCD39783064}"/>
              </a:ext>
            </a:extLst>
          </p:cNvPr>
          <p:cNvSpPr>
            <a:spLocks noGrp="1"/>
          </p:cNvSpPr>
          <p:nvPr>
            <p:ph type="title"/>
          </p:nvPr>
        </p:nvSpPr>
        <p:spPr>
          <a:xfrm>
            <a:off x="281127" y="124286"/>
            <a:ext cx="11629746" cy="793463"/>
          </a:xfrm>
        </p:spPr>
        <p:txBody>
          <a:bodyPr/>
          <a:lstStyle/>
          <a:p>
            <a:r>
              <a:rPr lang="es-ES" dirty="0"/>
              <a:t>Los últimos años de David como rey (21: 1--24: 25)</a:t>
            </a:r>
            <a:endParaRPr lang="en-US" dirty="0"/>
          </a:p>
        </p:txBody>
      </p:sp>
      <p:sp>
        <p:nvSpPr>
          <p:cNvPr id="3" name="Content Placeholder 2">
            <a:extLst>
              <a:ext uri="{FF2B5EF4-FFF2-40B4-BE49-F238E27FC236}">
                <a16:creationId xmlns:a16="http://schemas.microsoft.com/office/drawing/2014/main" id="{FA1AE525-8FD7-44E7-A753-79D5C5F2CB9A}"/>
              </a:ext>
            </a:extLst>
          </p:cNvPr>
          <p:cNvSpPr>
            <a:spLocks noGrp="1"/>
          </p:cNvSpPr>
          <p:nvPr>
            <p:ph idx="1"/>
          </p:nvPr>
        </p:nvSpPr>
        <p:spPr>
          <a:xfrm>
            <a:off x="88777" y="917749"/>
            <a:ext cx="12020365" cy="5500806"/>
          </a:xfrm>
        </p:spPr>
        <p:txBody>
          <a:bodyPr>
            <a:normAutofit/>
          </a:bodyPr>
          <a:lstStyle/>
          <a:p>
            <a:r>
              <a:rPr lang="es-ES" sz="2400" dirty="0"/>
              <a:t>A. Censo y plaga de David (24: 1-9)</a:t>
            </a:r>
          </a:p>
          <a:p>
            <a:r>
              <a:rPr lang="es-ES" sz="2400" dirty="0"/>
              <a:t>En tiempos del AT, un censo significaba un llamado a las armas y la movilización de tropas. Problema: Dios no le había ordenado a David que se moviera contra ningún enemigo.</a:t>
            </a:r>
          </a:p>
          <a:p>
            <a:r>
              <a:rPr lang="es-ES" sz="2400" dirty="0"/>
              <a:t>1. Causa: el pecado de David al numerar a Israel y Judá (24: 1-9)</a:t>
            </a:r>
          </a:p>
          <a:p>
            <a:r>
              <a:rPr lang="es-ES" sz="2400" dirty="0"/>
              <a:t>2. David eligió los efectos de su pecado (24: 10-25)</a:t>
            </a:r>
          </a:p>
          <a:p>
            <a:r>
              <a:rPr lang="es-ES" sz="2400" dirty="0"/>
              <a:t>a. Siete años de hambruna</a:t>
            </a:r>
          </a:p>
          <a:p>
            <a:r>
              <a:rPr lang="es-ES" sz="2400" dirty="0"/>
              <a:t>si. Tres meses de persecución de tus enemigos.</a:t>
            </a:r>
          </a:p>
          <a:p>
            <a:r>
              <a:rPr lang="es-ES" sz="2400" dirty="0"/>
              <a:t>C. Tres días de pestilencia (esto es lo que él eligió)</a:t>
            </a:r>
            <a:endParaRPr lang="en-US" sz="2400" dirty="0"/>
          </a:p>
        </p:txBody>
      </p:sp>
    </p:spTree>
    <p:extLst>
      <p:ext uri="{BB962C8B-B14F-4D97-AF65-F5344CB8AC3E}">
        <p14:creationId xmlns:p14="http://schemas.microsoft.com/office/powerpoint/2010/main" val="19908945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1AE525-8FD7-44E7-A753-79D5C5F2CB9A}"/>
              </a:ext>
            </a:extLst>
          </p:cNvPr>
          <p:cNvSpPr>
            <a:spLocks noGrp="1"/>
          </p:cNvSpPr>
          <p:nvPr>
            <p:ph idx="1"/>
          </p:nvPr>
        </p:nvSpPr>
        <p:spPr>
          <a:xfrm>
            <a:off x="88777" y="284085"/>
            <a:ext cx="12020365" cy="5894773"/>
          </a:xfrm>
        </p:spPr>
        <p:txBody>
          <a:bodyPr>
            <a:normAutofit/>
          </a:bodyPr>
          <a:lstStyle/>
          <a:p>
            <a:r>
              <a:rPr lang="es-ES" sz="2800" dirty="0"/>
              <a:t>3. Él eligió C. = Pestilencia: 70,000 israelitas murieron (24: 10-17) podrían ser 70,000 hombres, o unidades de hombres. De cualquier manera, el ejército era mucho más pequeño, más débil. Irónico, ya que ganar una sensación de fuerza fue la razón por la que David los contó.</a:t>
            </a:r>
          </a:p>
          <a:p>
            <a:r>
              <a:rPr lang="es-ES" sz="2800" dirty="0"/>
              <a:t>4. El altar de David (24: 18-25). David peca al numerar a Israel y lo lleva a comprar la era y hacer un altar sobre ella.</a:t>
            </a:r>
          </a:p>
          <a:p>
            <a:r>
              <a:rPr lang="es-ES" sz="2800" dirty="0"/>
              <a:t>Este era el Monte </a:t>
            </a:r>
            <a:r>
              <a:rPr lang="es-ES" sz="2800" dirty="0" err="1"/>
              <a:t>Moriah</a:t>
            </a:r>
            <a:r>
              <a:rPr lang="es-ES" sz="2800" dirty="0"/>
              <a:t>, donde Abraham le había ofrecido a Isaac (Génesis 22: 2), y donde el hijo de David, Salomón, más tarde construiría el Templo.</a:t>
            </a:r>
          </a:p>
          <a:p>
            <a:r>
              <a:rPr lang="es-ES" sz="2800" dirty="0"/>
              <a:t>(2 Crónicas 3: 1).</a:t>
            </a:r>
            <a:endParaRPr lang="en-US" sz="2800" dirty="0"/>
          </a:p>
        </p:txBody>
      </p:sp>
    </p:spTree>
    <p:extLst>
      <p:ext uri="{BB962C8B-B14F-4D97-AF65-F5344CB8AC3E}">
        <p14:creationId xmlns:p14="http://schemas.microsoft.com/office/powerpoint/2010/main" val="1321791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826D2-9B74-4654-9C82-F628F64FDCFD}"/>
              </a:ext>
            </a:extLst>
          </p:cNvPr>
          <p:cNvSpPr>
            <a:spLocks noGrp="1"/>
          </p:cNvSpPr>
          <p:nvPr>
            <p:ph type="title"/>
          </p:nvPr>
        </p:nvSpPr>
        <p:spPr>
          <a:xfrm>
            <a:off x="159799" y="218593"/>
            <a:ext cx="11860566" cy="1049235"/>
          </a:xfrm>
        </p:spPr>
        <p:txBody>
          <a:bodyPr/>
          <a:lstStyle/>
          <a:p>
            <a:r>
              <a:rPr lang="en-US" dirty="0" err="1"/>
              <a:t>Proposito</a:t>
            </a:r>
            <a:endParaRPr lang="en-US" dirty="0"/>
          </a:p>
        </p:txBody>
      </p:sp>
      <p:sp>
        <p:nvSpPr>
          <p:cNvPr id="3" name="Content Placeholder 2">
            <a:extLst>
              <a:ext uri="{FF2B5EF4-FFF2-40B4-BE49-F238E27FC236}">
                <a16:creationId xmlns:a16="http://schemas.microsoft.com/office/drawing/2014/main" id="{ACCE814A-A711-4AE2-B0EF-D4DC7FE7ECE5}"/>
              </a:ext>
            </a:extLst>
          </p:cNvPr>
          <p:cNvSpPr>
            <a:spLocks noGrp="1"/>
          </p:cNvSpPr>
          <p:nvPr>
            <p:ph idx="1"/>
          </p:nvPr>
        </p:nvSpPr>
        <p:spPr>
          <a:xfrm>
            <a:off x="88777" y="1571348"/>
            <a:ext cx="11860566" cy="4465468"/>
          </a:xfrm>
        </p:spPr>
        <p:txBody>
          <a:bodyPr>
            <a:normAutofit/>
          </a:bodyPr>
          <a:lstStyle/>
          <a:p>
            <a:r>
              <a:rPr lang="es-ES" sz="2800" dirty="0"/>
              <a:t>1 Samuel- El propósito de este libro es explicar la transición de los jueces fallidos a la monarquía bajo Saúl.</a:t>
            </a:r>
          </a:p>
          <a:p>
            <a:endParaRPr lang="es-ES" sz="2800" dirty="0"/>
          </a:p>
          <a:p>
            <a:r>
              <a:rPr lang="es-ES" sz="2800" dirty="0"/>
              <a:t>2 Samuel- El propósito de este libro es proporcionar el fundamento histórico del Pacto Davídico y la expansión de la monarquía bajo David que fue planeado y establecido por Dios.</a:t>
            </a:r>
            <a:endParaRPr lang="en-US" sz="2800" dirty="0"/>
          </a:p>
        </p:txBody>
      </p:sp>
    </p:spTree>
    <p:extLst>
      <p:ext uri="{BB962C8B-B14F-4D97-AF65-F5344CB8AC3E}">
        <p14:creationId xmlns:p14="http://schemas.microsoft.com/office/powerpoint/2010/main" val="3835634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826D2-9B74-4654-9C82-F628F64FDCFD}"/>
              </a:ext>
            </a:extLst>
          </p:cNvPr>
          <p:cNvSpPr>
            <a:spLocks noGrp="1"/>
          </p:cNvSpPr>
          <p:nvPr>
            <p:ph type="title"/>
          </p:nvPr>
        </p:nvSpPr>
        <p:spPr>
          <a:xfrm>
            <a:off x="159799" y="218593"/>
            <a:ext cx="11860566" cy="1049235"/>
          </a:xfrm>
        </p:spPr>
        <p:txBody>
          <a:bodyPr/>
          <a:lstStyle/>
          <a:p>
            <a:r>
              <a:rPr lang="en-US" dirty="0" err="1"/>
              <a:t>Estructura</a:t>
            </a:r>
            <a:r>
              <a:rPr lang="en-US" dirty="0"/>
              <a:t>: </a:t>
            </a:r>
          </a:p>
        </p:txBody>
      </p:sp>
      <p:sp>
        <p:nvSpPr>
          <p:cNvPr id="3" name="Content Placeholder 2">
            <a:extLst>
              <a:ext uri="{FF2B5EF4-FFF2-40B4-BE49-F238E27FC236}">
                <a16:creationId xmlns:a16="http://schemas.microsoft.com/office/drawing/2014/main" id="{ACCE814A-A711-4AE2-B0EF-D4DC7FE7ECE5}"/>
              </a:ext>
            </a:extLst>
          </p:cNvPr>
          <p:cNvSpPr>
            <a:spLocks noGrp="1"/>
          </p:cNvSpPr>
          <p:nvPr>
            <p:ph idx="1"/>
          </p:nvPr>
        </p:nvSpPr>
        <p:spPr>
          <a:xfrm>
            <a:off x="88777" y="1571348"/>
            <a:ext cx="11860566" cy="4465468"/>
          </a:xfrm>
        </p:spPr>
        <p:txBody>
          <a:bodyPr>
            <a:normAutofit/>
          </a:bodyPr>
          <a:lstStyle/>
          <a:p>
            <a:r>
              <a:rPr lang="es-ES" sz="2400" dirty="0"/>
              <a:t>1. Samuel - El último de los jueces (1 Sam. 1-7)</a:t>
            </a:r>
          </a:p>
          <a:p>
            <a:r>
              <a:rPr lang="es-ES" sz="2400" dirty="0"/>
              <a:t>2. Saúl - El primero de los reyes (1 Sam 8--2 Sam 1)</a:t>
            </a:r>
          </a:p>
          <a:p>
            <a:r>
              <a:rPr lang="es-ES" sz="2400" dirty="0"/>
              <a:t>3. David - El sucesor ungido (2 Sam 2-24)</a:t>
            </a:r>
          </a:p>
          <a:p>
            <a:r>
              <a:rPr lang="es-ES" sz="2400" dirty="0"/>
              <a:t>Resumen: 1 y 2 Samuel son libros de transición de los jueces a los reyes. El período de los jueces comenzó con la muerte de Joshua (Jos. 24:29) y terminó con la coronación de Saúl al comienzo de la monarquía. Saúl, el primer rey, desobedeció (1 Sam. 13, 15) y fue destituido de su cargo y David fue establecido como rey. El pacto que Dios hizo con David en 2 Sam. 7: 12-16 es central en estos libros.</a:t>
            </a:r>
            <a:endParaRPr lang="en-US" sz="2400" dirty="0"/>
          </a:p>
        </p:txBody>
      </p:sp>
    </p:spTree>
    <p:extLst>
      <p:ext uri="{BB962C8B-B14F-4D97-AF65-F5344CB8AC3E}">
        <p14:creationId xmlns:p14="http://schemas.microsoft.com/office/powerpoint/2010/main" val="2283156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826D2-9B74-4654-9C82-F628F64FDCFD}"/>
              </a:ext>
            </a:extLst>
          </p:cNvPr>
          <p:cNvSpPr>
            <a:spLocks noGrp="1"/>
          </p:cNvSpPr>
          <p:nvPr>
            <p:ph type="title"/>
          </p:nvPr>
        </p:nvSpPr>
        <p:spPr>
          <a:xfrm>
            <a:off x="165717" y="0"/>
            <a:ext cx="11860566" cy="873360"/>
          </a:xfrm>
        </p:spPr>
        <p:txBody>
          <a:bodyPr/>
          <a:lstStyle/>
          <a:p>
            <a:r>
              <a:rPr lang="en-US" dirty="0"/>
              <a:t>Reyes</a:t>
            </a:r>
          </a:p>
        </p:txBody>
      </p:sp>
      <p:sp>
        <p:nvSpPr>
          <p:cNvPr id="3" name="Content Placeholder 2">
            <a:extLst>
              <a:ext uri="{FF2B5EF4-FFF2-40B4-BE49-F238E27FC236}">
                <a16:creationId xmlns:a16="http://schemas.microsoft.com/office/drawing/2014/main" id="{ACCE814A-A711-4AE2-B0EF-D4DC7FE7ECE5}"/>
              </a:ext>
            </a:extLst>
          </p:cNvPr>
          <p:cNvSpPr>
            <a:spLocks noGrp="1"/>
          </p:cNvSpPr>
          <p:nvPr>
            <p:ph idx="1"/>
          </p:nvPr>
        </p:nvSpPr>
        <p:spPr>
          <a:xfrm>
            <a:off x="88777" y="781235"/>
            <a:ext cx="11860566" cy="5255581"/>
          </a:xfrm>
        </p:spPr>
        <p:txBody>
          <a:bodyPr>
            <a:normAutofit/>
          </a:bodyPr>
          <a:lstStyle/>
          <a:p>
            <a:r>
              <a:rPr lang="es-ES" dirty="0">
                <a:latin typeface="Times New Roman" panose="02020603050405020304" pitchFamily="18" charset="0"/>
                <a:cs typeface="Times New Roman" panose="02020603050405020304" pitchFamily="18" charset="0"/>
              </a:rPr>
              <a:t>Impulso a la monarquía: aunque hay varias causas para el interés de Israel en la monarquía, una se destaca por encima de todas las demás como la clave para dar forma a las acciones de Israel relacionadas con el rey. El deseo de un rey sería una progresión natural para cualquier nación en desarrollo, otras naciones tenían reyes e Israel expresó su deseo de tener uno, pero ¿por qué?</a:t>
            </a:r>
          </a:p>
          <a:p>
            <a:r>
              <a:rPr lang="es-ES" dirty="0">
                <a:latin typeface="Times New Roman" panose="02020603050405020304" pitchFamily="18" charset="0"/>
                <a:cs typeface="Times New Roman" panose="02020603050405020304" pitchFamily="18" charset="0"/>
              </a:rPr>
              <a:t>¿Cuáles fueron los problemas externos apremiantes que dieron impulso al clamor por un rey?</a:t>
            </a:r>
          </a:p>
          <a:p>
            <a:r>
              <a:rPr lang="es-ES" dirty="0">
                <a:latin typeface="Times New Roman" panose="02020603050405020304" pitchFamily="18" charset="0"/>
                <a:cs typeface="Times New Roman" panose="02020603050405020304" pitchFamily="18" charset="0"/>
              </a:rPr>
              <a:t>Respuesta: Los filisteos. Sansón falló en su tarea de liberar a Israel de la opresión filistea, por lo que la amenaza continuó en el juicio de Samuel, y en la monarquía de Saúl. ¡Los filisteos se mudaron de las llanuras costeras al corazón de la región montañosa y establecieron una guarnición en Geba de Benjamín (1 Sam. 13: 3) que estaba a solo 5 millas de Jerusalén! Con </a:t>
            </a:r>
            <a:r>
              <a:rPr lang="es-ES" dirty="0" err="1">
                <a:latin typeface="Times New Roman" panose="02020603050405020304" pitchFamily="18" charset="0"/>
                <a:cs typeface="Times New Roman" panose="02020603050405020304" pitchFamily="18" charset="0"/>
              </a:rPr>
              <a:t>Samson</a:t>
            </a:r>
            <a:r>
              <a:rPr lang="es-ES" dirty="0">
                <a:latin typeface="Times New Roman" panose="02020603050405020304" pitchFamily="18" charset="0"/>
                <a:cs typeface="Times New Roman" panose="02020603050405020304" pitchFamily="18" charset="0"/>
              </a:rPr>
              <a:t> derrotado e Israel en transición, los filisteos enfrentaron poca oposición que invadió la región montañosa y amenazó la existencia misma de la joven nación de Israel. Los filisteos reaparecen durante el reinado de Saúl (17: 1-2; 18: 20-30; 19: 8) y tanto Saúl como Jonatán serían asesinados luchando contra los filisteos.</a:t>
            </a:r>
          </a:p>
          <a:p>
            <a:r>
              <a:rPr lang="es-ES" dirty="0">
                <a:latin typeface="Times New Roman" panose="02020603050405020304" pitchFamily="18" charset="0"/>
                <a:cs typeface="Times New Roman" panose="02020603050405020304" pitchFamily="18" charset="0"/>
              </a:rPr>
              <a:t>Una cuestión interna apremiante que dio lugar al clamor por un rey fue la decadencia moral (Jueces).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5797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826D2-9B74-4654-9C82-F628F64FDCFD}"/>
              </a:ext>
            </a:extLst>
          </p:cNvPr>
          <p:cNvSpPr>
            <a:spLocks noGrp="1"/>
          </p:cNvSpPr>
          <p:nvPr>
            <p:ph type="title"/>
          </p:nvPr>
        </p:nvSpPr>
        <p:spPr>
          <a:xfrm>
            <a:off x="159799" y="218593"/>
            <a:ext cx="11860566" cy="1049235"/>
          </a:xfrm>
        </p:spPr>
        <p:txBody>
          <a:bodyPr/>
          <a:lstStyle/>
          <a:p>
            <a:r>
              <a:rPr lang="en-US" dirty="0" err="1"/>
              <a:t>Introduccion</a:t>
            </a:r>
            <a:endParaRPr lang="en-US" dirty="0"/>
          </a:p>
        </p:txBody>
      </p:sp>
      <p:sp>
        <p:nvSpPr>
          <p:cNvPr id="3" name="Content Placeholder 2">
            <a:extLst>
              <a:ext uri="{FF2B5EF4-FFF2-40B4-BE49-F238E27FC236}">
                <a16:creationId xmlns:a16="http://schemas.microsoft.com/office/drawing/2014/main" id="{ACCE814A-A711-4AE2-B0EF-D4DC7FE7ECE5}"/>
              </a:ext>
            </a:extLst>
          </p:cNvPr>
          <p:cNvSpPr>
            <a:spLocks noGrp="1"/>
          </p:cNvSpPr>
          <p:nvPr>
            <p:ph idx="1"/>
          </p:nvPr>
        </p:nvSpPr>
        <p:spPr>
          <a:xfrm>
            <a:off x="88777" y="1267828"/>
            <a:ext cx="11860566" cy="4768988"/>
          </a:xfrm>
        </p:spPr>
        <p:txBody>
          <a:bodyPr>
            <a:normAutofit fontScale="92500"/>
          </a:bodyPr>
          <a:lstStyle/>
          <a:p>
            <a:r>
              <a:rPr lang="es-ES" sz="2400" dirty="0"/>
              <a:t>La familia fiel de </a:t>
            </a:r>
            <a:r>
              <a:rPr lang="es-ES" sz="2400" dirty="0" err="1"/>
              <a:t>Elcana</a:t>
            </a:r>
            <a:r>
              <a:rPr lang="es-ES" sz="2400" dirty="0"/>
              <a:t> y su esposa estéril Ana contrastan con el período oscuro de los jueces. Como resultado de las oraciones constantes de Hannah por un niño, Dios proporciona a Samuel. Para cumplir su voto (1:11) trajo a Samuel a Shiloh donde Samuel comenzaría su instrucción para el sacerdocio bajo Eli el sacerdote. Cuando Eli no disciplina a sus propios hijos, Dios usa a Samuel para declarar el juicio sobre la casa de Eli. En cumplimiento de la palabra profética de Samuel contra Elí, sus hijos </a:t>
            </a:r>
            <a:r>
              <a:rPr lang="es-ES" sz="2400" dirty="0" err="1"/>
              <a:t>Hophni</a:t>
            </a:r>
            <a:r>
              <a:rPr lang="es-ES" sz="2400" dirty="0"/>
              <a:t> y </a:t>
            </a:r>
            <a:r>
              <a:rPr lang="es-ES" sz="2400" dirty="0" err="1"/>
              <a:t>Finees</a:t>
            </a:r>
            <a:r>
              <a:rPr lang="es-ES" sz="2400" dirty="0"/>
              <a:t> mueren a manos de los filisteos (¡junto con otros 34,000!). Los filisteos también capturaron el Arca de la Alianza e Israel estaba en su punto más bajo de todos los tiempos. Después de que Eli murió, Samuel se enfrentó con la enorme responsabilidad de reconstruir la nación espiritual y políticamente. (Ver </a:t>
            </a:r>
            <a:r>
              <a:rPr lang="es-ES" sz="2400" dirty="0" err="1"/>
              <a:t>Jer</a:t>
            </a:r>
            <a:r>
              <a:rPr lang="es-ES" sz="2400" dirty="0"/>
              <a:t>. 15: 1 para una ilusión sobre el significado de Samuel).</a:t>
            </a:r>
            <a:endParaRPr lang="en-US" sz="2400" dirty="0"/>
          </a:p>
        </p:txBody>
      </p:sp>
    </p:spTree>
    <p:extLst>
      <p:ext uri="{BB962C8B-B14F-4D97-AF65-F5344CB8AC3E}">
        <p14:creationId xmlns:p14="http://schemas.microsoft.com/office/powerpoint/2010/main" val="2789346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826D2-9B74-4654-9C82-F628F64FDCFD}"/>
              </a:ext>
            </a:extLst>
          </p:cNvPr>
          <p:cNvSpPr>
            <a:spLocks noGrp="1"/>
          </p:cNvSpPr>
          <p:nvPr>
            <p:ph type="title"/>
          </p:nvPr>
        </p:nvSpPr>
        <p:spPr>
          <a:xfrm>
            <a:off x="159799" y="218593"/>
            <a:ext cx="11860566" cy="1049235"/>
          </a:xfrm>
        </p:spPr>
        <p:txBody>
          <a:bodyPr/>
          <a:lstStyle/>
          <a:p>
            <a:r>
              <a:rPr lang="en-US" dirty="0"/>
              <a:t> </a:t>
            </a:r>
            <a:r>
              <a:rPr lang="es-ES" dirty="0"/>
              <a:t>Samuel no era levita, entonces, ¿cómo podría ofrecer el sacrificio como un sacerdote?</a:t>
            </a:r>
            <a:endParaRPr lang="en-US" dirty="0"/>
          </a:p>
        </p:txBody>
      </p:sp>
      <p:sp>
        <p:nvSpPr>
          <p:cNvPr id="3" name="Content Placeholder 2">
            <a:extLst>
              <a:ext uri="{FF2B5EF4-FFF2-40B4-BE49-F238E27FC236}">
                <a16:creationId xmlns:a16="http://schemas.microsoft.com/office/drawing/2014/main" id="{ACCE814A-A711-4AE2-B0EF-D4DC7FE7ECE5}"/>
              </a:ext>
            </a:extLst>
          </p:cNvPr>
          <p:cNvSpPr>
            <a:spLocks noGrp="1"/>
          </p:cNvSpPr>
          <p:nvPr>
            <p:ph idx="1"/>
          </p:nvPr>
        </p:nvSpPr>
        <p:spPr>
          <a:xfrm>
            <a:off x="88777" y="1171853"/>
            <a:ext cx="11860566" cy="4953740"/>
          </a:xfrm>
        </p:spPr>
        <p:txBody>
          <a:bodyPr>
            <a:normAutofit fontScale="92500"/>
          </a:bodyPr>
          <a:lstStyle/>
          <a:p>
            <a:r>
              <a:rPr lang="es-ES" dirty="0"/>
              <a:t>R: "El pecado de Saúl no fue que, como rey, la ley de Dios le prohibiera sacrificar las ofrendas quemadas y las ofrendas de comunión en cualquier circunstancia. Más tarde, David (2 Sam 24:25) y Salomón (1 Reyes 3:15) hicieron el mismo tipo de ofrendas, y no hay indicio de reprensión divina en ninguno de los casos ”(EBC, p. 656).</a:t>
            </a:r>
          </a:p>
          <a:p>
            <a:r>
              <a:rPr lang="es-ES" dirty="0"/>
              <a:t>Aparentemente pensó que se requería un sacrificio de animales para buscar el favor de Dios (al menos esa era su excusa (1 Sam. 13:12). No hay ningún ejemplo en el que un sacrificio fuera un requisito previo necesario para obtener el favor de Dios. David "se fortaleció en el Señor "en lugar de ofrecer un sacrificio. También dijo:" Porque no te deleitas en el sacrificio, de lo contrario yo lo daría; no estás satisfecho con el holocausto "(Salmo 51:16). Saúl busca la bendición de Dios a nivel mecánico .</a:t>
            </a:r>
          </a:p>
          <a:p>
            <a:r>
              <a:rPr lang="es-ES" dirty="0"/>
              <a:t>Habiendo dicho eso, debemos observar que tampoco hay ejemplos de rituales antiguos asociados con la guerra santa en los que el rey ofrezca tal sacrificio aislado de un profeta. Este fue el error de Saúl; ofreció los sacrificios rituales de la guerra santa en 1 Sam. 13 y 15 solos, sin profeta.</a:t>
            </a:r>
            <a:endParaRPr lang="en-US" dirty="0"/>
          </a:p>
        </p:txBody>
      </p:sp>
    </p:spTree>
    <p:extLst>
      <p:ext uri="{BB962C8B-B14F-4D97-AF65-F5344CB8AC3E}">
        <p14:creationId xmlns:p14="http://schemas.microsoft.com/office/powerpoint/2010/main" val="1534204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CE814A-A711-4AE2-B0EF-D4DC7FE7ECE5}"/>
              </a:ext>
            </a:extLst>
          </p:cNvPr>
          <p:cNvSpPr>
            <a:spLocks noGrp="1"/>
          </p:cNvSpPr>
          <p:nvPr>
            <p:ph idx="1"/>
          </p:nvPr>
        </p:nvSpPr>
        <p:spPr>
          <a:xfrm>
            <a:off x="88777" y="710214"/>
            <a:ext cx="11860566" cy="5326602"/>
          </a:xfrm>
        </p:spPr>
        <p:txBody>
          <a:bodyPr>
            <a:normAutofit fontScale="92500"/>
          </a:bodyPr>
          <a:lstStyle/>
          <a:p>
            <a:r>
              <a:rPr lang="es-ES" sz="2800" dirty="0"/>
              <a:t>R: Samuel usó el "efod de lino", que es ropa exclusiva de los sacerdotes levitas. Esta podría haber sido la prenda que su madre hacía anualmente (1 Sam. 2:19). Esto puede haber prefigurado el papel sacerdotal de David.</a:t>
            </a:r>
          </a:p>
          <a:p>
            <a:endParaRPr lang="es-ES" sz="2800" dirty="0"/>
          </a:p>
          <a:p>
            <a:r>
              <a:rPr lang="es-ES" sz="2800" dirty="0"/>
              <a:t>R: David, rey de Israel y Judá, compra una era y construye un altar sobre ella (2 Sam. 24:25). Luego sacrifica las "ofrendas quemadas y las ofrendas de comunión" como un medio para buscar el favor divino. El Señor respondió; "Respondió la oración en nombre de la tierra". El ángel de la muerte que "puso su espada de nuevo en su vaina" (1 Crónicas 21:27), el juicio divino - la plaga contra Israel - es "detenido" (EBC , p. 1103).</a:t>
            </a:r>
            <a:endParaRPr lang="en-US" sz="2800" dirty="0"/>
          </a:p>
        </p:txBody>
      </p:sp>
    </p:spTree>
    <p:extLst>
      <p:ext uri="{BB962C8B-B14F-4D97-AF65-F5344CB8AC3E}">
        <p14:creationId xmlns:p14="http://schemas.microsoft.com/office/powerpoint/2010/main" val="3407062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9D5"/>
      </a:lt2>
      <a:accent1>
        <a:srgbClr val="FB8C29"/>
      </a:accent1>
      <a:accent2>
        <a:srgbClr val="F2C351"/>
      </a:accent2>
      <a:accent3>
        <a:srgbClr val="D0CBA5"/>
      </a:accent3>
      <a:accent4>
        <a:srgbClr val="A2C476"/>
      </a:accent4>
      <a:accent5>
        <a:srgbClr val="57C293"/>
      </a:accent5>
      <a:accent6>
        <a:srgbClr val="06BFDE"/>
      </a:accent6>
      <a:hlink>
        <a:srgbClr val="FBAE29"/>
      </a:hlink>
      <a:folHlink>
        <a:srgbClr val="EDC47E"/>
      </a:folHlink>
    </a:clrScheme>
    <a:fontScheme name="Gallery">
      <a:majorFont>
        <a:latin typeface="Rockwell" panose="020606030202050204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BB5F5D82-B5E9-469E-A815-C655ED4AF243}"/>
    </a:ext>
  </a:extLst>
</a:theme>
</file>

<file path=docProps/app.xml><?xml version="1.0" encoding="utf-8"?>
<Properties xmlns="http://schemas.openxmlformats.org/officeDocument/2006/extended-properties" xmlns:vt="http://schemas.openxmlformats.org/officeDocument/2006/docPropsVTypes">
  <Template>TM10001114[[fn=Gallery]]</Template>
  <TotalTime>1367</TotalTime>
  <Words>4412</Words>
  <Application>Microsoft Office PowerPoint</Application>
  <PresentationFormat>Widescreen</PresentationFormat>
  <Paragraphs>150</Paragraphs>
  <Slides>33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Rockwell</vt:lpstr>
      <vt:lpstr>Times New Roman</vt:lpstr>
      <vt:lpstr>Gallery</vt:lpstr>
      <vt:lpstr>Samuel</vt:lpstr>
      <vt:lpstr>Intro</vt:lpstr>
      <vt:lpstr>Tema</vt:lpstr>
      <vt:lpstr>Proposito</vt:lpstr>
      <vt:lpstr>Estructura: </vt:lpstr>
      <vt:lpstr>Reyes</vt:lpstr>
      <vt:lpstr>Introduccion</vt:lpstr>
      <vt:lpstr> Samuel no era levita, entonces, ¿cómo podría ofrecer el sacrificio como un sacerdote?</vt:lpstr>
      <vt:lpstr>PowerPoint Presentation</vt:lpstr>
      <vt:lpstr>I. Preparativos para la monarquía: Samuel, el último juez (1: 1 - 8:22)</vt:lpstr>
      <vt:lpstr>PowerPoint Presentation</vt:lpstr>
      <vt:lpstr> La selección del primer Rey de Israel (8: 1--9: 27)</vt:lpstr>
      <vt:lpstr>PowerPoint Presentation</vt:lpstr>
      <vt:lpstr>PowerPoint Presentation</vt:lpstr>
      <vt:lpstr>II El primer monarca: Saúl (9: 1--31: 13). Saúl coronó alrededor de 1051 a. C. (Esto terminó el período del juez</vt:lpstr>
      <vt:lpstr>PowerPoint Presentation</vt:lpstr>
      <vt:lpstr>Se creó la necesidad de un rey cuando Saúl fue rechazado como Rey.</vt:lpstr>
      <vt:lpstr>PowerPoint Presentation</vt:lpstr>
      <vt:lpstr>PowerPoint Presentation</vt:lpstr>
      <vt:lpstr>Tenga en cuenta el contraste entre Saúl y David:</vt:lpstr>
      <vt:lpstr>2 Samuel </vt:lpstr>
      <vt:lpstr>Tema</vt:lpstr>
      <vt:lpstr>Proposito</vt:lpstr>
      <vt:lpstr>PowerPoint Presentation</vt:lpstr>
      <vt:lpstr>Tenga en cuenta los primeros signos de tensión norte-sur:</vt:lpstr>
      <vt:lpstr>PowerPoint Presentation</vt:lpstr>
      <vt:lpstr> El pacto de David (7: 1-29). David quiere darle al Señor una casa en lugar de una tienda de campaña.</vt:lpstr>
      <vt:lpstr>PowerPoint Presentation</vt:lpstr>
      <vt:lpstr>Los crímenes de David en el reino (11: 1-27) </vt:lpstr>
      <vt:lpstr>PowerPoint Presentation</vt:lpstr>
      <vt:lpstr>PowerPoint Presentation</vt:lpstr>
      <vt:lpstr>Los últimos años de David como rey (21: 1--24: 25)</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 Rodriguez</dc:creator>
  <cp:lastModifiedBy>Daniel Rodriguez</cp:lastModifiedBy>
  <cp:revision>15</cp:revision>
  <dcterms:created xsi:type="dcterms:W3CDTF">2019-12-14T14:28:46Z</dcterms:created>
  <dcterms:modified xsi:type="dcterms:W3CDTF">2020-01-11T17:31:00Z</dcterms:modified>
</cp:coreProperties>
</file>