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1"/>
  </p:sldMasterIdLst>
  <p:sldIdLst>
    <p:sldId id="259" r:id="rId2"/>
    <p:sldId id="260" r:id="rId3"/>
    <p:sldId id="261" r:id="rId4"/>
    <p:sldId id="262" r:id="rId5"/>
    <p:sldId id="263" r:id="rId6"/>
    <p:sldId id="264" r:id="rId7"/>
    <p:sldId id="265" r:id="rId8"/>
    <p:sldId id="266" r:id="rId9"/>
    <p:sldId id="267" r:id="rId10"/>
    <p:sldId id="268" r:id="rId11"/>
    <p:sldId id="273" r:id="rId12"/>
    <p:sldId id="269" r:id="rId13"/>
    <p:sldId id="270" r:id="rId14"/>
    <p:sldId id="271" r:id="rId15"/>
    <p:sldId id="272" r:id="rId16"/>
    <p:sldId id="274" r:id="rId17"/>
    <p:sldId id="275" r:id="rId18"/>
    <p:sldId id="276" r:id="rId19"/>
    <p:sldId id="277" r:id="rId20"/>
    <p:sldId id="278" r:id="rId21"/>
    <p:sldId id="27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2/22/2020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2/22/2020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2/22/2020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2/22/2020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2/22/2020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2/22/2020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2/22/2020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2/22/2020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2/22/2020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2/22/2020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2/22/2020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31911-33B1-4EC7-BBD3-C7CC30BB868B}"/>
              </a:ext>
            </a:extLst>
          </p:cNvPr>
          <p:cNvSpPr>
            <a:spLocks noGrp="1"/>
          </p:cNvSpPr>
          <p:nvPr>
            <p:ph type="ctrTitle"/>
          </p:nvPr>
        </p:nvSpPr>
        <p:spPr/>
        <p:txBody>
          <a:bodyPr>
            <a:normAutofit/>
          </a:bodyPr>
          <a:lstStyle/>
          <a:p>
            <a:pPr algn="ctr"/>
            <a:r>
              <a:rPr lang="en-US" sz="7200" dirty="0" err="1"/>
              <a:t>salmos</a:t>
            </a:r>
            <a:endParaRPr lang="en-US" sz="7200" dirty="0"/>
          </a:p>
        </p:txBody>
      </p:sp>
    </p:spTree>
    <p:extLst>
      <p:ext uri="{BB962C8B-B14F-4D97-AF65-F5344CB8AC3E}">
        <p14:creationId xmlns:p14="http://schemas.microsoft.com/office/powerpoint/2010/main" val="558664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46649-62CC-4D12-9D16-DFB450DA77F1}"/>
              </a:ext>
            </a:extLst>
          </p:cNvPr>
          <p:cNvSpPr>
            <a:spLocks noGrp="1"/>
          </p:cNvSpPr>
          <p:nvPr>
            <p:ph type="title"/>
          </p:nvPr>
        </p:nvSpPr>
        <p:spPr>
          <a:xfrm>
            <a:off x="581192" y="702156"/>
            <a:ext cx="11029616" cy="593984"/>
          </a:xfrm>
        </p:spPr>
        <p:txBody>
          <a:bodyPr>
            <a:normAutofit/>
          </a:bodyPr>
          <a:lstStyle/>
          <a:p>
            <a:pPr algn="ctr"/>
            <a:r>
              <a:rPr lang="en-US" dirty="0" err="1"/>
              <a:t>Tipos</a:t>
            </a:r>
            <a:r>
              <a:rPr lang="en-US" dirty="0"/>
              <a:t> de </a:t>
            </a:r>
            <a:r>
              <a:rPr lang="en-US" dirty="0" err="1"/>
              <a:t>salmos</a:t>
            </a:r>
            <a:endParaRPr lang="en-US" dirty="0"/>
          </a:p>
        </p:txBody>
      </p:sp>
      <p:sp>
        <p:nvSpPr>
          <p:cNvPr id="3" name="Content Placeholder 2">
            <a:extLst>
              <a:ext uri="{FF2B5EF4-FFF2-40B4-BE49-F238E27FC236}">
                <a16:creationId xmlns:a16="http://schemas.microsoft.com/office/drawing/2014/main" id="{96927507-EFF9-47DD-B5EE-D555E457D824}"/>
              </a:ext>
            </a:extLst>
          </p:cNvPr>
          <p:cNvSpPr>
            <a:spLocks noGrp="1"/>
          </p:cNvSpPr>
          <p:nvPr>
            <p:ph idx="1"/>
          </p:nvPr>
        </p:nvSpPr>
        <p:spPr>
          <a:xfrm>
            <a:off x="159798" y="1491449"/>
            <a:ext cx="11665258" cy="5228947"/>
          </a:xfrm>
        </p:spPr>
        <p:txBody>
          <a:bodyPr>
            <a:normAutofit/>
          </a:bodyPr>
          <a:lstStyle/>
          <a:p>
            <a:r>
              <a:rPr lang="es-ES" sz="2000" dirty="0"/>
              <a:t>11. Sabiduría: Similar a la literatura de sabiduría, estos Salmos enseñan la importancia de vivir la vida de acuerdo con las Escrituras. El término "sabiduría" significa vivir hábilmente a la luz de los mandamientos de Dios. El Salmo 1 y 133 son ejemplos de salmos de sabiduría.</a:t>
            </a:r>
          </a:p>
          <a:p>
            <a:r>
              <a:rPr lang="es-ES" sz="2000" dirty="0"/>
              <a:t>12. Alabanza declarativa: Estos salmos ofrecen acción de gracias a Dios o reconocen su poderosa obra y / o alaban la naturaleza de Dios como se muestra en el mundo.</a:t>
            </a:r>
          </a:p>
          <a:p>
            <a:r>
              <a:rPr lang="es-ES" sz="2000" dirty="0"/>
              <a:t>13. Salmos mesiánicos: que representan a Cristo en cualquiera de sus dos advenimientos: 1) Su humilde aparición inicial como un bebé, 2) Su futura aparición gloriosa en su segunda venida. Algunos salmos mesiánicos también se ocupan de la futura liberación y restauración de Israel. Los Salmos 2, 20-24, 41, 68, 118 son ejemplos.</a:t>
            </a:r>
          </a:p>
          <a:p>
            <a:r>
              <a:rPr lang="es-ES" sz="2000" dirty="0"/>
              <a:t>14. Salmos de la naturaleza: en los que el poder de Dios se describe por su poderoso papel en la creación (Sal. 8, 19, 29, 33, 65, 104).</a:t>
            </a:r>
          </a:p>
          <a:p>
            <a:r>
              <a:rPr lang="es-ES" sz="2000" dirty="0"/>
              <a:t>15. Imprecatorio: Maldecir a otros que maldicen a Dios. Los salmos 35, 52, 58, 59, 69, 83, 109, 137: 8-9, 140 son ejemplos.</a:t>
            </a:r>
            <a:endParaRPr lang="en-US" sz="2000" dirty="0"/>
          </a:p>
        </p:txBody>
      </p:sp>
    </p:spTree>
    <p:extLst>
      <p:ext uri="{BB962C8B-B14F-4D97-AF65-F5344CB8AC3E}">
        <p14:creationId xmlns:p14="http://schemas.microsoft.com/office/powerpoint/2010/main" val="3085315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49B41-D586-48DE-B7D5-6857CD46C320}"/>
              </a:ext>
            </a:extLst>
          </p:cNvPr>
          <p:cNvSpPr>
            <a:spLocks noGrp="1"/>
          </p:cNvSpPr>
          <p:nvPr>
            <p:ph type="ctrTitle"/>
          </p:nvPr>
        </p:nvSpPr>
        <p:spPr/>
        <p:txBody>
          <a:bodyPr>
            <a:normAutofit/>
          </a:bodyPr>
          <a:lstStyle/>
          <a:p>
            <a:pPr algn="ctr"/>
            <a:r>
              <a:rPr lang="en-US" sz="7200" dirty="0" err="1"/>
              <a:t>Proverbios</a:t>
            </a:r>
            <a:endParaRPr lang="en-US" sz="7200" dirty="0"/>
          </a:p>
        </p:txBody>
      </p:sp>
      <p:sp>
        <p:nvSpPr>
          <p:cNvPr id="3" name="Subtitle 2">
            <a:extLst>
              <a:ext uri="{FF2B5EF4-FFF2-40B4-BE49-F238E27FC236}">
                <a16:creationId xmlns:a16="http://schemas.microsoft.com/office/drawing/2014/main" id="{B829C2D9-1319-4459-91AA-16D73ABDF8C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90453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927507-EFF9-47DD-B5EE-D555E457D824}"/>
              </a:ext>
            </a:extLst>
          </p:cNvPr>
          <p:cNvSpPr>
            <a:spLocks noGrp="1"/>
          </p:cNvSpPr>
          <p:nvPr>
            <p:ph idx="1"/>
          </p:nvPr>
        </p:nvSpPr>
        <p:spPr>
          <a:xfrm>
            <a:off x="159798" y="870013"/>
            <a:ext cx="11665258" cy="5850384"/>
          </a:xfrm>
        </p:spPr>
        <p:txBody>
          <a:bodyPr>
            <a:normAutofit lnSpcReduction="10000"/>
          </a:bodyPr>
          <a:lstStyle/>
          <a:p>
            <a:r>
              <a:rPr lang="es-ES" sz="2800" dirty="0"/>
              <a:t>Autor: Salomón escribió 3.000 proverbios (1 Reyes 4:32). Presumiblemente, Salomón escribió la Canción de Salomón en sus primeros años adultos, Proverbios en sus años intermedios y Eclesiastés en sus últimos años.</a:t>
            </a:r>
          </a:p>
          <a:p>
            <a:r>
              <a:rPr lang="es-ES" sz="2800" dirty="0"/>
              <a:t>La sabiduría de Salomón:</a:t>
            </a:r>
          </a:p>
          <a:p>
            <a:r>
              <a:rPr lang="es-ES" sz="2800" dirty="0"/>
              <a:t>Es importante darse cuenta de que la sabiduría se encuentra fuera de la Biblia (1 Reyes 4:30)</a:t>
            </a:r>
          </a:p>
          <a:p>
            <a:r>
              <a:rPr lang="es-ES" sz="2800" dirty="0"/>
              <a:t>1 Reyes 4:34 - vinieron hombres de todo el mundo para escuchar a Salomón</a:t>
            </a:r>
          </a:p>
          <a:p>
            <a:r>
              <a:rPr lang="es-ES" sz="2800" dirty="0"/>
              <a:t>I Reyes 11: 1-4 - Salomón tenía 1,000 esposas, en el capítulo 4 era el hombre más sabio, pero en el capítulo 11 lo había arruinado.</a:t>
            </a:r>
            <a:endParaRPr lang="en-US" sz="2800" dirty="0"/>
          </a:p>
        </p:txBody>
      </p:sp>
    </p:spTree>
    <p:extLst>
      <p:ext uri="{BB962C8B-B14F-4D97-AF65-F5344CB8AC3E}">
        <p14:creationId xmlns:p14="http://schemas.microsoft.com/office/powerpoint/2010/main" val="278389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927507-EFF9-47DD-B5EE-D555E457D824}"/>
              </a:ext>
            </a:extLst>
          </p:cNvPr>
          <p:cNvSpPr>
            <a:spLocks noGrp="1"/>
          </p:cNvSpPr>
          <p:nvPr>
            <p:ph idx="1"/>
          </p:nvPr>
        </p:nvSpPr>
        <p:spPr>
          <a:xfrm>
            <a:off x="159798" y="727969"/>
            <a:ext cx="11665258" cy="5992427"/>
          </a:xfrm>
        </p:spPr>
        <p:txBody>
          <a:bodyPr>
            <a:normAutofit/>
          </a:bodyPr>
          <a:lstStyle/>
          <a:p>
            <a:r>
              <a:rPr lang="es-ES" sz="2400" dirty="0"/>
              <a:t>No menos de cuatro autores diferentes contribuyeron al libro de Proverbios:</a:t>
            </a:r>
          </a:p>
          <a:p>
            <a:r>
              <a:rPr lang="es-ES" sz="2400" dirty="0"/>
              <a:t>1-24 fueron compuestos o ensamblados por Salomón (antes de 931 a.C.)</a:t>
            </a:r>
          </a:p>
          <a:p>
            <a:r>
              <a:rPr lang="es-ES" sz="2400" dirty="0"/>
              <a:t>1-9 trata de la importancia de elegir la sabiduría (Contrasta la vida sabia y necia)</a:t>
            </a:r>
          </a:p>
          <a:p>
            <a:r>
              <a:rPr lang="es-ES" sz="2400" dirty="0"/>
              <a:t>10-22 Proverbios de Salomón</a:t>
            </a:r>
          </a:p>
          <a:p>
            <a:r>
              <a:rPr lang="es-ES" sz="2400" dirty="0"/>
              <a:t>23-24 Una colección de dichos sabios (estos dichos sabios paralelos egipcios) (no israelitas)</a:t>
            </a:r>
          </a:p>
          <a:p>
            <a:r>
              <a:rPr lang="es-ES" sz="2400" dirty="0"/>
              <a:t>25-29 fueron copiados por los escribas del rey Ezequías (700 a. C.)</a:t>
            </a:r>
          </a:p>
          <a:p>
            <a:r>
              <a:rPr lang="es-ES" sz="2400" dirty="0"/>
              <a:t>30 fue compuesta por Agur (no israelita)</a:t>
            </a:r>
          </a:p>
          <a:p>
            <a:r>
              <a:rPr lang="es-ES" sz="2400" dirty="0"/>
              <a:t>31 fue compuesta por Lemuel (no israelita). Da consejos sobre el alcohol y exalta las cualidades de una mujer.</a:t>
            </a:r>
            <a:endParaRPr lang="en-US" sz="2400" dirty="0"/>
          </a:p>
        </p:txBody>
      </p:sp>
    </p:spTree>
    <p:extLst>
      <p:ext uri="{BB962C8B-B14F-4D97-AF65-F5344CB8AC3E}">
        <p14:creationId xmlns:p14="http://schemas.microsoft.com/office/powerpoint/2010/main" val="1386954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927507-EFF9-47DD-B5EE-D555E457D824}"/>
              </a:ext>
            </a:extLst>
          </p:cNvPr>
          <p:cNvSpPr>
            <a:spLocks noGrp="1"/>
          </p:cNvSpPr>
          <p:nvPr>
            <p:ph idx="1"/>
          </p:nvPr>
        </p:nvSpPr>
        <p:spPr>
          <a:xfrm>
            <a:off x="159798" y="1704513"/>
            <a:ext cx="11665258" cy="5015883"/>
          </a:xfrm>
        </p:spPr>
        <p:txBody>
          <a:bodyPr>
            <a:normAutofit/>
          </a:bodyPr>
          <a:lstStyle/>
          <a:p>
            <a:r>
              <a:rPr lang="es-ES" sz="2400" dirty="0"/>
              <a:t>Tema: Sabiduría y temor de Jehová. El temor del Señor es el comienzo del conocimiento (1: 7) y la sabiduría (9:10).</a:t>
            </a:r>
          </a:p>
          <a:p>
            <a:endParaRPr lang="es-ES" sz="2400" dirty="0"/>
          </a:p>
          <a:p>
            <a:r>
              <a:rPr lang="es-ES" sz="2400" dirty="0"/>
              <a:t>La declaración "El temor de Jehová es el principio de la sabiduría" (9:10) hace que el concepto hebreo de la sabiduría sea único. (Cf. 14:16, “Un hombre sabio teme al SEÑOR”. También tenga en cuenta 1: 7; 15:33; Job 28:28; Salmo 111: 10.) Para ser sabio en el sentido bíblico, uno debe comenzar con un relación adecuada con Dios Temer al Señor significa respetarlo por lo que es y responderle con confianza, adoración, obediencia y servicio. Si Dios no es honrado y no se sigue Su Palabra, entonces la sabiduría, tal como la definieron los sabios hebreos, nunca podrá alcanzarse.</a:t>
            </a:r>
            <a:endParaRPr lang="en-US" sz="2400" dirty="0"/>
          </a:p>
        </p:txBody>
      </p:sp>
    </p:spTree>
    <p:extLst>
      <p:ext uri="{BB962C8B-B14F-4D97-AF65-F5344CB8AC3E}">
        <p14:creationId xmlns:p14="http://schemas.microsoft.com/office/powerpoint/2010/main" val="627546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927507-EFF9-47DD-B5EE-D555E457D824}"/>
              </a:ext>
            </a:extLst>
          </p:cNvPr>
          <p:cNvSpPr>
            <a:spLocks noGrp="1"/>
          </p:cNvSpPr>
          <p:nvPr>
            <p:ph idx="1"/>
          </p:nvPr>
        </p:nvSpPr>
        <p:spPr>
          <a:xfrm>
            <a:off x="159798" y="949911"/>
            <a:ext cx="11665258" cy="5770485"/>
          </a:xfrm>
        </p:spPr>
        <p:txBody>
          <a:bodyPr>
            <a:normAutofit fontScale="92500" lnSpcReduction="20000"/>
          </a:bodyPr>
          <a:lstStyle/>
          <a:p>
            <a:r>
              <a:rPr lang="es-ES" sz="2800" dirty="0"/>
              <a:t>Propósito: El propósito de este libro es ofrecer tanto instrucción como ejemplo en la vida santa con el fin de producir sabiduría, carácter y virtud en lo inmaduro.</a:t>
            </a:r>
          </a:p>
          <a:p>
            <a:endParaRPr lang="es-ES" sz="2800" dirty="0"/>
          </a:p>
          <a:p>
            <a:r>
              <a:rPr lang="es-ES" sz="2800" dirty="0"/>
              <a:t>El propósito quíntuple de Proverbios se da en la introducción del libro (Prov. 1: 2-4, 6):</a:t>
            </a:r>
          </a:p>
          <a:p>
            <a:r>
              <a:rPr lang="es-ES" sz="2800" dirty="0"/>
              <a:t>(a) "para alcanzar la sabiduría y la disciplina"</a:t>
            </a:r>
          </a:p>
          <a:p>
            <a:r>
              <a:rPr lang="es-ES" sz="2800" dirty="0"/>
              <a:t>(b) “para comprender palabras de comprensión”</a:t>
            </a:r>
          </a:p>
          <a:p>
            <a:r>
              <a:rPr lang="es-ES" sz="2800" dirty="0"/>
              <a:t>(c) “para adquirir una vida disciplinada y prudente”</a:t>
            </a:r>
          </a:p>
          <a:p>
            <a:r>
              <a:rPr lang="es-ES" sz="2800" dirty="0"/>
              <a:t>(d) "por dar prudencia a lo simple"</a:t>
            </a:r>
          </a:p>
          <a:p>
            <a:r>
              <a:rPr lang="es-ES" sz="2800" dirty="0"/>
              <a:t>(e) "para comprender los proverbios y las parábolas, los dichos y los acertijos de los sabios"</a:t>
            </a:r>
            <a:endParaRPr lang="en-US" dirty="0"/>
          </a:p>
        </p:txBody>
      </p:sp>
    </p:spTree>
    <p:extLst>
      <p:ext uri="{BB962C8B-B14F-4D97-AF65-F5344CB8AC3E}">
        <p14:creationId xmlns:p14="http://schemas.microsoft.com/office/powerpoint/2010/main" val="3307946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927507-EFF9-47DD-B5EE-D555E457D824}"/>
              </a:ext>
            </a:extLst>
          </p:cNvPr>
          <p:cNvSpPr>
            <a:spLocks noGrp="1"/>
          </p:cNvSpPr>
          <p:nvPr>
            <p:ph idx="1"/>
          </p:nvPr>
        </p:nvSpPr>
        <p:spPr>
          <a:xfrm>
            <a:off x="159798" y="852257"/>
            <a:ext cx="11665258" cy="5868140"/>
          </a:xfrm>
        </p:spPr>
        <p:txBody>
          <a:bodyPr>
            <a:normAutofit/>
          </a:bodyPr>
          <a:lstStyle/>
          <a:p>
            <a:r>
              <a:rPr lang="es-ES" sz="2400" dirty="0"/>
              <a:t>La frecuente aparición de la dirección "mi hijo" y "mis hijos" en este libro ha planteado algunas dudas sobre la relación entre Salomón y su "audiencia". Las palabras "mi hijo" fueron escritas por Salomón 15 veces en los capítulos 1-7 y dos veces en otra parte (19:27; 27:11). Se usan 5 veces en los dichos de los sabios (23:15, 19; 23:26; 24:13, 21) y una vez por la madre de Lemuel (31: 2). “Mis hijos” ocurre 4 veces (4: 1; 5: 7; 7:24; 8:32), todo por Salomón.</a:t>
            </a:r>
          </a:p>
          <a:p>
            <a:endParaRPr lang="es-ES" sz="2400" dirty="0"/>
          </a:p>
          <a:p>
            <a:r>
              <a:rPr lang="es-ES" sz="2400" dirty="0"/>
              <a:t>Originalmente, estos versículos con "mi (s) hijo (s)" fueron dirigidos oralmente a los estudiantes de Salomón y a los estudiantes de otros en la corte real, o por Salomón y otros a sus hijos en sus hogares.</a:t>
            </a:r>
            <a:endParaRPr lang="en-US" sz="2400" dirty="0"/>
          </a:p>
        </p:txBody>
      </p:sp>
    </p:spTree>
    <p:extLst>
      <p:ext uri="{BB962C8B-B14F-4D97-AF65-F5344CB8AC3E}">
        <p14:creationId xmlns:p14="http://schemas.microsoft.com/office/powerpoint/2010/main" val="1330814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46649-62CC-4D12-9D16-DFB450DA77F1}"/>
              </a:ext>
            </a:extLst>
          </p:cNvPr>
          <p:cNvSpPr>
            <a:spLocks noGrp="1"/>
          </p:cNvSpPr>
          <p:nvPr>
            <p:ph type="title"/>
          </p:nvPr>
        </p:nvSpPr>
        <p:spPr>
          <a:xfrm>
            <a:off x="581192" y="1385736"/>
            <a:ext cx="11029616" cy="3834333"/>
          </a:xfrm>
        </p:spPr>
        <p:txBody>
          <a:bodyPr>
            <a:normAutofit fontScale="90000"/>
          </a:bodyPr>
          <a:lstStyle/>
          <a:p>
            <a:pPr algn="ctr"/>
            <a:r>
              <a:rPr lang="es-ES" sz="3600" dirty="0"/>
              <a:t>Resumen: Proverbios delinea entre la sabiduría y el conocimiento en que mientras el conocimiento es principalmente la acumulación de la verdad, la sabiduría es la aplicación de esa verdad. La sabiduría también se ha definido como una idea de las consecuencias de tus acciones. La idea hebrea de la sabiduría implica una vida hábil.</a:t>
            </a:r>
            <a:endParaRPr lang="en-US" sz="3600" dirty="0"/>
          </a:p>
        </p:txBody>
      </p:sp>
    </p:spTree>
    <p:extLst>
      <p:ext uri="{BB962C8B-B14F-4D97-AF65-F5344CB8AC3E}">
        <p14:creationId xmlns:p14="http://schemas.microsoft.com/office/powerpoint/2010/main" val="2533845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927507-EFF9-47DD-B5EE-D555E457D824}"/>
              </a:ext>
            </a:extLst>
          </p:cNvPr>
          <p:cNvSpPr>
            <a:spLocks noGrp="1"/>
          </p:cNvSpPr>
          <p:nvPr>
            <p:ph idx="1"/>
          </p:nvPr>
        </p:nvSpPr>
        <p:spPr>
          <a:xfrm>
            <a:off x="159798" y="727969"/>
            <a:ext cx="11665258" cy="5992427"/>
          </a:xfrm>
        </p:spPr>
        <p:txBody>
          <a:bodyPr>
            <a:normAutofit/>
          </a:bodyPr>
          <a:lstStyle/>
          <a:p>
            <a:r>
              <a:rPr lang="es-ES" sz="2000" dirty="0"/>
              <a:t>¿Qué es un proverbio? Es un precepto, una oración o un dicho que regula la conducta y la vida.</a:t>
            </a:r>
          </a:p>
          <a:p>
            <a:r>
              <a:rPr lang="es-ES" sz="2000" dirty="0"/>
              <a:t>La palabra "proverbio" (</a:t>
            </a:r>
            <a:r>
              <a:rPr lang="es-ES" sz="2000" dirty="0" err="1"/>
              <a:t>masal</a:t>
            </a:r>
            <a:r>
              <a:rPr lang="es-ES" sz="2000" dirty="0"/>
              <a:t>) significa "ser como, ser comparado con". Como tal, un proverbio hace una comparación o resume experiencias comunes de la vida, que generalmente son ciertas.</a:t>
            </a:r>
          </a:p>
          <a:p>
            <a:pPr marL="0" indent="0">
              <a:buNone/>
            </a:pPr>
            <a:endParaRPr lang="es-ES" sz="2000" dirty="0"/>
          </a:p>
          <a:p>
            <a:r>
              <a:rPr lang="es-ES" sz="2000" dirty="0"/>
              <a:t>Las declaraciones en Proverbios no son verdades absolutas. Son las máximas de la vida, que si se siguen, generalmente producen el resultado declarado. Proverbios 22: 6 es un buen ejemplo; "Entrena a un niño en el camino que debe seguir, incluso cuando sea viejo no se apartará de él". Aunque el proverbio establece el resultado habitual, los ejemplos de aquellos que recibieron un buen entrenamiento y desde entonces se han "apartado de él" son demasiado fáciles de encontrar.</a:t>
            </a:r>
          </a:p>
          <a:p>
            <a:r>
              <a:rPr lang="es-ES" sz="2000" dirty="0"/>
              <a:t>Como un proverbio es solo la declaración de una verdad general, no debe tomarse como una promesa divina. David y Jesús complacieron al Señor, pero todavía tenían enemigos (Proverbios 16: 7); y más de un hijo obediente de Dios ha muerto joven (Proverbios 10:27). No todas las personas piadosas tienen casas llenas de dinero (Proverbios 15: 6), y muchas personas impías comen bien (Proverbios 13:25). A la luz de la eternidad, los malvados son los perdedores sin importar cuán exitosos puedan ser, pero Proverbios se enfoca principalmente en esta vida, no en la próxima.</a:t>
            </a:r>
            <a:endParaRPr lang="en-US" sz="2000" dirty="0"/>
          </a:p>
        </p:txBody>
      </p:sp>
    </p:spTree>
    <p:extLst>
      <p:ext uri="{BB962C8B-B14F-4D97-AF65-F5344CB8AC3E}">
        <p14:creationId xmlns:p14="http://schemas.microsoft.com/office/powerpoint/2010/main" val="3218590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46649-62CC-4D12-9D16-DFB450DA77F1}"/>
              </a:ext>
            </a:extLst>
          </p:cNvPr>
          <p:cNvSpPr>
            <a:spLocks noGrp="1"/>
          </p:cNvSpPr>
          <p:nvPr>
            <p:ph type="title"/>
          </p:nvPr>
        </p:nvSpPr>
        <p:spPr>
          <a:xfrm>
            <a:off x="581192" y="702156"/>
            <a:ext cx="11029616" cy="593984"/>
          </a:xfrm>
        </p:spPr>
        <p:txBody>
          <a:bodyPr>
            <a:normAutofit fontScale="90000"/>
          </a:bodyPr>
          <a:lstStyle/>
          <a:p>
            <a:pPr algn="ctr"/>
            <a:r>
              <a:rPr lang="es-ES" dirty="0"/>
              <a:t>Personificación de la Sabiduría en el cap. 8 y 9</a:t>
            </a:r>
            <a:br>
              <a:rPr lang="es-ES" dirty="0"/>
            </a:br>
            <a:endParaRPr lang="en-US" dirty="0"/>
          </a:p>
        </p:txBody>
      </p:sp>
      <p:sp>
        <p:nvSpPr>
          <p:cNvPr id="3" name="Content Placeholder 2">
            <a:extLst>
              <a:ext uri="{FF2B5EF4-FFF2-40B4-BE49-F238E27FC236}">
                <a16:creationId xmlns:a16="http://schemas.microsoft.com/office/drawing/2014/main" id="{96927507-EFF9-47DD-B5EE-D555E457D824}"/>
              </a:ext>
            </a:extLst>
          </p:cNvPr>
          <p:cNvSpPr>
            <a:spLocks noGrp="1"/>
          </p:cNvSpPr>
          <p:nvPr>
            <p:ph idx="1"/>
          </p:nvPr>
        </p:nvSpPr>
        <p:spPr>
          <a:xfrm>
            <a:off x="177553" y="869193"/>
            <a:ext cx="11665258" cy="1836858"/>
          </a:xfrm>
        </p:spPr>
        <p:txBody>
          <a:bodyPr>
            <a:normAutofit lnSpcReduction="10000"/>
          </a:bodyPr>
          <a:lstStyle/>
          <a:p>
            <a:pPr algn="ctr"/>
            <a:r>
              <a:rPr lang="es-ES" sz="2400" dirty="0"/>
              <a:t>Los primeros nueve capítulos de Proverbios ofrecen al lector una elección entre una relación; con sabiduría (mujer) (YWHW)</a:t>
            </a:r>
          </a:p>
          <a:p>
            <a:pPr algn="ctr"/>
            <a:r>
              <a:rPr lang="es-ES" sz="2400" dirty="0"/>
              <a:t>o locura (tonto), que probablemente representa un estilo de vida que surge de la adoración pagana de los vecinos de Israel.</a:t>
            </a:r>
            <a:endParaRPr lang="en-US" sz="2400" dirty="0"/>
          </a:p>
          <a:p>
            <a:endParaRPr lang="en-US" dirty="0"/>
          </a:p>
        </p:txBody>
      </p:sp>
      <p:graphicFrame>
        <p:nvGraphicFramePr>
          <p:cNvPr id="4" name="Table 3">
            <a:extLst>
              <a:ext uri="{FF2B5EF4-FFF2-40B4-BE49-F238E27FC236}">
                <a16:creationId xmlns:a16="http://schemas.microsoft.com/office/drawing/2014/main" id="{C77668B4-B3B2-462F-BC79-66D1816304CF}"/>
              </a:ext>
            </a:extLst>
          </p:cNvPr>
          <p:cNvGraphicFramePr>
            <a:graphicFrameLocks noGrp="1"/>
          </p:cNvGraphicFramePr>
          <p:nvPr>
            <p:extLst>
              <p:ext uri="{D42A27DB-BD31-4B8C-83A1-F6EECF244321}">
                <p14:modId xmlns:p14="http://schemas.microsoft.com/office/powerpoint/2010/main" val="587168736"/>
              </p:ext>
            </p:extLst>
          </p:nvPr>
        </p:nvGraphicFramePr>
        <p:xfrm>
          <a:off x="435005" y="2512381"/>
          <a:ext cx="11650463" cy="4290152"/>
        </p:xfrm>
        <a:graphic>
          <a:graphicData uri="http://schemas.openxmlformats.org/drawingml/2006/table">
            <a:tbl>
              <a:tblPr/>
              <a:tblGrid>
                <a:gridCol w="5496535">
                  <a:extLst>
                    <a:ext uri="{9D8B030D-6E8A-4147-A177-3AD203B41FA5}">
                      <a16:colId xmlns:a16="http://schemas.microsoft.com/office/drawing/2014/main" val="3283919876"/>
                    </a:ext>
                  </a:extLst>
                </a:gridCol>
                <a:gridCol w="6153928">
                  <a:extLst>
                    <a:ext uri="{9D8B030D-6E8A-4147-A177-3AD203B41FA5}">
                      <a16:colId xmlns:a16="http://schemas.microsoft.com/office/drawing/2014/main" val="219839908"/>
                    </a:ext>
                  </a:extLst>
                </a:gridCol>
              </a:tblGrid>
              <a:tr h="351680">
                <a:tc>
                  <a:txBody>
                    <a:bodyPr/>
                    <a:lstStyle/>
                    <a:p>
                      <a:pPr algn="ctr" rtl="0" fontAlgn="base"/>
                      <a:r>
                        <a:rPr lang="en-US" sz="1800" b="1" i="0" dirty="0" err="1">
                          <a:effectLst/>
                          <a:latin typeface="Times New Roman" panose="02020603050405020304" pitchFamily="18" charset="0"/>
                        </a:rPr>
                        <a:t>Invitacion</a:t>
                      </a:r>
                      <a:r>
                        <a:rPr lang="en-US" sz="1800" b="1" i="0" dirty="0">
                          <a:effectLst/>
                          <a:latin typeface="Times New Roman" panose="02020603050405020304" pitchFamily="18" charset="0"/>
                        </a:rPr>
                        <a:t> de la </a:t>
                      </a:r>
                      <a:r>
                        <a:rPr lang="en-US" sz="1800" b="1" i="0" dirty="0" err="1">
                          <a:effectLst/>
                          <a:latin typeface="Times New Roman" panose="02020603050405020304" pitchFamily="18" charset="0"/>
                        </a:rPr>
                        <a:t>Sabiduria</a:t>
                      </a:r>
                      <a:endParaRPr lang="en-US" sz="2800" b="0" i="0" dirty="0">
                        <a:effectLst/>
                      </a:endParaRPr>
                    </a:p>
                  </a:txBody>
                  <a:tcPr marL="86972" marR="86972" marT="43486" marB="434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en-US" sz="1800" b="1" i="0" dirty="0" err="1">
                          <a:effectLst/>
                          <a:latin typeface="Times New Roman" panose="02020603050405020304" pitchFamily="18" charset="0"/>
                        </a:rPr>
                        <a:t>Invitacion</a:t>
                      </a:r>
                      <a:r>
                        <a:rPr lang="en-US" sz="1800" b="1" i="0" dirty="0">
                          <a:effectLst/>
                          <a:latin typeface="Times New Roman" panose="02020603050405020304" pitchFamily="18" charset="0"/>
                        </a:rPr>
                        <a:t> de la </a:t>
                      </a:r>
                      <a:r>
                        <a:rPr lang="en-US" sz="1800" b="1" i="0" dirty="0" err="1">
                          <a:effectLst/>
                          <a:latin typeface="Times New Roman" panose="02020603050405020304" pitchFamily="18" charset="0"/>
                        </a:rPr>
                        <a:t>Locura</a:t>
                      </a:r>
                      <a:r>
                        <a:rPr lang="en-US" sz="1800" b="1" i="0" dirty="0">
                          <a:effectLst/>
                          <a:latin typeface="Times New Roman" panose="02020603050405020304" pitchFamily="18" charset="0"/>
                        </a:rPr>
                        <a:t> </a:t>
                      </a:r>
                      <a:endParaRPr lang="en-US" sz="2800" b="0" i="0" dirty="0">
                        <a:effectLst/>
                      </a:endParaRPr>
                    </a:p>
                  </a:txBody>
                  <a:tcPr marL="86972" marR="86972" marT="43486" marB="434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1719279"/>
                  </a:ext>
                </a:extLst>
              </a:tr>
              <a:tr h="885723">
                <a:tc>
                  <a:txBody>
                    <a:bodyPr/>
                    <a:lstStyle/>
                    <a:p>
                      <a:pPr algn="l" rtl="0" fontAlgn="base"/>
                      <a:r>
                        <a:rPr lang="en-US" sz="1800" b="0" i="0" dirty="0">
                          <a:effectLst/>
                          <a:latin typeface="Times New Roman" panose="02020603050405020304" pitchFamily="18" charset="0"/>
                        </a:rPr>
                        <a:t> (9:1) </a:t>
                      </a:r>
                      <a:r>
                        <a:rPr lang="en-US" sz="1800" b="0" i="0" dirty="0" err="1">
                          <a:effectLst/>
                          <a:latin typeface="Times New Roman" panose="02020603050405020304" pitchFamily="18" charset="0"/>
                        </a:rPr>
                        <a:t>Sabiduria</a:t>
                      </a:r>
                      <a:r>
                        <a:rPr lang="en-US" sz="1800" b="0" i="0" dirty="0">
                          <a:effectLst/>
                          <a:latin typeface="Times New Roman" panose="02020603050405020304" pitchFamily="18" charset="0"/>
                        </a:rPr>
                        <a:t> </a:t>
                      </a:r>
                      <a:r>
                        <a:rPr lang="en-US" sz="1800" b="0" i="0" dirty="0" err="1">
                          <a:effectLst/>
                          <a:latin typeface="Times New Roman" panose="02020603050405020304" pitchFamily="18" charset="0"/>
                        </a:rPr>
                        <a:t>construye</a:t>
                      </a:r>
                      <a:r>
                        <a:rPr lang="en-US" sz="1800" b="0" i="0" dirty="0">
                          <a:effectLst/>
                          <a:latin typeface="Times New Roman" panose="02020603050405020304" pitchFamily="18" charset="0"/>
                        </a:rPr>
                        <a:t> </a:t>
                      </a:r>
                      <a:r>
                        <a:rPr lang="en-US" sz="1800" b="0" i="0" dirty="0" err="1">
                          <a:effectLst/>
                          <a:latin typeface="Times New Roman" panose="02020603050405020304" pitchFamily="18" charset="0"/>
                        </a:rPr>
                        <a:t>su</a:t>
                      </a:r>
                      <a:r>
                        <a:rPr lang="en-US" sz="1800" b="0" i="0" dirty="0">
                          <a:effectLst/>
                          <a:latin typeface="Times New Roman" panose="02020603050405020304" pitchFamily="18" charset="0"/>
                        </a:rPr>
                        <a:t> casa</a:t>
                      </a:r>
                      <a:endParaRPr lang="en-US" sz="2800" b="0" i="0" dirty="0">
                        <a:effectLst/>
                      </a:endParaRPr>
                    </a:p>
                  </a:txBody>
                  <a:tcPr marL="86972" marR="86972" marT="43486" marB="434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1800" b="0" i="0" dirty="0">
                          <a:effectLst/>
                          <a:latin typeface="Times New Roman" panose="02020603050405020304" pitchFamily="18" charset="0"/>
                        </a:rPr>
                        <a:t>9:14</a:t>
                      </a:r>
                      <a:endParaRPr lang="es-ES" sz="1800" b="0" i="0" dirty="0">
                        <a:effectLst/>
                        <a:latin typeface="Times New Roman" panose="02020603050405020304" pitchFamily="18" charset="0"/>
                      </a:endParaRPr>
                    </a:p>
                    <a:p>
                      <a:pPr algn="l" rtl="0" fontAlgn="base"/>
                      <a:r>
                        <a:rPr lang="es-ES" sz="1800" b="0" i="0" dirty="0">
                          <a:effectLst/>
                          <a:latin typeface="Times New Roman" panose="02020603050405020304" pitchFamily="18" charset="0"/>
                        </a:rPr>
                        <a:t>La mujer de la locura es bulliciosa, no sabe nada, se sienta en la puerta de su casa.</a:t>
                      </a:r>
                      <a:endParaRPr lang="en-US" sz="2800" b="0" i="0" dirty="0">
                        <a:effectLst/>
                      </a:endParaRPr>
                    </a:p>
                  </a:txBody>
                  <a:tcPr marL="86972" marR="86972" marT="43486" marB="434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8824189"/>
                  </a:ext>
                </a:extLst>
              </a:tr>
              <a:tr h="618702">
                <a:tc>
                  <a:txBody>
                    <a:bodyPr/>
                    <a:lstStyle/>
                    <a:p>
                      <a:pPr algn="l" rtl="0" fontAlgn="base"/>
                      <a:r>
                        <a:rPr lang="en-US" sz="1800" b="0" i="0" dirty="0">
                          <a:effectLst/>
                          <a:latin typeface="Times New Roman" panose="02020603050405020304" pitchFamily="18" charset="0"/>
                        </a:rPr>
                        <a:t>(9:3) </a:t>
                      </a:r>
                      <a:r>
                        <a:rPr lang="es-ES" sz="1800" b="0" i="0" dirty="0">
                          <a:effectLst/>
                          <a:latin typeface="Times New Roman" panose="02020603050405020304" pitchFamily="18" charset="0"/>
                        </a:rPr>
                        <a:t>Ella llama desde lo alto de las alturas de la ciudad</a:t>
                      </a:r>
                      <a:endParaRPr lang="en-US" sz="2800" b="0" i="0" dirty="0">
                        <a:effectLst/>
                      </a:endParaRPr>
                    </a:p>
                  </a:txBody>
                  <a:tcPr marL="86972" marR="86972" marT="43486" marB="434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1800" b="0" i="0" dirty="0">
                          <a:effectLst/>
                          <a:latin typeface="Times New Roman" panose="02020603050405020304" pitchFamily="18" charset="0"/>
                        </a:rPr>
                        <a:t>(9:14) </a:t>
                      </a:r>
                      <a:r>
                        <a:rPr lang="es-ES" sz="1800" b="0" i="0" dirty="0">
                          <a:effectLst/>
                          <a:latin typeface="Times New Roman" panose="02020603050405020304" pitchFamily="18" charset="0"/>
                        </a:rPr>
                        <a:t>Ella llama a los que pasan desde su casa, que se encuentra en el lugar más alto de la ciudad.</a:t>
                      </a:r>
                      <a:endParaRPr lang="en-US" sz="2800" b="0" i="0" dirty="0">
                        <a:effectLst/>
                      </a:endParaRPr>
                    </a:p>
                  </a:txBody>
                  <a:tcPr marL="86972" marR="86972" marT="43486" marB="434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6401149"/>
                  </a:ext>
                </a:extLst>
              </a:tr>
              <a:tr h="436926">
                <a:tc>
                  <a:txBody>
                    <a:bodyPr/>
                    <a:lstStyle/>
                    <a:p>
                      <a:pPr algn="l" rtl="0" fontAlgn="base"/>
                      <a:r>
                        <a:rPr lang="en-US" sz="1800" b="0" i="0" dirty="0">
                          <a:effectLst/>
                          <a:latin typeface="Times New Roman" panose="02020603050405020304" pitchFamily="18" charset="0"/>
                        </a:rPr>
                        <a:t>(9:4) </a:t>
                      </a:r>
                      <a:r>
                        <a:rPr lang="es-ES" sz="1800" b="0" i="0" dirty="0">
                          <a:effectLst/>
                          <a:latin typeface="Times New Roman" panose="02020603050405020304" pitchFamily="18" charset="0"/>
                        </a:rPr>
                        <a:t>Quien sea ingenuo, que entregue aquí</a:t>
                      </a:r>
                      <a:endParaRPr lang="en-US" sz="2800" b="0" i="0" dirty="0">
                        <a:effectLst/>
                      </a:endParaRPr>
                    </a:p>
                  </a:txBody>
                  <a:tcPr marL="86972" marR="86972" marT="43486" marB="434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1800" b="0" i="0" dirty="0">
                          <a:effectLst/>
                          <a:latin typeface="Times New Roman" panose="02020603050405020304" pitchFamily="18" charset="0"/>
                        </a:rPr>
                        <a:t>(:16) </a:t>
                      </a:r>
                      <a:r>
                        <a:rPr lang="es-ES" sz="1800" b="0" i="0" dirty="0">
                          <a:effectLst/>
                          <a:latin typeface="Times New Roman" panose="02020603050405020304" pitchFamily="18" charset="0"/>
                        </a:rPr>
                        <a:t>Quien sea ingenuo, que entregue aquí</a:t>
                      </a:r>
                    </a:p>
                  </a:txBody>
                  <a:tcPr marL="86972" marR="86972" marT="43486" marB="434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7477138"/>
                  </a:ext>
                </a:extLst>
              </a:tr>
              <a:tr h="436926">
                <a:tc>
                  <a:txBody>
                    <a:bodyPr/>
                    <a:lstStyle/>
                    <a:p>
                      <a:pPr algn="l" rtl="0" fontAlgn="base"/>
                      <a:r>
                        <a:rPr lang="en-US" sz="1800" b="0" i="0" dirty="0">
                          <a:effectLst/>
                          <a:latin typeface="Times New Roman" panose="02020603050405020304" pitchFamily="18" charset="0"/>
                        </a:rPr>
                        <a:t>9:4) </a:t>
                      </a:r>
                      <a:r>
                        <a:rPr lang="es-ES" sz="1800" b="0" i="0" dirty="0">
                          <a:effectLst/>
                          <a:latin typeface="Times New Roman" panose="02020603050405020304" pitchFamily="18" charset="0"/>
                        </a:rPr>
                        <a:t>Al que carece de comprensión, ella le dice ...</a:t>
                      </a:r>
                      <a:endParaRPr lang="en-US" sz="2800" b="0" i="0" dirty="0">
                        <a:effectLst/>
                      </a:endParaRPr>
                    </a:p>
                  </a:txBody>
                  <a:tcPr marL="86972" marR="86972" marT="43486" marB="434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1800" b="0" i="0" dirty="0">
                          <a:effectLst/>
                          <a:latin typeface="Times New Roman" panose="02020603050405020304" pitchFamily="18" charset="0"/>
                        </a:rPr>
                        <a:t>9:16) </a:t>
                      </a:r>
                      <a:r>
                        <a:rPr lang="es-ES" sz="1800" b="0" i="0" dirty="0">
                          <a:effectLst/>
                          <a:latin typeface="Times New Roman" panose="02020603050405020304" pitchFamily="18" charset="0"/>
                        </a:rPr>
                        <a:t>Al que carece de comprensión, ella le dice ...</a:t>
                      </a:r>
                      <a:endParaRPr lang="en-US" sz="2800" b="0" i="0" dirty="0">
                        <a:effectLst/>
                      </a:endParaRPr>
                    </a:p>
                  </a:txBody>
                  <a:tcPr marL="86972" marR="86972" marT="43486" marB="434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9475431"/>
                  </a:ext>
                </a:extLst>
              </a:tr>
              <a:tr h="618702">
                <a:tc>
                  <a:txBody>
                    <a:bodyPr/>
                    <a:lstStyle/>
                    <a:p>
                      <a:pPr algn="l" rtl="0" fontAlgn="base"/>
                      <a:r>
                        <a:rPr lang="en-US" sz="1800" b="0" i="0" dirty="0">
                          <a:effectLst/>
                          <a:latin typeface="Times New Roman" panose="02020603050405020304" pitchFamily="18" charset="0"/>
                        </a:rPr>
                        <a:t>(9:5) Ven a comer mi comida, </a:t>
                      </a:r>
                      <a:r>
                        <a:rPr lang="en-US" sz="1800" b="0" i="0" dirty="0" err="1">
                          <a:effectLst/>
                          <a:latin typeface="Times New Roman" panose="02020603050405020304" pitchFamily="18" charset="0"/>
                        </a:rPr>
                        <a:t>bebe</a:t>
                      </a:r>
                      <a:r>
                        <a:rPr lang="en-US" sz="1800" b="0" i="0" dirty="0">
                          <a:effectLst/>
                          <a:latin typeface="Times New Roman" panose="02020603050405020304" pitchFamily="18" charset="0"/>
                        </a:rPr>
                        <a:t> mi vino,</a:t>
                      </a:r>
                      <a:endParaRPr lang="en-US" sz="2800" b="0" i="0" dirty="0">
                        <a:effectLst/>
                      </a:endParaRPr>
                    </a:p>
                  </a:txBody>
                  <a:tcPr marL="86972" marR="86972" marT="43486" marB="434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1800" b="0" i="0" dirty="0">
                          <a:effectLst/>
                          <a:latin typeface="Times New Roman" panose="02020603050405020304" pitchFamily="18" charset="0"/>
                        </a:rPr>
                        <a:t>  (9:17) </a:t>
                      </a:r>
                      <a:r>
                        <a:rPr lang="es-ES" sz="1800" b="0" i="0" dirty="0">
                          <a:effectLst/>
                          <a:latin typeface="Times New Roman" panose="02020603050405020304" pitchFamily="18" charset="0"/>
                        </a:rPr>
                        <a:t>El agua robada es dulce, y el pan que se come en secreto es agradable.</a:t>
                      </a:r>
                      <a:endParaRPr lang="en-US" sz="2800" b="0" i="0" dirty="0">
                        <a:effectLst/>
                      </a:endParaRPr>
                    </a:p>
                  </a:txBody>
                  <a:tcPr marL="86972" marR="86972" marT="43486" marB="434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9887311"/>
                  </a:ext>
                </a:extLst>
              </a:tr>
              <a:tr h="436926">
                <a:tc>
                  <a:txBody>
                    <a:bodyPr/>
                    <a:lstStyle/>
                    <a:p>
                      <a:pPr algn="l" rtl="0" fontAlgn="base"/>
                      <a:r>
                        <a:rPr lang="en-US" sz="1800" b="0" i="0" dirty="0">
                          <a:effectLst/>
                          <a:latin typeface="Times New Roman" panose="02020603050405020304" pitchFamily="18" charset="0"/>
                        </a:rPr>
                        <a:t>9:6 </a:t>
                      </a:r>
                      <a:r>
                        <a:rPr lang="es-ES" sz="1800" b="0" i="0" dirty="0">
                          <a:effectLst/>
                          <a:latin typeface="Times New Roman" panose="02020603050405020304" pitchFamily="18" charset="0"/>
                        </a:rPr>
                        <a:t> abandona tu locura y vive</a:t>
                      </a:r>
                      <a:endParaRPr lang="en-US" sz="2800" b="0" i="0" dirty="0">
                        <a:effectLst/>
                      </a:endParaRPr>
                    </a:p>
                  </a:txBody>
                  <a:tcPr marL="86972" marR="86972" marT="43486" marB="434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1800" b="0" i="0" dirty="0">
                          <a:effectLst/>
                          <a:latin typeface="Times New Roman" panose="02020603050405020304" pitchFamily="18" charset="0"/>
                        </a:rPr>
                        <a:t>(9:18) </a:t>
                      </a:r>
                      <a:r>
                        <a:rPr lang="es-ES" sz="1800" b="0" i="0" dirty="0">
                          <a:effectLst/>
                          <a:latin typeface="Times New Roman" panose="02020603050405020304" pitchFamily="18" charset="0"/>
                        </a:rPr>
                        <a:t>Pero él no sabe que los muertos están allí,</a:t>
                      </a:r>
                      <a:endParaRPr lang="en-US" sz="2800" b="0" i="0" dirty="0">
                        <a:effectLst/>
                      </a:endParaRPr>
                    </a:p>
                  </a:txBody>
                  <a:tcPr marL="86972" marR="86972" marT="43486" marB="434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684014"/>
                  </a:ext>
                </a:extLst>
              </a:tr>
              <a:tr h="436926">
                <a:tc>
                  <a:txBody>
                    <a:bodyPr/>
                    <a:lstStyle/>
                    <a:p>
                      <a:pPr algn="l" rtl="0" fontAlgn="base"/>
                      <a:r>
                        <a:rPr lang="en-US" sz="1800" b="0" i="0" dirty="0">
                          <a:effectLst/>
                          <a:latin typeface="Times New Roman" panose="02020603050405020304" pitchFamily="18" charset="0"/>
                        </a:rPr>
                        <a:t>(9:6) </a:t>
                      </a:r>
                      <a:r>
                        <a:rPr lang="es-ES" sz="1800" b="0" i="0" dirty="0">
                          <a:effectLst/>
                          <a:latin typeface="Times New Roman" panose="02020603050405020304" pitchFamily="18" charset="0"/>
                        </a:rPr>
                        <a:t>Proceder en el camino de la comprensión</a:t>
                      </a:r>
                      <a:endParaRPr lang="en-US" sz="2800" b="0" i="0" dirty="0">
                        <a:effectLst/>
                      </a:endParaRPr>
                    </a:p>
                  </a:txBody>
                  <a:tcPr marL="86972" marR="86972" marT="43486" marB="434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1800" b="0" i="0" dirty="0">
                          <a:effectLst/>
                          <a:latin typeface="Times New Roman" panose="02020603050405020304" pitchFamily="18" charset="0"/>
                        </a:rPr>
                        <a:t> (9:18) </a:t>
                      </a:r>
                      <a:r>
                        <a:rPr lang="es-ES" sz="1800" b="0" i="0" dirty="0">
                          <a:effectLst/>
                          <a:latin typeface="Times New Roman" panose="02020603050405020304" pitchFamily="18" charset="0"/>
                        </a:rPr>
                        <a:t>Sus invitados están en las profundidades del </a:t>
                      </a:r>
                      <a:r>
                        <a:rPr lang="es-ES" sz="1800" b="0" i="0" dirty="0" err="1">
                          <a:effectLst/>
                          <a:latin typeface="Times New Roman" panose="02020603050405020304" pitchFamily="18" charset="0"/>
                        </a:rPr>
                        <a:t>Seol</a:t>
                      </a:r>
                      <a:r>
                        <a:rPr lang="es-ES" sz="1800" b="0" i="0" dirty="0">
                          <a:effectLst/>
                          <a:latin typeface="Times New Roman" panose="02020603050405020304" pitchFamily="18" charset="0"/>
                        </a:rPr>
                        <a:t>.</a:t>
                      </a:r>
                      <a:endParaRPr lang="en-US" sz="2800" b="0" i="0" dirty="0">
                        <a:effectLst/>
                      </a:endParaRPr>
                    </a:p>
                  </a:txBody>
                  <a:tcPr marL="86972" marR="86972" marT="43486" marB="434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6500014"/>
                  </a:ext>
                </a:extLst>
              </a:tr>
            </a:tbl>
          </a:graphicData>
        </a:graphic>
      </p:graphicFrame>
    </p:spTree>
    <p:extLst>
      <p:ext uri="{BB962C8B-B14F-4D97-AF65-F5344CB8AC3E}">
        <p14:creationId xmlns:p14="http://schemas.microsoft.com/office/powerpoint/2010/main" val="1949394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9D4DB2-9C7E-4608-A7BD-C24F9D8099EF}"/>
              </a:ext>
            </a:extLst>
          </p:cNvPr>
          <p:cNvSpPr>
            <a:spLocks noGrp="1"/>
          </p:cNvSpPr>
          <p:nvPr>
            <p:ph idx="1"/>
          </p:nvPr>
        </p:nvSpPr>
        <p:spPr>
          <a:xfrm>
            <a:off x="195310" y="719091"/>
            <a:ext cx="11415498" cy="6072326"/>
          </a:xfrm>
        </p:spPr>
        <p:txBody>
          <a:bodyPr>
            <a:normAutofit/>
          </a:bodyPr>
          <a:lstStyle/>
          <a:p>
            <a:r>
              <a:rPr lang="es-ES" sz="2400" dirty="0"/>
              <a:t>Nombre: “salmos proviene de LXX </a:t>
            </a:r>
            <a:r>
              <a:rPr lang="es-ES" sz="2400" dirty="0" err="1"/>
              <a:t>yalmoi</a:t>
            </a:r>
            <a:r>
              <a:rPr lang="es-ES" sz="2400" dirty="0"/>
              <a:t> que significa canciones acompañadas de instrumentos musicales. Hebreo = </a:t>
            </a:r>
            <a:r>
              <a:rPr lang="es-ES" sz="2400" dirty="0" err="1"/>
              <a:t>tehillim</a:t>
            </a:r>
            <a:r>
              <a:rPr lang="es-ES" sz="2400" dirty="0"/>
              <a:t> - "canciones de alabanza" (un resumen de los contenidos).</a:t>
            </a:r>
          </a:p>
          <a:p>
            <a:endParaRPr lang="es-ES" sz="2400" dirty="0"/>
          </a:p>
          <a:p>
            <a:r>
              <a:rPr lang="es-ES" sz="2400" dirty="0"/>
              <a:t>Tema: Adorando a Dios en las alegrías y las pruebas de la vida.</a:t>
            </a:r>
          </a:p>
          <a:p>
            <a:endParaRPr lang="es-ES" sz="2400" dirty="0"/>
          </a:p>
          <a:p>
            <a:r>
              <a:rPr lang="es-ES" sz="2400" dirty="0"/>
              <a:t>El mensaje teológico de los Salmos se puede resumir de la siguiente manera: como Creador de todas las cosas, Dios ejerce autoridad soberana sobre el orden natural, las naciones e Israel, su pueblo único. En su papel de Rey universal, Dios asegura el orden y la justicia en el mundo y entre Su pueblo, a menudo exhibiendo Su poder como un guerrero invencible. La respuesta adecuada a este Rey soberano es la confianza y la alabanza. De las notas del agente en Sal, 103: 19</a:t>
            </a:r>
            <a:endParaRPr lang="en-US" sz="2400" dirty="0"/>
          </a:p>
        </p:txBody>
      </p:sp>
    </p:spTree>
    <p:extLst>
      <p:ext uri="{BB962C8B-B14F-4D97-AF65-F5344CB8AC3E}">
        <p14:creationId xmlns:p14="http://schemas.microsoft.com/office/powerpoint/2010/main" val="169034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46649-62CC-4D12-9D16-DFB450DA77F1}"/>
              </a:ext>
            </a:extLst>
          </p:cNvPr>
          <p:cNvSpPr>
            <a:spLocks noGrp="1"/>
          </p:cNvSpPr>
          <p:nvPr>
            <p:ph type="title"/>
          </p:nvPr>
        </p:nvSpPr>
        <p:spPr>
          <a:xfrm>
            <a:off x="581192" y="552105"/>
            <a:ext cx="11029616" cy="988332"/>
          </a:xfrm>
        </p:spPr>
        <p:txBody>
          <a:bodyPr>
            <a:normAutofit fontScale="90000"/>
          </a:bodyPr>
          <a:lstStyle/>
          <a:p>
            <a:pPr algn="ctr"/>
            <a:br>
              <a:rPr lang="es-ES" dirty="0"/>
            </a:br>
            <a:r>
              <a:rPr lang="es-ES" dirty="0"/>
              <a:t>Una persona sabia aprenderá y luego vivirá. Una persona tonta es aquella que vive, comete errores y solo luego aprende. </a:t>
            </a:r>
            <a:endParaRPr lang="en-US" dirty="0"/>
          </a:p>
        </p:txBody>
      </p:sp>
      <p:sp>
        <p:nvSpPr>
          <p:cNvPr id="3" name="Content Placeholder 2">
            <a:extLst>
              <a:ext uri="{FF2B5EF4-FFF2-40B4-BE49-F238E27FC236}">
                <a16:creationId xmlns:a16="http://schemas.microsoft.com/office/drawing/2014/main" id="{96927507-EFF9-47DD-B5EE-D555E457D824}"/>
              </a:ext>
            </a:extLst>
          </p:cNvPr>
          <p:cNvSpPr>
            <a:spLocks noGrp="1"/>
          </p:cNvSpPr>
          <p:nvPr>
            <p:ph sz="half" idx="1"/>
          </p:nvPr>
        </p:nvSpPr>
        <p:spPr>
          <a:xfrm>
            <a:off x="162758" y="1882066"/>
            <a:ext cx="5439052" cy="4793942"/>
          </a:xfrm>
        </p:spPr>
        <p:txBody>
          <a:bodyPr>
            <a:normAutofit fontScale="92500" lnSpcReduction="10000"/>
          </a:bodyPr>
          <a:lstStyle/>
          <a:p>
            <a:r>
              <a:rPr lang="es-ES" sz="2000" dirty="0"/>
              <a:t>Proverbios 31 rasgos de carácter:</a:t>
            </a:r>
          </a:p>
          <a:p>
            <a:r>
              <a:rPr lang="es-ES" sz="2000" dirty="0"/>
              <a:t>Confiable y confiable (11-12)</a:t>
            </a:r>
          </a:p>
          <a:p>
            <a:r>
              <a:rPr lang="es-ES" sz="2000" dirty="0"/>
              <a:t>Determinado y creativo (13,14,16,19,22,27)</a:t>
            </a:r>
          </a:p>
          <a:p>
            <a:r>
              <a:rPr lang="es-ES" sz="2000" dirty="0"/>
              <a:t>Eficiente y sistemática (15,18b, 21)</a:t>
            </a:r>
          </a:p>
          <a:p>
            <a:r>
              <a:rPr lang="es-ES" sz="2000" dirty="0"/>
              <a:t>Energético y Vigoroso (17)</a:t>
            </a:r>
          </a:p>
          <a:p>
            <a:r>
              <a:rPr lang="es-ES" sz="2000" dirty="0"/>
              <a:t>Sagaz y Beneficia a su familia (18,24)</a:t>
            </a:r>
          </a:p>
          <a:p>
            <a:r>
              <a:rPr lang="es-ES" sz="2000" dirty="0"/>
              <a:t>Compasivo (20)</a:t>
            </a:r>
          </a:p>
          <a:p>
            <a:r>
              <a:rPr lang="es-ES" sz="2000" dirty="0"/>
              <a:t>En equilibrio (25)</a:t>
            </a:r>
          </a:p>
          <a:p>
            <a:r>
              <a:rPr lang="es-ES" sz="2000" dirty="0"/>
              <a:t>Sabio (26)</a:t>
            </a:r>
          </a:p>
          <a:p>
            <a:r>
              <a:rPr lang="es-ES" sz="2000" dirty="0"/>
              <a:t>¿Resultado?</a:t>
            </a:r>
          </a:p>
          <a:p>
            <a:r>
              <a:rPr lang="es-ES" sz="2000" dirty="0"/>
              <a:t>Elogios de sus hijos, esposo y trabajo.</a:t>
            </a:r>
            <a:endParaRPr lang="en-US" sz="2000" dirty="0"/>
          </a:p>
        </p:txBody>
      </p:sp>
      <p:sp>
        <p:nvSpPr>
          <p:cNvPr id="4" name="Content Placeholder 3">
            <a:extLst>
              <a:ext uri="{FF2B5EF4-FFF2-40B4-BE49-F238E27FC236}">
                <a16:creationId xmlns:a16="http://schemas.microsoft.com/office/drawing/2014/main" id="{309D9AEC-03A4-4FA8-B0DC-0BBACF19B74D}"/>
              </a:ext>
            </a:extLst>
          </p:cNvPr>
          <p:cNvSpPr>
            <a:spLocks noGrp="1"/>
          </p:cNvSpPr>
          <p:nvPr>
            <p:ph sz="half" idx="2"/>
          </p:nvPr>
        </p:nvSpPr>
        <p:spPr>
          <a:xfrm>
            <a:off x="5699463" y="1748901"/>
            <a:ext cx="6329779" cy="4793942"/>
          </a:xfrm>
        </p:spPr>
        <p:txBody>
          <a:bodyPr>
            <a:noAutofit/>
          </a:bodyPr>
          <a:lstStyle/>
          <a:p>
            <a:r>
              <a:rPr lang="es-ES" sz="2400" dirty="0"/>
              <a:t>Entonces, ¿quién es esta mujer?</a:t>
            </a:r>
          </a:p>
          <a:p>
            <a:r>
              <a:rPr lang="es-ES" sz="2400" dirty="0"/>
              <a:t>¿Mujer Maravilla?</a:t>
            </a:r>
          </a:p>
          <a:p>
            <a:r>
              <a:rPr lang="es-ES" sz="2400" dirty="0"/>
              <a:t>¿Mujer de ensueño?</a:t>
            </a:r>
          </a:p>
          <a:p>
            <a:r>
              <a:rPr lang="es-ES" sz="2400" dirty="0"/>
              <a:t>Mujer ideal?</a:t>
            </a:r>
          </a:p>
          <a:p>
            <a:r>
              <a:rPr lang="es-ES" sz="2400" dirty="0"/>
              <a:t>¿Sabiduría personificada?</a:t>
            </a:r>
          </a:p>
          <a:p>
            <a:r>
              <a:rPr lang="es-ES" sz="2400" dirty="0"/>
              <a:t>* Un retrato y alabanza de alguien que demuestra sabiduría piadosa y el temor del Señor.</a:t>
            </a:r>
          </a:p>
          <a:p>
            <a:r>
              <a:rPr lang="es-ES" sz="2400" dirty="0"/>
              <a:t>Tenga en cuenta "Risa" en 1:25 y 31:26.</a:t>
            </a:r>
            <a:endParaRPr lang="en-US" sz="2400" dirty="0"/>
          </a:p>
        </p:txBody>
      </p:sp>
    </p:spTree>
    <p:extLst>
      <p:ext uri="{BB962C8B-B14F-4D97-AF65-F5344CB8AC3E}">
        <p14:creationId xmlns:p14="http://schemas.microsoft.com/office/powerpoint/2010/main" val="227241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fade">
                                      <p:cBhvr>
                                        <p:cTn id="62" dur="1000"/>
                                        <p:tgtEl>
                                          <p:spTgt spid="3">
                                            <p:txEl>
                                              <p:pRg st="7" end="7"/>
                                            </p:txEl>
                                          </p:spTgt>
                                        </p:tgtEl>
                                      </p:cBhvr>
                                    </p:animEffect>
                                    <p:anim calcmode="lin" valueType="num">
                                      <p:cBhvr>
                                        <p:cTn id="6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
                                            <p:txEl>
                                              <p:pRg st="8" end="8"/>
                                            </p:txEl>
                                          </p:spTgt>
                                        </p:tgtEl>
                                        <p:attrNameLst>
                                          <p:attrName>style.visibility</p:attrName>
                                        </p:attrNameLst>
                                      </p:cBhvr>
                                      <p:to>
                                        <p:strVal val="visible"/>
                                      </p:to>
                                    </p:set>
                                    <p:animEffect transition="in" filter="fade">
                                      <p:cBhvr>
                                        <p:cTn id="69" dur="1000"/>
                                        <p:tgtEl>
                                          <p:spTgt spid="3">
                                            <p:txEl>
                                              <p:pRg st="8" end="8"/>
                                            </p:txEl>
                                          </p:spTgt>
                                        </p:tgtEl>
                                      </p:cBhvr>
                                    </p:animEffect>
                                    <p:anim calcmode="lin" valueType="num">
                                      <p:cBhvr>
                                        <p:cTn id="7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3">
                                            <p:txEl>
                                              <p:pRg st="9" end="9"/>
                                            </p:txEl>
                                          </p:spTgt>
                                        </p:tgtEl>
                                        <p:attrNameLst>
                                          <p:attrName>style.visibility</p:attrName>
                                        </p:attrNameLst>
                                      </p:cBhvr>
                                      <p:to>
                                        <p:strVal val="visible"/>
                                      </p:to>
                                    </p:set>
                                    <p:animEffect transition="in" filter="fade">
                                      <p:cBhvr>
                                        <p:cTn id="76" dur="1000"/>
                                        <p:tgtEl>
                                          <p:spTgt spid="3">
                                            <p:txEl>
                                              <p:pRg st="9" end="9"/>
                                            </p:txEl>
                                          </p:spTgt>
                                        </p:tgtEl>
                                      </p:cBhvr>
                                    </p:animEffect>
                                    <p:anim calcmode="lin" valueType="num">
                                      <p:cBhvr>
                                        <p:cTn id="7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3">
                                            <p:txEl>
                                              <p:pRg st="10" end="10"/>
                                            </p:txEl>
                                          </p:spTgt>
                                        </p:tgtEl>
                                        <p:attrNameLst>
                                          <p:attrName>style.visibility</p:attrName>
                                        </p:attrNameLst>
                                      </p:cBhvr>
                                      <p:to>
                                        <p:strVal val="visible"/>
                                      </p:to>
                                    </p:set>
                                    <p:animEffect transition="in" filter="fade">
                                      <p:cBhvr>
                                        <p:cTn id="83" dur="1000"/>
                                        <p:tgtEl>
                                          <p:spTgt spid="3">
                                            <p:txEl>
                                              <p:pRg st="10" end="10"/>
                                            </p:txEl>
                                          </p:spTgt>
                                        </p:tgtEl>
                                      </p:cBhvr>
                                    </p:animEffect>
                                    <p:anim calcmode="lin" valueType="num">
                                      <p:cBhvr>
                                        <p:cTn id="8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8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4">
                                            <p:txEl>
                                              <p:pRg st="0" end="0"/>
                                            </p:txEl>
                                          </p:spTgt>
                                        </p:tgtEl>
                                        <p:attrNameLst>
                                          <p:attrName>style.visibility</p:attrName>
                                        </p:attrNameLst>
                                      </p:cBhvr>
                                      <p:to>
                                        <p:strVal val="visible"/>
                                      </p:to>
                                    </p:set>
                                    <p:animEffect transition="in" filter="fade">
                                      <p:cBhvr>
                                        <p:cTn id="90" dur="1000"/>
                                        <p:tgtEl>
                                          <p:spTgt spid="4">
                                            <p:txEl>
                                              <p:pRg st="0" end="0"/>
                                            </p:txEl>
                                          </p:spTgt>
                                        </p:tgtEl>
                                      </p:cBhvr>
                                    </p:animEffect>
                                    <p:anim calcmode="lin" valueType="num">
                                      <p:cBhvr>
                                        <p:cTn id="91"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2"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4">
                                            <p:txEl>
                                              <p:pRg st="1" end="1"/>
                                            </p:txEl>
                                          </p:spTgt>
                                        </p:tgtEl>
                                        <p:attrNameLst>
                                          <p:attrName>style.visibility</p:attrName>
                                        </p:attrNameLst>
                                      </p:cBhvr>
                                      <p:to>
                                        <p:strVal val="visible"/>
                                      </p:to>
                                    </p:set>
                                    <p:animEffect transition="in" filter="fade">
                                      <p:cBhvr>
                                        <p:cTn id="97" dur="1000"/>
                                        <p:tgtEl>
                                          <p:spTgt spid="4">
                                            <p:txEl>
                                              <p:pRg st="1" end="1"/>
                                            </p:txEl>
                                          </p:spTgt>
                                        </p:tgtEl>
                                      </p:cBhvr>
                                    </p:animEffect>
                                    <p:anim calcmode="lin" valueType="num">
                                      <p:cBhvr>
                                        <p:cTn id="9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42" presetClass="entr" presetSubtype="0" fill="hold" grpId="0" nodeType="clickEffect">
                                  <p:stCondLst>
                                    <p:cond delay="0"/>
                                  </p:stCondLst>
                                  <p:childTnLst>
                                    <p:set>
                                      <p:cBhvr>
                                        <p:cTn id="103" dur="1" fill="hold">
                                          <p:stCondLst>
                                            <p:cond delay="0"/>
                                          </p:stCondLst>
                                        </p:cTn>
                                        <p:tgtEl>
                                          <p:spTgt spid="4">
                                            <p:txEl>
                                              <p:pRg st="2" end="2"/>
                                            </p:txEl>
                                          </p:spTgt>
                                        </p:tgtEl>
                                        <p:attrNameLst>
                                          <p:attrName>style.visibility</p:attrName>
                                        </p:attrNameLst>
                                      </p:cBhvr>
                                      <p:to>
                                        <p:strVal val="visible"/>
                                      </p:to>
                                    </p:set>
                                    <p:animEffect transition="in" filter="fade">
                                      <p:cBhvr>
                                        <p:cTn id="104" dur="1000"/>
                                        <p:tgtEl>
                                          <p:spTgt spid="4">
                                            <p:txEl>
                                              <p:pRg st="2" end="2"/>
                                            </p:txEl>
                                          </p:spTgt>
                                        </p:tgtEl>
                                      </p:cBhvr>
                                    </p:animEffect>
                                    <p:anim calcmode="lin" valueType="num">
                                      <p:cBhvr>
                                        <p:cTn id="10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0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42" presetClass="entr" presetSubtype="0" fill="hold" grpId="0" nodeType="clickEffect">
                                  <p:stCondLst>
                                    <p:cond delay="0"/>
                                  </p:stCondLst>
                                  <p:childTnLst>
                                    <p:set>
                                      <p:cBhvr>
                                        <p:cTn id="110" dur="1" fill="hold">
                                          <p:stCondLst>
                                            <p:cond delay="0"/>
                                          </p:stCondLst>
                                        </p:cTn>
                                        <p:tgtEl>
                                          <p:spTgt spid="4">
                                            <p:txEl>
                                              <p:pRg st="3" end="3"/>
                                            </p:txEl>
                                          </p:spTgt>
                                        </p:tgtEl>
                                        <p:attrNameLst>
                                          <p:attrName>style.visibility</p:attrName>
                                        </p:attrNameLst>
                                      </p:cBhvr>
                                      <p:to>
                                        <p:strVal val="visible"/>
                                      </p:to>
                                    </p:set>
                                    <p:animEffect transition="in" filter="fade">
                                      <p:cBhvr>
                                        <p:cTn id="111" dur="1000"/>
                                        <p:tgtEl>
                                          <p:spTgt spid="4">
                                            <p:txEl>
                                              <p:pRg st="3" end="3"/>
                                            </p:txEl>
                                          </p:spTgt>
                                        </p:tgtEl>
                                      </p:cBhvr>
                                    </p:animEffect>
                                    <p:anim calcmode="lin" valueType="num">
                                      <p:cBhvr>
                                        <p:cTn id="11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1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42" presetClass="entr" presetSubtype="0" fill="hold" grpId="0" nodeType="clickEffect">
                                  <p:stCondLst>
                                    <p:cond delay="0"/>
                                  </p:stCondLst>
                                  <p:childTnLst>
                                    <p:set>
                                      <p:cBhvr>
                                        <p:cTn id="117" dur="1" fill="hold">
                                          <p:stCondLst>
                                            <p:cond delay="0"/>
                                          </p:stCondLst>
                                        </p:cTn>
                                        <p:tgtEl>
                                          <p:spTgt spid="4">
                                            <p:txEl>
                                              <p:pRg st="4" end="4"/>
                                            </p:txEl>
                                          </p:spTgt>
                                        </p:tgtEl>
                                        <p:attrNameLst>
                                          <p:attrName>style.visibility</p:attrName>
                                        </p:attrNameLst>
                                      </p:cBhvr>
                                      <p:to>
                                        <p:strVal val="visible"/>
                                      </p:to>
                                    </p:set>
                                    <p:animEffect transition="in" filter="fade">
                                      <p:cBhvr>
                                        <p:cTn id="118" dur="1000"/>
                                        <p:tgtEl>
                                          <p:spTgt spid="4">
                                            <p:txEl>
                                              <p:pRg st="4" end="4"/>
                                            </p:txEl>
                                          </p:spTgt>
                                        </p:tgtEl>
                                      </p:cBhvr>
                                    </p:animEffect>
                                    <p:anim calcmode="lin" valueType="num">
                                      <p:cBhvr>
                                        <p:cTn id="119"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20"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42" presetClass="entr" presetSubtype="0" fill="hold" grpId="0" nodeType="clickEffect">
                                  <p:stCondLst>
                                    <p:cond delay="0"/>
                                  </p:stCondLst>
                                  <p:childTnLst>
                                    <p:set>
                                      <p:cBhvr>
                                        <p:cTn id="124" dur="1" fill="hold">
                                          <p:stCondLst>
                                            <p:cond delay="0"/>
                                          </p:stCondLst>
                                        </p:cTn>
                                        <p:tgtEl>
                                          <p:spTgt spid="4">
                                            <p:txEl>
                                              <p:pRg st="5" end="5"/>
                                            </p:txEl>
                                          </p:spTgt>
                                        </p:tgtEl>
                                        <p:attrNameLst>
                                          <p:attrName>style.visibility</p:attrName>
                                        </p:attrNameLst>
                                      </p:cBhvr>
                                      <p:to>
                                        <p:strVal val="visible"/>
                                      </p:to>
                                    </p:set>
                                    <p:animEffect transition="in" filter="fade">
                                      <p:cBhvr>
                                        <p:cTn id="125" dur="1000"/>
                                        <p:tgtEl>
                                          <p:spTgt spid="4">
                                            <p:txEl>
                                              <p:pRg st="5" end="5"/>
                                            </p:txEl>
                                          </p:spTgt>
                                        </p:tgtEl>
                                      </p:cBhvr>
                                    </p:animEffect>
                                    <p:anim calcmode="lin" valueType="num">
                                      <p:cBhvr>
                                        <p:cTn id="126"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27"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42" presetClass="entr" presetSubtype="0" fill="hold" grpId="0" nodeType="clickEffect">
                                  <p:stCondLst>
                                    <p:cond delay="0"/>
                                  </p:stCondLst>
                                  <p:childTnLst>
                                    <p:set>
                                      <p:cBhvr>
                                        <p:cTn id="131" dur="1" fill="hold">
                                          <p:stCondLst>
                                            <p:cond delay="0"/>
                                          </p:stCondLst>
                                        </p:cTn>
                                        <p:tgtEl>
                                          <p:spTgt spid="4">
                                            <p:txEl>
                                              <p:pRg st="6" end="6"/>
                                            </p:txEl>
                                          </p:spTgt>
                                        </p:tgtEl>
                                        <p:attrNameLst>
                                          <p:attrName>style.visibility</p:attrName>
                                        </p:attrNameLst>
                                      </p:cBhvr>
                                      <p:to>
                                        <p:strVal val="visible"/>
                                      </p:to>
                                    </p:set>
                                    <p:animEffect transition="in" filter="fade">
                                      <p:cBhvr>
                                        <p:cTn id="132" dur="1000"/>
                                        <p:tgtEl>
                                          <p:spTgt spid="4">
                                            <p:txEl>
                                              <p:pRg st="6" end="6"/>
                                            </p:txEl>
                                          </p:spTgt>
                                        </p:tgtEl>
                                      </p:cBhvr>
                                    </p:animEffect>
                                    <p:anim calcmode="lin" valueType="num">
                                      <p:cBhvr>
                                        <p:cTn id="13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34"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46649-62CC-4D12-9D16-DFB450DA77F1}"/>
              </a:ext>
            </a:extLst>
          </p:cNvPr>
          <p:cNvSpPr>
            <a:spLocks noGrp="1"/>
          </p:cNvSpPr>
          <p:nvPr>
            <p:ph type="title"/>
          </p:nvPr>
        </p:nvSpPr>
        <p:spPr>
          <a:xfrm>
            <a:off x="581192" y="702156"/>
            <a:ext cx="11029616" cy="593984"/>
          </a:xfrm>
        </p:spPr>
        <p:txBody>
          <a:bodyPr/>
          <a:lstStyle/>
          <a:p>
            <a:endParaRPr lang="en-US" dirty="0"/>
          </a:p>
        </p:txBody>
      </p:sp>
      <p:sp>
        <p:nvSpPr>
          <p:cNvPr id="3" name="Content Placeholder 2">
            <a:extLst>
              <a:ext uri="{FF2B5EF4-FFF2-40B4-BE49-F238E27FC236}">
                <a16:creationId xmlns:a16="http://schemas.microsoft.com/office/drawing/2014/main" id="{96927507-EFF9-47DD-B5EE-D555E457D824}"/>
              </a:ext>
            </a:extLst>
          </p:cNvPr>
          <p:cNvSpPr>
            <a:spLocks noGrp="1"/>
          </p:cNvSpPr>
          <p:nvPr>
            <p:ph idx="1"/>
          </p:nvPr>
        </p:nvSpPr>
        <p:spPr>
          <a:xfrm>
            <a:off x="159798" y="1704513"/>
            <a:ext cx="11665258" cy="5015883"/>
          </a:xfrm>
        </p:spPr>
        <p:txBody>
          <a:bodyPr/>
          <a:lstStyle/>
          <a:p>
            <a:endParaRPr lang="en-US"/>
          </a:p>
        </p:txBody>
      </p:sp>
    </p:spTree>
    <p:extLst>
      <p:ext uri="{BB962C8B-B14F-4D97-AF65-F5344CB8AC3E}">
        <p14:creationId xmlns:p14="http://schemas.microsoft.com/office/powerpoint/2010/main" val="1196105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46649-62CC-4D12-9D16-DFB450DA77F1}"/>
              </a:ext>
            </a:extLst>
          </p:cNvPr>
          <p:cNvSpPr>
            <a:spLocks noGrp="1"/>
          </p:cNvSpPr>
          <p:nvPr>
            <p:ph type="title"/>
          </p:nvPr>
        </p:nvSpPr>
        <p:spPr>
          <a:xfrm>
            <a:off x="581192" y="702156"/>
            <a:ext cx="11029616" cy="593984"/>
          </a:xfrm>
        </p:spPr>
        <p:txBody>
          <a:bodyPr/>
          <a:lstStyle/>
          <a:p>
            <a:r>
              <a:rPr lang="en-US" dirty="0" err="1"/>
              <a:t>autores</a:t>
            </a:r>
            <a:endParaRPr lang="en-US" dirty="0"/>
          </a:p>
        </p:txBody>
      </p:sp>
      <p:sp>
        <p:nvSpPr>
          <p:cNvPr id="3" name="Content Placeholder 2">
            <a:extLst>
              <a:ext uri="{FF2B5EF4-FFF2-40B4-BE49-F238E27FC236}">
                <a16:creationId xmlns:a16="http://schemas.microsoft.com/office/drawing/2014/main" id="{96927507-EFF9-47DD-B5EE-D555E457D824}"/>
              </a:ext>
            </a:extLst>
          </p:cNvPr>
          <p:cNvSpPr>
            <a:spLocks noGrp="1"/>
          </p:cNvSpPr>
          <p:nvPr>
            <p:ph idx="1"/>
          </p:nvPr>
        </p:nvSpPr>
        <p:spPr>
          <a:xfrm>
            <a:off x="159798" y="1704513"/>
            <a:ext cx="11665258" cy="5015883"/>
          </a:xfrm>
        </p:spPr>
        <p:txBody>
          <a:bodyPr>
            <a:normAutofit/>
          </a:bodyPr>
          <a:lstStyle/>
          <a:p>
            <a:r>
              <a:rPr lang="fr-FR" sz="2800" dirty="0"/>
              <a:t>David </a:t>
            </a:r>
          </a:p>
          <a:p>
            <a:r>
              <a:rPr lang="fr-FR" sz="2800" dirty="0" err="1"/>
              <a:t>Descendientes</a:t>
            </a:r>
            <a:r>
              <a:rPr lang="fr-FR" sz="2800" dirty="0"/>
              <a:t> de Coré</a:t>
            </a:r>
          </a:p>
          <a:p>
            <a:r>
              <a:rPr lang="fr-FR" sz="2800" dirty="0" err="1"/>
              <a:t>Salomón</a:t>
            </a:r>
            <a:endParaRPr lang="fr-FR" sz="2800" dirty="0"/>
          </a:p>
          <a:p>
            <a:r>
              <a:rPr lang="fr-FR" sz="2800" dirty="0"/>
              <a:t>Asaph </a:t>
            </a:r>
          </a:p>
          <a:p>
            <a:r>
              <a:rPr lang="fr-FR" sz="2800" dirty="0" err="1"/>
              <a:t>Etan</a:t>
            </a:r>
            <a:r>
              <a:rPr lang="fr-FR" sz="2800" dirty="0"/>
              <a:t> </a:t>
            </a:r>
          </a:p>
          <a:p>
            <a:r>
              <a:rPr lang="fr-FR" sz="2800" dirty="0" err="1"/>
              <a:t>Hemán</a:t>
            </a:r>
            <a:r>
              <a:rPr lang="fr-FR" sz="2800" dirty="0"/>
              <a:t> </a:t>
            </a:r>
          </a:p>
          <a:p>
            <a:r>
              <a:rPr lang="fr-FR" sz="2800" dirty="0"/>
              <a:t>Moisés</a:t>
            </a:r>
            <a:endParaRPr lang="en-US" sz="2800" dirty="0"/>
          </a:p>
        </p:txBody>
      </p:sp>
    </p:spTree>
    <p:extLst>
      <p:ext uri="{BB962C8B-B14F-4D97-AF65-F5344CB8AC3E}">
        <p14:creationId xmlns:p14="http://schemas.microsoft.com/office/powerpoint/2010/main" val="536785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927507-EFF9-47DD-B5EE-D555E457D824}"/>
              </a:ext>
            </a:extLst>
          </p:cNvPr>
          <p:cNvSpPr>
            <a:spLocks noGrp="1"/>
          </p:cNvSpPr>
          <p:nvPr>
            <p:ph idx="1"/>
          </p:nvPr>
        </p:nvSpPr>
        <p:spPr>
          <a:xfrm>
            <a:off x="159798" y="1704513"/>
            <a:ext cx="11665258" cy="5015883"/>
          </a:xfrm>
        </p:spPr>
        <p:txBody>
          <a:bodyPr>
            <a:normAutofit/>
          </a:bodyPr>
          <a:lstStyle/>
          <a:p>
            <a:r>
              <a:rPr lang="es-ES" sz="4000" dirty="0"/>
              <a:t>Propósito: Proporcionar a Israel un himnario de alabanza y oración por su adoración a YHWH y proporcionar una presentación del reinado de Dios a través de su línea ungida del rey David.</a:t>
            </a:r>
            <a:endParaRPr lang="en-US" sz="4000" dirty="0"/>
          </a:p>
        </p:txBody>
      </p:sp>
    </p:spTree>
    <p:extLst>
      <p:ext uri="{BB962C8B-B14F-4D97-AF65-F5344CB8AC3E}">
        <p14:creationId xmlns:p14="http://schemas.microsoft.com/office/powerpoint/2010/main" val="82187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687998E7-E294-4E47-B97B-F4D3EA10C62E}"/>
              </a:ext>
            </a:extLst>
          </p:cNvPr>
          <p:cNvGraphicFramePr>
            <a:graphicFrameLocks noGrp="1"/>
          </p:cNvGraphicFramePr>
          <p:nvPr>
            <p:ph idx="1"/>
            <p:extLst>
              <p:ext uri="{D42A27DB-BD31-4B8C-83A1-F6EECF244321}">
                <p14:modId xmlns:p14="http://schemas.microsoft.com/office/powerpoint/2010/main" val="565059131"/>
              </p:ext>
            </p:extLst>
          </p:nvPr>
        </p:nvGraphicFramePr>
        <p:xfrm>
          <a:off x="591844" y="914400"/>
          <a:ext cx="11008311" cy="5559050"/>
        </p:xfrm>
        <a:graphic>
          <a:graphicData uri="http://schemas.openxmlformats.org/drawingml/2006/table">
            <a:tbl>
              <a:tblPr/>
              <a:tblGrid>
                <a:gridCol w="2061818">
                  <a:extLst>
                    <a:ext uri="{9D8B030D-6E8A-4147-A177-3AD203B41FA5}">
                      <a16:colId xmlns:a16="http://schemas.microsoft.com/office/drawing/2014/main" val="2959919963"/>
                    </a:ext>
                  </a:extLst>
                </a:gridCol>
                <a:gridCol w="2474180">
                  <a:extLst>
                    <a:ext uri="{9D8B030D-6E8A-4147-A177-3AD203B41FA5}">
                      <a16:colId xmlns:a16="http://schemas.microsoft.com/office/drawing/2014/main" val="1610904271"/>
                    </a:ext>
                  </a:extLst>
                </a:gridCol>
                <a:gridCol w="3334765">
                  <a:extLst>
                    <a:ext uri="{9D8B030D-6E8A-4147-A177-3AD203B41FA5}">
                      <a16:colId xmlns:a16="http://schemas.microsoft.com/office/drawing/2014/main" val="1675364646"/>
                    </a:ext>
                  </a:extLst>
                </a:gridCol>
                <a:gridCol w="3137548">
                  <a:extLst>
                    <a:ext uri="{9D8B030D-6E8A-4147-A177-3AD203B41FA5}">
                      <a16:colId xmlns:a16="http://schemas.microsoft.com/office/drawing/2014/main" val="3314513823"/>
                    </a:ext>
                  </a:extLst>
                </a:gridCol>
              </a:tblGrid>
              <a:tr h="1098612">
                <a:tc>
                  <a:txBody>
                    <a:bodyPr/>
                    <a:lstStyle/>
                    <a:p>
                      <a:pPr algn="ctr" rtl="0" fontAlgn="base"/>
                      <a:r>
                        <a:rPr lang="en-US" sz="2800" b="1" i="0" dirty="0">
                          <a:effectLst/>
                          <a:latin typeface="Times New Roman" panose="02020603050405020304" pitchFamily="18" charset="0"/>
                        </a:rPr>
                        <a:t>Libro</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en-US" sz="2800" b="1" i="0" dirty="0" err="1">
                          <a:effectLst/>
                          <a:latin typeface="Times New Roman" panose="02020603050405020304" pitchFamily="18" charset="0"/>
                        </a:rPr>
                        <a:t>Capitulos</a:t>
                      </a:r>
                      <a:r>
                        <a:rPr lang="en-US" sz="2800" b="0" i="0" dirty="0">
                          <a:effectLst/>
                          <a:latin typeface="Times New Roman" panose="02020603050405020304" pitchFamily="18" charset="0"/>
                        </a:rPr>
                        <a:t> </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en-US" sz="2800" b="0" i="0" dirty="0" err="1">
                          <a:effectLst/>
                          <a:latin typeface="Times New Roman" panose="02020603050405020304" pitchFamily="18" charset="0"/>
                        </a:rPr>
                        <a:t>Tema</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en-US" sz="2800" b="1" i="0" dirty="0">
                          <a:effectLst/>
                          <a:latin typeface="Times New Roman" panose="02020603050405020304" pitchFamily="18" charset="0"/>
                        </a:rPr>
                        <a:t>Libro </a:t>
                      </a:r>
                      <a:r>
                        <a:rPr lang="en-US" sz="2800" b="1" i="0" dirty="0" err="1">
                          <a:effectLst/>
                          <a:latin typeface="Times New Roman" panose="02020603050405020304" pitchFamily="18" charset="0"/>
                        </a:rPr>
                        <a:t>correspondiente</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7460876"/>
                  </a:ext>
                </a:extLst>
              </a:tr>
              <a:tr h="659167">
                <a:tc>
                  <a:txBody>
                    <a:bodyPr/>
                    <a:lstStyle/>
                    <a:p>
                      <a:pPr algn="l" rtl="0" fontAlgn="base"/>
                      <a:r>
                        <a:rPr lang="en-US" sz="2800" b="0" i="0" dirty="0">
                          <a:effectLst/>
                          <a:latin typeface="Times New Roman" panose="02020603050405020304" pitchFamily="18" charset="0"/>
                        </a:rPr>
                        <a:t>Libro 1 </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800" b="0" i="0">
                          <a:effectLst/>
                          <a:latin typeface="Times New Roman" panose="02020603050405020304" pitchFamily="18" charset="0"/>
                        </a:rPr>
                        <a:t>1-41 </a:t>
                      </a:r>
                      <a:endParaRPr lang="en-US" sz="4000" b="0" i="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800" b="0" i="0" dirty="0">
                          <a:effectLst/>
                          <a:latin typeface="Times New Roman" panose="02020603050405020304" pitchFamily="18" charset="0"/>
                        </a:rPr>
                        <a:t>Hombre y </a:t>
                      </a:r>
                      <a:r>
                        <a:rPr lang="en-US" sz="2800" b="0" i="0" dirty="0" err="1">
                          <a:effectLst/>
                          <a:latin typeface="Times New Roman" panose="02020603050405020304" pitchFamily="18" charset="0"/>
                        </a:rPr>
                        <a:t>Creacion</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800" b="0" i="0">
                          <a:effectLst/>
                          <a:latin typeface="Times New Roman" panose="02020603050405020304" pitchFamily="18" charset="0"/>
                        </a:rPr>
                        <a:t>Genesis </a:t>
                      </a:r>
                      <a:endParaRPr lang="en-US" sz="4000" b="0" i="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1163346"/>
                  </a:ext>
                </a:extLst>
              </a:tr>
              <a:tr h="1098612">
                <a:tc>
                  <a:txBody>
                    <a:bodyPr/>
                    <a:lstStyle/>
                    <a:p>
                      <a:pPr algn="l" rtl="0" fontAlgn="base"/>
                      <a:r>
                        <a:rPr lang="en-US" sz="2800" b="0" i="0" dirty="0">
                          <a:effectLst/>
                          <a:latin typeface="Times New Roman" panose="02020603050405020304" pitchFamily="18" charset="0"/>
                        </a:rPr>
                        <a:t> Libro 2 </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800" b="0" i="0">
                          <a:effectLst/>
                          <a:latin typeface="Times New Roman" panose="02020603050405020304" pitchFamily="18" charset="0"/>
                        </a:rPr>
                        <a:t>42-72 </a:t>
                      </a:r>
                      <a:endParaRPr lang="en-US" sz="4000" b="0" i="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800" b="0" i="0" dirty="0">
                          <a:effectLst/>
                          <a:latin typeface="Times New Roman" panose="02020603050405020304" pitchFamily="18" charset="0"/>
                        </a:rPr>
                        <a:t>Israel y </a:t>
                      </a:r>
                      <a:r>
                        <a:rPr lang="en-US" sz="2800" b="0" i="0" dirty="0" err="1">
                          <a:effectLst/>
                          <a:latin typeface="Times New Roman" panose="02020603050405020304" pitchFamily="18" charset="0"/>
                        </a:rPr>
                        <a:t>Redencion</a:t>
                      </a:r>
                      <a:r>
                        <a:rPr lang="en-US" sz="2800" b="0" i="0" dirty="0">
                          <a:effectLst/>
                          <a:latin typeface="Times New Roman" panose="02020603050405020304" pitchFamily="18" charset="0"/>
                        </a:rPr>
                        <a:t> </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800" b="0" i="0" dirty="0" err="1">
                          <a:effectLst/>
                          <a:latin typeface="Times New Roman" panose="02020603050405020304" pitchFamily="18" charset="0"/>
                        </a:rPr>
                        <a:t>Exodo</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248814"/>
                  </a:ext>
                </a:extLst>
              </a:tr>
              <a:tr h="659167">
                <a:tc>
                  <a:txBody>
                    <a:bodyPr/>
                    <a:lstStyle/>
                    <a:p>
                      <a:pPr algn="l" rtl="0" fontAlgn="base"/>
                      <a:r>
                        <a:rPr lang="en-US" sz="2800" b="0" i="0" dirty="0">
                          <a:effectLst/>
                          <a:latin typeface="Times New Roman" panose="02020603050405020304" pitchFamily="18" charset="0"/>
                        </a:rPr>
                        <a:t>Libro 3 </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800" b="0" i="0">
                          <a:effectLst/>
                          <a:latin typeface="Times New Roman" panose="02020603050405020304" pitchFamily="18" charset="0"/>
                        </a:rPr>
                        <a:t>73-89 </a:t>
                      </a:r>
                      <a:endParaRPr lang="en-US" sz="4000" b="0" i="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800" b="0" i="0" dirty="0" err="1">
                          <a:effectLst/>
                          <a:latin typeface="Times New Roman" panose="02020603050405020304" pitchFamily="18" charset="0"/>
                        </a:rPr>
                        <a:t>Adoracion</a:t>
                      </a:r>
                      <a:r>
                        <a:rPr lang="en-US" sz="2800" b="0" i="0" dirty="0">
                          <a:effectLst/>
                          <a:latin typeface="Times New Roman" panose="02020603050405020304" pitchFamily="18" charset="0"/>
                        </a:rPr>
                        <a:t> </a:t>
                      </a:r>
                      <a:r>
                        <a:rPr lang="en-US" sz="2800" b="0" i="0" dirty="0" err="1">
                          <a:effectLst/>
                          <a:latin typeface="Times New Roman" panose="02020603050405020304" pitchFamily="18" charset="0"/>
                        </a:rPr>
                        <a:t>en</a:t>
                      </a:r>
                      <a:r>
                        <a:rPr lang="en-US" sz="2800" b="0" i="0" dirty="0">
                          <a:effectLst/>
                          <a:latin typeface="Times New Roman" panose="02020603050405020304" pitchFamily="18" charset="0"/>
                        </a:rPr>
                        <a:t> el </a:t>
                      </a:r>
                      <a:r>
                        <a:rPr lang="en-US" sz="2800" b="0" i="0" dirty="0" err="1">
                          <a:effectLst/>
                          <a:latin typeface="Times New Roman" panose="02020603050405020304" pitchFamily="18" charset="0"/>
                        </a:rPr>
                        <a:t>templo</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800" b="0" i="0" dirty="0" err="1">
                          <a:effectLst/>
                          <a:latin typeface="Times New Roman" panose="02020603050405020304" pitchFamily="18" charset="0"/>
                        </a:rPr>
                        <a:t>Levitico</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0257928"/>
                  </a:ext>
                </a:extLst>
              </a:tr>
              <a:tr h="1098612">
                <a:tc>
                  <a:txBody>
                    <a:bodyPr/>
                    <a:lstStyle/>
                    <a:p>
                      <a:pPr algn="l" rtl="0" fontAlgn="base"/>
                      <a:r>
                        <a:rPr lang="en-US" sz="2800" b="0" i="0" dirty="0">
                          <a:effectLst/>
                          <a:latin typeface="Times New Roman" panose="02020603050405020304" pitchFamily="18" charset="0"/>
                        </a:rPr>
                        <a:t>Libro 4 </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800" b="0" i="0">
                          <a:effectLst/>
                          <a:latin typeface="Times New Roman" panose="02020603050405020304" pitchFamily="18" charset="0"/>
                        </a:rPr>
                        <a:t>90-106 </a:t>
                      </a:r>
                      <a:endParaRPr lang="en-US" sz="4000" b="0" i="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800" b="0" i="0" dirty="0">
                          <a:effectLst/>
                          <a:latin typeface="Times New Roman" panose="02020603050405020304" pitchFamily="18" charset="0"/>
                        </a:rPr>
                        <a:t>La </a:t>
                      </a:r>
                      <a:r>
                        <a:rPr lang="en-US" sz="2800" b="0" i="0" dirty="0" err="1">
                          <a:effectLst/>
                          <a:latin typeface="Times New Roman" panose="02020603050405020304" pitchFamily="18" charset="0"/>
                        </a:rPr>
                        <a:t>vida</a:t>
                      </a:r>
                      <a:r>
                        <a:rPr lang="en-US" sz="2800" b="0" i="0" dirty="0">
                          <a:effectLst/>
                          <a:latin typeface="Times New Roman" panose="02020603050405020304" pitchFamily="18" charset="0"/>
                        </a:rPr>
                        <a:t> del hombre </a:t>
                      </a:r>
                      <a:r>
                        <a:rPr lang="en-US" sz="2800" b="0" i="0" dirty="0" err="1">
                          <a:effectLst/>
                          <a:latin typeface="Times New Roman" panose="02020603050405020304" pitchFamily="18" charset="0"/>
                        </a:rPr>
                        <a:t>en</a:t>
                      </a:r>
                      <a:r>
                        <a:rPr lang="en-US" sz="2800" b="0" i="0" dirty="0">
                          <a:effectLst/>
                          <a:latin typeface="Times New Roman" panose="02020603050405020304" pitchFamily="18" charset="0"/>
                        </a:rPr>
                        <a:t> la tierra/</a:t>
                      </a:r>
                      <a:r>
                        <a:rPr lang="en-US" sz="2800" b="0" i="0" dirty="0" err="1">
                          <a:effectLst/>
                          <a:latin typeface="Times New Roman" panose="02020603050405020304" pitchFamily="18" charset="0"/>
                        </a:rPr>
                        <a:t>mundo</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800" b="0" i="0" dirty="0" err="1">
                          <a:effectLst/>
                          <a:latin typeface="Times New Roman" panose="02020603050405020304" pitchFamily="18" charset="0"/>
                        </a:rPr>
                        <a:t>Numeros</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773644"/>
                  </a:ext>
                </a:extLst>
              </a:tr>
              <a:tr h="659167">
                <a:tc>
                  <a:txBody>
                    <a:bodyPr/>
                    <a:lstStyle/>
                    <a:p>
                      <a:pPr algn="l" rtl="0" fontAlgn="base"/>
                      <a:r>
                        <a:rPr lang="en-US" sz="2800" b="0" i="0" dirty="0">
                          <a:effectLst/>
                          <a:latin typeface="Times New Roman" panose="02020603050405020304" pitchFamily="18" charset="0"/>
                        </a:rPr>
                        <a:t>Libro 5 </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800" b="0" i="0">
                          <a:effectLst/>
                          <a:latin typeface="Times New Roman" panose="02020603050405020304" pitchFamily="18" charset="0"/>
                        </a:rPr>
                        <a:t>107-150 </a:t>
                      </a:r>
                      <a:endParaRPr lang="en-US" sz="4000" b="0" i="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800" b="0" i="0" dirty="0">
                          <a:effectLst/>
                          <a:latin typeface="Times New Roman" panose="02020603050405020304" pitchFamily="18" charset="0"/>
                        </a:rPr>
                        <a:t>Palabra de Dios</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800" b="0" i="0" dirty="0" err="1">
                          <a:effectLst/>
                          <a:latin typeface="Times New Roman" panose="02020603050405020304" pitchFamily="18" charset="0"/>
                        </a:rPr>
                        <a:t>Deuteronomio</a:t>
                      </a:r>
                      <a:endParaRPr lang="en-US" sz="40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2581382"/>
                  </a:ext>
                </a:extLst>
              </a:tr>
            </a:tbl>
          </a:graphicData>
        </a:graphic>
      </p:graphicFrame>
      <p:sp>
        <p:nvSpPr>
          <p:cNvPr id="6" name="Rectangle 1">
            <a:extLst>
              <a:ext uri="{FF2B5EF4-FFF2-40B4-BE49-F238E27FC236}">
                <a16:creationId xmlns:a16="http://schemas.microsoft.com/office/drawing/2014/main" id="{1E52E050-F9B3-4D17-BA79-2BBFA50BA674}"/>
              </a:ext>
            </a:extLst>
          </p:cNvPr>
          <p:cNvSpPr>
            <a:spLocks noChangeArrowheads="1"/>
          </p:cNvSpPr>
          <p:nvPr/>
        </p:nvSpPr>
        <p:spPr bwMode="auto">
          <a:xfrm>
            <a:off x="0" y="0"/>
            <a:ext cx="12192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1395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46649-62CC-4D12-9D16-DFB450DA77F1}"/>
              </a:ext>
            </a:extLst>
          </p:cNvPr>
          <p:cNvSpPr>
            <a:spLocks noGrp="1"/>
          </p:cNvSpPr>
          <p:nvPr>
            <p:ph type="title"/>
          </p:nvPr>
        </p:nvSpPr>
        <p:spPr>
          <a:xfrm>
            <a:off x="581192" y="702156"/>
            <a:ext cx="11029616" cy="593984"/>
          </a:xfrm>
        </p:spPr>
        <p:txBody>
          <a:bodyPr>
            <a:normAutofit/>
          </a:bodyPr>
          <a:lstStyle/>
          <a:p>
            <a:pPr algn="ctr"/>
            <a:r>
              <a:rPr lang="en-US" dirty="0" err="1"/>
              <a:t>Estilo</a:t>
            </a:r>
            <a:r>
              <a:rPr lang="en-US" dirty="0"/>
              <a:t> </a:t>
            </a:r>
            <a:r>
              <a:rPr lang="en-US" dirty="0" err="1"/>
              <a:t>literario</a:t>
            </a:r>
            <a:r>
              <a:rPr lang="en-US" dirty="0"/>
              <a:t>:</a:t>
            </a:r>
          </a:p>
        </p:txBody>
      </p:sp>
      <p:sp>
        <p:nvSpPr>
          <p:cNvPr id="3" name="Content Placeholder 2">
            <a:extLst>
              <a:ext uri="{FF2B5EF4-FFF2-40B4-BE49-F238E27FC236}">
                <a16:creationId xmlns:a16="http://schemas.microsoft.com/office/drawing/2014/main" id="{96927507-EFF9-47DD-B5EE-D555E457D824}"/>
              </a:ext>
            </a:extLst>
          </p:cNvPr>
          <p:cNvSpPr>
            <a:spLocks noGrp="1"/>
          </p:cNvSpPr>
          <p:nvPr>
            <p:ph idx="1"/>
          </p:nvPr>
        </p:nvSpPr>
        <p:spPr>
          <a:xfrm>
            <a:off x="159798" y="1384917"/>
            <a:ext cx="11665258" cy="5335479"/>
          </a:xfrm>
        </p:spPr>
        <p:txBody>
          <a:bodyPr>
            <a:normAutofit lnSpcReduction="10000"/>
          </a:bodyPr>
          <a:lstStyle/>
          <a:p>
            <a:r>
              <a:rPr lang="es-ES" sz="2400" b="1" dirty="0"/>
              <a:t>Símil: </a:t>
            </a:r>
            <a:r>
              <a:rPr lang="es-ES" sz="2400" dirty="0"/>
              <a:t>del latín, </a:t>
            </a:r>
            <a:r>
              <a:rPr lang="es-ES" sz="2400" dirty="0" err="1"/>
              <a:t>similis</a:t>
            </a:r>
            <a:r>
              <a:rPr lang="es-ES" sz="2400" dirty="0"/>
              <a:t>, </a:t>
            </a:r>
            <a:r>
              <a:rPr lang="es-ES" sz="2400" dirty="0" err="1"/>
              <a:t>like</a:t>
            </a:r>
            <a:r>
              <a:rPr lang="es-ES" sz="2400" dirty="0"/>
              <a:t>, similar. Comparación usando “Como”  - Sal. 1: 3 como un árbol. "Toda carne es como hierba" 1:24)</a:t>
            </a:r>
          </a:p>
          <a:p>
            <a:r>
              <a:rPr lang="es-ES" sz="2400" dirty="0"/>
              <a:t>Jeremías 13:11 Porque como se ata un cinturón alrededor de la cintura de un hombre, así que até toda la casa de Israel y toda la casa de Judá a mí, 'declara el SEÑOR', como mi pueblo por mi renombre, alabanza y honor. Pero no han escuchado.</a:t>
            </a:r>
          </a:p>
          <a:p>
            <a:r>
              <a:rPr lang="es-ES" sz="2400" b="1" dirty="0"/>
              <a:t>Metáfora</a:t>
            </a:r>
            <a:r>
              <a:rPr lang="es-ES" sz="2400" dirty="0"/>
              <a:t> - De </a:t>
            </a:r>
            <a:r>
              <a:rPr lang="es-ES" sz="2400" dirty="0" err="1"/>
              <a:t>Metafora</a:t>
            </a:r>
            <a:r>
              <a:rPr lang="es-ES" sz="2400" dirty="0"/>
              <a:t> (transferencia, transferencia o traspaso) Establecer una cosa es otra. Utiliza IS ". PD. 84:11, el Señor es un escudo. Es un. 50: 6, "Toda carne es hierba"</a:t>
            </a:r>
          </a:p>
          <a:p>
            <a:r>
              <a:rPr lang="es-ES" sz="2400" b="1" dirty="0"/>
              <a:t>Hipérbole: </a:t>
            </a:r>
            <a:r>
              <a:rPr lang="es-ES" sz="2400" dirty="0"/>
              <a:t>de la exageración de hiper (sobre) bolle (para lanzar) para el efecto. PD. 6: 6 haciendo que la cama nade con lágrimas. 2 </a:t>
            </a:r>
            <a:r>
              <a:rPr lang="es-ES" sz="2400" dirty="0" err="1"/>
              <a:t>Cor</a:t>
            </a:r>
            <a:r>
              <a:rPr lang="es-ES" sz="2400" dirty="0"/>
              <a:t>. 11: 8</a:t>
            </a:r>
          </a:p>
          <a:p>
            <a:r>
              <a:rPr lang="es-ES" sz="2400" b="1" dirty="0"/>
              <a:t>Personificación: </a:t>
            </a:r>
            <a:r>
              <a:rPr lang="es-ES" sz="2400" dirty="0"/>
              <a:t>aplicación de rasgos personales a objetos no personales, </a:t>
            </a:r>
            <a:r>
              <a:rPr lang="es-ES" sz="2400" dirty="0" err="1"/>
              <a:t>Ps</a:t>
            </a:r>
            <a:r>
              <a:rPr lang="es-ES" sz="2400" dirty="0"/>
              <a:t>. 35:10, todos mis huesos dicen que están rotos ".</a:t>
            </a:r>
            <a:endParaRPr lang="en-US" sz="2400" dirty="0"/>
          </a:p>
        </p:txBody>
      </p:sp>
    </p:spTree>
    <p:extLst>
      <p:ext uri="{BB962C8B-B14F-4D97-AF65-F5344CB8AC3E}">
        <p14:creationId xmlns:p14="http://schemas.microsoft.com/office/powerpoint/2010/main" val="3577974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46649-62CC-4D12-9D16-DFB450DA77F1}"/>
              </a:ext>
            </a:extLst>
          </p:cNvPr>
          <p:cNvSpPr>
            <a:spLocks noGrp="1"/>
          </p:cNvSpPr>
          <p:nvPr>
            <p:ph type="title"/>
          </p:nvPr>
        </p:nvSpPr>
        <p:spPr>
          <a:xfrm>
            <a:off x="581192" y="702156"/>
            <a:ext cx="11029616" cy="593984"/>
          </a:xfrm>
        </p:spPr>
        <p:txBody>
          <a:bodyPr>
            <a:normAutofit/>
          </a:bodyPr>
          <a:lstStyle/>
          <a:p>
            <a:pPr algn="ctr"/>
            <a:r>
              <a:rPr lang="en-US" dirty="0" err="1"/>
              <a:t>Tipos</a:t>
            </a:r>
            <a:r>
              <a:rPr lang="en-US" dirty="0"/>
              <a:t> de </a:t>
            </a:r>
            <a:r>
              <a:rPr lang="en-US" dirty="0" err="1"/>
              <a:t>salmos</a:t>
            </a:r>
            <a:endParaRPr lang="en-US" dirty="0"/>
          </a:p>
        </p:txBody>
      </p:sp>
      <p:sp>
        <p:nvSpPr>
          <p:cNvPr id="3" name="Content Placeholder 2">
            <a:extLst>
              <a:ext uri="{FF2B5EF4-FFF2-40B4-BE49-F238E27FC236}">
                <a16:creationId xmlns:a16="http://schemas.microsoft.com/office/drawing/2014/main" id="{96927507-EFF9-47DD-B5EE-D555E457D824}"/>
              </a:ext>
            </a:extLst>
          </p:cNvPr>
          <p:cNvSpPr>
            <a:spLocks noGrp="1"/>
          </p:cNvSpPr>
          <p:nvPr>
            <p:ph idx="1"/>
          </p:nvPr>
        </p:nvSpPr>
        <p:spPr>
          <a:xfrm>
            <a:off x="159798" y="1704513"/>
            <a:ext cx="11665258" cy="5015883"/>
          </a:xfrm>
        </p:spPr>
        <p:txBody>
          <a:bodyPr>
            <a:normAutofit/>
          </a:bodyPr>
          <a:lstStyle/>
          <a:p>
            <a:r>
              <a:rPr lang="es-ES" sz="2400" dirty="0"/>
              <a:t>1. Lamento individual: estos salmos se caracterizan por el individuo que clama a Dios en un momento de necesidad (enfermedad, peligro inmanente, etc.). En el antiguo Israel, el que lamentaba generalmente iba al Santuario para ofrecer el lamento. Los Salmos 3-7, 25-28, 35, 139-143 son ejemplos del lamento individual.</a:t>
            </a:r>
          </a:p>
          <a:p>
            <a:r>
              <a:rPr lang="es-ES" sz="2400" dirty="0"/>
              <a:t>2. Lamento comunal: Similar al lamento individual en el sentido de necesidad urgente, los lamentos comunales se ofrecen en reacción a desastres nacionales como guerra, sequía, plagas, etc. Salmos 44,60, 74, 79, 80 y 83 son lamentos comunales.</a:t>
            </a:r>
          </a:p>
          <a:p>
            <a:r>
              <a:rPr lang="es-ES" sz="2400" dirty="0"/>
              <a:t>3. Acción de gracias individual: no es infrecuente seguir un lamento individual. Estos salmos sirven como reconocimiento a Dios por su respuesta o liberación. El Salmo 9 es un ejemplo.</a:t>
            </a:r>
            <a:endParaRPr lang="en-US" sz="2400" dirty="0"/>
          </a:p>
        </p:txBody>
      </p:sp>
    </p:spTree>
    <p:extLst>
      <p:ext uri="{BB962C8B-B14F-4D97-AF65-F5344CB8AC3E}">
        <p14:creationId xmlns:p14="http://schemas.microsoft.com/office/powerpoint/2010/main" val="315254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46649-62CC-4D12-9D16-DFB450DA77F1}"/>
              </a:ext>
            </a:extLst>
          </p:cNvPr>
          <p:cNvSpPr>
            <a:spLocks noGrp="1"/>
          </p:cNvSpPr>
          <p:nvPr>
            <p:ph type="title"/>
          </p:nvPr>
        </p:nvSpPr>
        <p:spPr>
          <a:xfrm>
            <a:off x="581192" y="702156"/>
            <a:ext cx="11029616" cy="593984"/>
          </a:xfrm>
        </p:spPr>
        <p:txBody>
          <a:bodyPr>
            <a:normAutofit/>
          </a:bodyPr>
          <a:lstStyle/>
          <a:p>
            <a:pPr algn="ctr"/>
            <a:r>
              <a:rPr lang="en-US" dirty="0" err="1"/>
              <a:t>Tipos</a:t>
            </a:r>
            <a:r>
              <a:rPr lang="en-US" dirty="0"/>
              <a:t> de </a:t>
            </a:r>
            <a:r>
              <a:rPr lang="en-US" dirty="0" err="1"/>
              <a:t>salmos</a:t>
            </a:r>
            <a:endParaRPr lang="en-US" dirty="0"/>
          </a:p>
        </p:txBody>
      </p:sp>
      <p:sp>
        <p:nvSpPr>
          <p:cNvPr id="3" name="Content Placeholder 2">
            <a:extLst>
              <a:ext uri="{FF2B5EF4-FFF2-40B4-BE49-F238E27FC236}">
                <a16:creationId xmlns:a16="http://schemas.microsoft.com/office/drawing/2014/main" id="{96927507-EFF9-47DD-B5EE-D555E457D824}"/>
              </a:ext>
            </a:extLst>
          </p:cNvPr>
          <p:cNvSpPr>
            <a:spLocks noGrp="1"/>
          </p:cNvSpPr>
          <p:nvPr>
            <p:ph idx="1"/>
          </p:nvPr>
        </p:nvSpPr>
        <p:spPr>
          <a:xfrm>
            <a:off x="159798" y="1420427"/>
            <a:ext cx="11665258" cy="5299969"/>
          </a:xfrm>
        </p:spPr>
        <p:txBody>
          <a:bodyPr>
            <a:normAutofit lnSpcReduction="10000"/>
          </a:bodyPr>
          <a:lstStyle/>
          <a:p>
            <a:r>
              <a:rPr lang="es-ES" sz="2400" dirty="0"/>
              <a:t>4. Acción de gracias comunitaria: Los salmos de este tipo se escribieron para expresar gracias en los casos en que la nación fue liberada de algún peligro inminente. Los salmos 107 y 124 son ejemplos.</a:t>
            </a:r>
          </a:p>
          <a:p>
            <a:r>
              <a:rPr lang="es-ES" sz="2400" dirty="0"/>
              <a:t>5. Salmos Reales: Estos Salmos tienen un denominador común en el Rey. El rey de Israel era muy importante para la nación porque tenía el poder de guiar a la nación hacia el bien o el mal. Estos salmos fueron escritos para ocasiones especiales relacionadas con el Rey (coronación, boda, campañas militares). Los Salmos 20, 21, 144 son ejemplos.</a:t>
            </a:r>
          </a:p>
          <a:p>
            <a:r>
              <a:rPr lang="es-ES" sz="2400" dirty="0"/>
              <a:t>6. Canciones de ascenso: Estos salmos fueron escritos para alentar a los peregrinos mientras viajaban a Jerusalén para las fiestas anuales de Pascua, Pentecostés y Tabernáculos. Los salmos 120-134 son salmos peregrinos.</a:t>
            </a:r>
          </a:p>
          <a:p>
            <a:r>
              <a:rPr lang="es-ES" sz="2400" dirty="0"/>
              <a:t>7. Canciones de </a:t>
            </a:r>
            <a:r>
              <a:rPr lang="es-ES" sz="2400" dirty="0" err="1"/>
              <a:t>Sión</a:t>
            </a:r>
            <a:r>
              <a:rPr lang="es-ES" sz="2400" dirty="0"/>
              <a:t>: Estos salmos alaban a Jerusalén, porque fue la elección de Dios como su morada (Sal. 87).</a:t>
            </a:r>
            <a:endParaRPr lang="en-US" sz="2400" dirty="0"/>
          </a:p>
        </p:txBody>
      </p:sp>
    </p:spTree>
    <p:extLst>
      <p:ext uri="{BB962C8B-B14F-4D97-AF65-F5344CB8AC3E}">
        <p14:creationId xmlns:p14="http://schemas.microsoft.com/office/powerpoint/2010/main" val="429127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46649-62CC-4D12-9D16-DFB450DA77F1}"/>
              </a:ext>
            </a:extLst>
          </p:cNvPr>
          <p:cNvSpPr>
            <a:spLocks noGrp="1"/>
          </p:cNvSpPr>
          <p:nvPr>
            <p:ph type="title"/>
          </p:nvPr>
        </p:nvSpPr>
        <p:spPr>
          <a:xfrm>
            <a:off x="581192" y="702156"/>
            <a:ext cx="11029616" cy="593984"/>
          </a:xfrm>
        </p:spPr>
        <p:txBody>
          <a:bodyPr>
            <a:normAutofit/>
          </a:bodyPr>
          <a:lstStyle/>
          <a:p>
            <a:pPr algn="ctr"/>
            <a:r>
              <a:rPr lang="en-US" dirty="0" err="1"/>
              <a:t>Tipos</a:t>
            </a:r>
            <a:r>
              <a:rPr lang="en-US" dirty="0"/>
              <a:t> de </a:t>
            </a:r>
            <a:r>
              <a:rPr lang="en-US" dirty="0" err="1"/>
              <a:t>salmos</a:t>
            </a:r>
            <a:endParaRPr lang="en-US" dirty="0"/>
          </a:p>
        </p:txBody>
      </p:sp>
      <p:sp>
        <p:nvSpPr>
          <p:cNvPr id="3" name="Content Placeholder 2">
            <a:extLst>
              <a:ext uri="{FF2B5EF4-FFF2-40B4-BE49-F238E27FC236}">
                <a16:creationId xmlns:a16="http://schemas.microsoft.com/office/drawing/2014/main" id="{96927507-EFF9-47DD-B5EE-D555E457D824}"/>
              </a:ext>
            </a:extLst>
          </p:cNvPr>
          <p:cNvSpPr>
            <a:spLocks noGrp="1"/>
          </p:cNvSpPr>
          <p:nvPr>
            <p:ph idx="1"/>
          </p:nvPr>
        </p:nvSpPr>
        <p:spPr>
          <a:xfrm>
            <a:off x="159798" y="1704513"/>
            <a:ext cx="11665258" cy="5015883"/>
          </a:xfrm>
        </p:spPr>
        <p:txBody>
          <a:bodyPr>
            <a:normAutofit/>
          </a:bodyPr>
          <a:lstStyle/>
          <a:p>
            <a:r>
              <a:rPr lang="es-ES" sz="2800" dirty="0"/>
              <a:t>Salmos históricos: centrados en eventos históricos significativos para Israel. Los Salmos 78, 105, 106, 132 son buenos ejemplos de un Salmo histórico.</a:t>
            </a:r>
          </a:p>
          <a:p>
            <a:endParaRPr lang="es-ES" sz="2800" dirty="0"/>
          </a:p>
          <a:p>
            <a:r>
              <a:rPr lang="es-ES" sz="2800" dirty="0"/>
              <a:t>9. Salmos penitenciales: en los cuales el autor confiesa sus pecados. El Salmo 51 es un buen ejemplo de esto.</a:t>
            </a:r>
          </a:p>
          <a:p>
            <a:endParaRPr lang="es-ES" sz="2800" dirty="0"/>
          </a:p>
          <a:p>
            <a:r>
              <a:rPr lang="es-ES" sz="2800" dirty="0"/>
              <a:t>10. Petición de Salmos: solicitar o buscar una respuesta de Dios (Sal. 86).</a:t>
            </a:r>
            <a:endParaRPr lang="en-US" sz="2800" dirty="0"/>
          </a:p>
        </p:txBody>
      </p:sp>
    </p:spTree>
    <p:extLst>
      <p:ext uri="{BB962C8B-B14F-4D97-AF65-F5344CB8AC3E}">
        <p14:creationId xmlns:p14="http://schemas.microsoft.com/office/powerpoint/2010/main" val="2549615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OUR.pptx" id="{C8B94E25-33BD-45D5-BF09-DFDE6F66F827}" vid="{3906A810-667D-48F7-952C-A904CEA9ED63}"/>
    </a:ext>
  </a:extLst>
</a:theme>
</file>

<file path=docProps/app.xml><?xml version="1.0" encoding="utf-8"?>
<Properties xmlns="http://schemas.openxmlformats.org/officeDocument/2006/extended-properties" xmlns:vt="http://schemas.openxmlformats.org/officeDocument/2006/docPropsVTypes">
  <TotalTime>0</TotalTime>
  <Words>2265</Words>
  <Application>Microsoft Office PowerPoint</Application>
  <PresentationFormat>Widescreen</PresentationFormat>
  <Paragraphs>140</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Franklin Gothic Book</vt:lpstr>
      <vt:lpstr>Franklin Gothic Demi</vt:lpstr>
      <vt:lpstr>Times New Roman</vt:lpstr>
      <vt:lpstr>Wingdings 2</vt:lpstr>
      <vt:lpstr>DividendVTI</vt:lpstr>
      <vt:lpstr>salmos</vt:lpstr>
      <vt:lpstr>PowerPoint Presentation</vt:lpstr>
      <vt:lpstr>autores</vt:lpstr>
      <vt:lpstr>PowerPoint Presentation</vt:lpstr>
      <vt:lpstr>PowerPoint Presentation</vt:lpstr>
      <vt:lpstr>Estilo literario:</vt:lpstr>
      <vt:lpstr>Tipos de salmos</vt:lpstr>
      <vt:lpstr>Tipos de salmos</vt:lpstr>
      <vt:lpstr>Tipos de salmos</vt:lpstr>
      <vt:lpstr>Tipos de salmos</vt:lpstr>
      <vt:lpstr>Proverbios</vt:lpstr>
      <vt:lpstr>PowerPoint Presentation</vt:lpstr>
      <vt:lpstr>PowerPoint Presentation</vt:lpstr>
      <vt:lpstr>PowerPoint Presentation</vt:lpstr>
      <vt:lpstr>PowerPoint Presentation</vt:lpstr>
      <vt:lpstr>PowerPoint Presentation</vt:lpstr>
      <vt:lpstr>Resumen: Proverbios delinea entre la sabiduría y el conocimiento en que mientras el conocimiento es principalmente la acumulación de la verdad, la sabiduría es la aplicación de esa verdad. La sabiduría también se ha definido como una idea de las consecuencias de tus acciones. La idea hebrea de la sabiduría implica una vida hábil.</vt:lpstr>
      <vt:lpstr>PowerPoint Presentation</vt:lpstr>
      <vt:lpstr>Personificación de la Sabiduría en el cap. 8 y 9 </vt:lpstr>
      <vt:lpstr> Una persona sabia aprenderá y luego vivirá. Una persona tonta es aquella que vive, comete errores y solo luego aprende.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2020-02-18T22:25:28Z</dcterms:created>
  <dcterms:modified xsi:type="dcterms:W3CDTF">2020-02-22T19:40:12Z</dcterms:modified>
</cp:coreProperties>
</file>