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7077075" cy="90281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12/7/2019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12/7/2019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12/7/2019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E7091-E8CA-4F71-800A-3ADE23BF8651}"/>
              </a:ext>
            </a:extLst>
          </p:cNvPr>
          <p:cNvSpPr>
            <a:spLocks noGrp="1"/>
          </p:cNvSpPr>
          <p:nvPr>
            <p:ph type="ctrTitle"/>
          </p:nvPr>
        </p:nvSpPr>
        <p:spPr/>
        <p:txBody>
          <a:bodyPr/>
          <a:lstStyle/>
          <a:p>
            <a:pPr algn="ctr"/>
            <a:r>
              <a:rPr lang="en-US" sz="16600" dirty="0"/>
              <a:t>Ruth</a:t>
            </a:r>
          </a:p>
        </p:txBody>
      </p:sp>
      <p:sp>
        <p:nvSpPr>
          <p:cNvPr id="3" name="Subtitle 2">
            <a:extLst>
              <a:ext uri="{FF2B5EF4-FFF2-40B4-BE49-F238E27FC236}">
                <a16:creationId xmlns:a16="http://schemas.microsoft.com/office/drawing/2014/main" id="{F28A681F-4925-4A76-AD30-72CEA659FD0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11028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450DC-1001-4AFE-BB03-F66476EEFF4D}"/>
              </a:ext>
            </a:extLst>
          </p:cNvPr>
          <p:cNvSpPr>
            <a:spLocks noGrp="1"/>
          </p:cNvSpPr>
          <p:nvPr>
            <p:ph type="title"/>
          </p:nvPr>
        </p:nvSpPr>
        <p:spPr/>
        <p:txBody>
          <a:bodyPr/>
          <a:lstStyle/>
          <a:p>
            <a:r>
              <a:rPr lang="en-US" dirty="0"/>
              <a:t>III. La </a:t>
            </a:r>
            <a:r>
              <a:rPr lang="en-US" dirty="0" err="1"/>
              <a:t>solicitud</a:t>
            </a:r>
            <a:r>
              <a:rPr lang="en-US" dirty="0"/>
              <a:t> de Rut (3: 1-18)</a:t>
            </a:r>
          </a:p>
        </p:txBody>
      </p:sp>
    </p:spTree>
    <p:extLst>
      <p:ext uri="{BB962C8B-B14F-4D97-AF65-F5344CB8AC3E}">
        <p14:creationId xmlns:p14="http://schemas.microsoft.com/office/powerpoint/2010/main" val="225759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E6C58-F94C-4F1B-822E-59F9915DF967}"/>
              </a:ext>
            </a:extLst>
          </p:cNvPr>
          <p:cNvSpPr>
            <a:spLocks noGrp="1"/>
          </p:cNvSpPr>
          <p:nvPr>
            <p:ph type="title"/>
          </p:nvPr>
        </p:nvSpPr>
        <p:spPr/>
        <p:txBody>
          <a:bodyPr/>
          <a:lstStyle/>
          <a:p>
            <a:r>
              <a:rPr lang="en-US" dirty="0"/>
              <a:t>IV. La </a:t>
            </a:r>
            <a:r>
              <a:rPr lang="en-US" dirty="0" err="1"/>
              <a:t>recompensa</a:t>
            </a:r>
            <a:r>
              <a:rPr lang="en-US" dirty="0"/>
              <a:t> de Rut (4: 1-22)</a:t>
            </a:r>
          </a:p>
        </p:txBody>
      </p:sp>
      <p:sp>
        <p:nvSpPr>
          <p:cNvPr id="3" name="Content Placeholder 2">
            <a:extLst>
              <a:ext uri="{FF2B5EF4-FFF2-40B4-BE49-F238E27FC236}">
                <a16:creationId xmlns:a16="http://schemas.microsoft.com/office/drawing/2014/main" id="{56525566-46E8-4A60-A41E-059171AA716C}"/>
              </a:ext>
            </a:extLst>
          </p:cNvPr>
          <p:cNvSpPr>
            <a:spLocks noGrp="1"/>
          </p:cNvSpPr>
          <p:nvPr>
            <p:ph idx="1"/>
          </p:nvPr>
        </p:nvSpPr>
        <p:spPr>
          <a:xfrm>
            <a:off x="319596" y="2396971"/>
            <a:ext cx="11665258" cy="4243526"/>
          </a:xfrm>
        </p:spPr>
        <p:txBody>
          <a:bodyPr>
            <a:normAutofit/>
          </a:bodyPr>
          <a:lstStyle/>
          <a:p>
            <a:endParaRPr lang="es-ES" dirty="0"/>
          </a:p>
          <a:p>
            <a:r>
              <a:rPr lang="es-ES" sz="2000" dirty="0"/>
              <a:t>A. Un esposo (4: 1-12) Puerta de la cuidad era un lugar común de transacciones comerciales.</a:t>
            </a:r>
          </a:p>
          <a:p>
            <a:r>
              <a:rPr lang="es-ES" sz="2000" dirty="0"/>
              <a:t>1. </a:t>
            </a:r>
            <a:r>
              <a:rPr lang="es-ES" sz="2000" dirty="0" err="1"/>
              <a:t>Booz</a:t>
            </a:r>
            <a:r>
              <a:rPr lang="es-ES" sz="2000" dirty="0"/>
              <a:t> informó al pariente más cercano que él sería responsable no solo de la tierra (de la cual podía prosperar enormemente), sino también del matrimonio de Rut con el Levirato, para producir descendencia en el lugar de </a:t>
            </a:r>
            <a:r>
              <a:rPr lang="es-ES" sz="2000" dirty="0" err="1"/>
              <a:t>Mahlon</a:t>
            </a:r>
            <a:r>
              <a:rPr lang="es-ES" sz="2000" dirty="0"/>
              <a:t> (4: 4-5).</a:t>
            </a:r>
          </a:p>
          <a:p>
            <a:pPr marL="0" indent="0">
              <a:buNone/>
            </a:pPr>
            <a:endParaRPr lang="es-ES" sz="2000" dirty="0"/>
          </a:p>
          <a:p>
            <a:r>
              <a:rPr lang="es-ES" sz="2000" dirty="0"/>
              <a:t>2. No dispuesto a "poner en peligro" su herencia (4: 6), rechazó la oferta y </a:t>
            </a:r>
            <a:r>
              <a:rPr lang="es-ES" sz="2000" dirty="0" err="1"/>
              <a:t>Booz</a:t>
            </a:r>
            <a:r>
              <a:rPr lang="es-ES" sz="2000" dirty="0"/>
              <a:t> compró la tierra y se casó con Rut (4: 9-12). Tendría que gastar el dinero que iban a sus propios hijos en orden adquirir la tierra de Ruth y establecer como heredero legal un hijo para </a:t>
            </a:r>
            <a:r>
              <a:rPr lang="es-ES" sz="2000" dirty="0" err="1"/>
              <a:t>Mahlon</a:t>
            </a:r>
            <a:r>
              <a:rPr lang="es-ES" sz="2000" dirty="0"/>
              <a:t>, esto dispersaría sus inversiones demasiado. No podía permitírselo.</a:t>
            </a:r>
            <a:endParaRPr lang="en-US" sz="2000" dirty="0"/>
          </a:p>
        </p:txBody>
      </p:sp>
    </p:spTree>
    <p:extLst>
      <p:ext uri="{BB962C8B-B14F-4D97-AF65-F5344CB8AC3E}">
        <p14:creationId xmlns:p14="http://schemas.microsoft.com/office/powerpoint/2010/main" val="356810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2E83F-8ED8-46E2-912E-FA554ECD72D5}"/>
              </a:ext>
            </a:extLst>
          </p:cNvPr>
          <p:cNvSpPr>
            <a:spLocks noGrp="1"/>
          </p:cNvSpPr>
          <p:nvPr>
            <p:ph type="title"/>
          </p:nvPr>
        </p:nvSpPr>
        <p:spPr/>
        <p:txBody>
          <a:bodyPr/>
          <a:lstStyle/>
          <a:p>
            <a:r>
              <a:rPr lang="en-US" dirty="0"/>
              <a:t> C. Un </a:t>
            </a:r>
            <a:r>
              <a:rPr lang="en-US" dirty="0" err="1"/>
              <a:t>linaje</a:t>
            </a:r>
            <a:r>
              <a:rPr lang="en-US" dirty="0"/>
              <a:t> (4: 18-22)</a:t>
            </a:r>
          </a:p>
        </p:txBody>
      </p:sp>
      <p:sp>
        <p:nvSpPr>
          <p:cNvPr id="3" name="Content Placeholder 2">
            <a:extLst>
              <a:ext uri="{FF2B5EF4-FFF2-40B4-BE49-F238E27FC236}">
                <a16:creationId xmlns:a16="http://schemas.microsoft.com/office/drawing/2014/main" id="{F71253D1-4540-4347-8EC5-2CD970821CB5}"/>
              </a:ext>
            </a:extLst>
          </p:cNvPr>
          <p:cNvSpPr>
            <a:spLocks noGrp="1"/>
          </p:cNvSpPr>
          <p:nvPr>
            <p:ph idx="1"/>
          </p:nvPr>
        </p:nvSpPr>
        <p:spPr>
          <a:xfrm>
            <a:off x="168676" y="2139518"/>
            <a:ext cx="11851689" cy="4589756"/>
          </a:xfrm>
        </p:spPr>
        <p:txBody>
          <a:bodyPr>
            <a:normAutofit/>
          </a:bodyPr>
          <a:lstStyle/>
          <a:p>
            <a:pPr marL="0" indent="0">
              <a:buNone/>
            </a:pPr>
            <a:endParaRPr lang="es-ES" dirty="0"/>
          </a:p>
          <a:p>
            <a:r>
              <a:rPr lang="es-ES" dirty="0"/>
              <a:t>Estos cinco versos cortos proporcionan un registro indispensable de linaje entre Pérez y David.</a:t>
            </a:r>
          </a:p>
          <a:p>
            <a:r>
              <a:rPr lang="es-ES" dirty="0"/>
              <a:t>Rut 4:18 Esta es, entonces, la línea familiar de Pérez: Pérez era el padre de </a:t>
            </a:r>
            <a:r>
              <a:rPr lang="es-ES" dirty="0" err="1"/>
              <a:t>Hezron</a:t>
            </a:r>
            <a:r>
              <a:rPr lang="es-ES" dirty="0"/>
              <a:t>, 19 </a:t>
            </a:r>
            <a:r>
              <a:rPr lang="es-ES" dirty="0" err="1"/>
              <a:t>Hezron</a:t>
            </a:r>
            <a:r>
              <a:rPr lang="es-ES" dirty="0"/>
              <a:t> el padre de </a:t>
            </a:r>
            <a:r>
              <a:rPr lang="es-ES" dirty="0" err="1"/>
              <a:t>Ram</a:t>
            </a:r>
            <a:r>
              <a:rPr lang="es-ES" dirty="0"/>
              <a:t>, </a:t>
            </a:r>
            <a:r>
              <a:rPr lang="es-ES" dirty="0" err="1"/>
              <a:t>Ram</a:t>
            </a:r>
            <a:r>
              <a:rPr lang="es-ES" dirty="0"/>
              <a:t> el padre de </a:t>
            </a:r>
            <a:r>
              <a:rPr lang="es-ES" dirty="0" err="1"/>
              <a:t>Amminadab</a:t>
            </a:r>
            <a:r>
              <a:rPr lang="es-ES" dirty="0"/>
              <a:t>, 20 </a:t>
            </a:r>
            <a:r>
              <a:rPr lang="es-ES" dirty="0" err="1"/>
              <a:t>Amminadab</a:t>
            </a:r>
            <a:r>
              <a:rPr lang="es-ES" dirty="0"/>
              <a:t> el padre de </a:t>
            </a:r>
            <a:r>
              <a:rPr lang="es-ES" dirty="0" err="1"/>
              <a:t>Nahshon</a:t>
            </a:r>
            <a:r>
              <a:rPr lang="es-ES" dirty="0"/>
              <a:t>, </a:t>
            </a:r>
            <a:r>
              <a:rPr lang="es-ES" dirty="0" err="1"/>
              <a:t>Nahshon</a:t>
            </a:r>
            <a:r>
              <a:rPr lang="es-ES" dirty="0"/>
              <a:t> el padre de Salmon, 21 Salmon el padre de </a:t>
            </a:r>
            <a:r>
              <a:rPr lang="es-ES" dirty="0" err="1"/>
              <a:t>Booz</a:t>
            </a:r>
            <a:r>
              <a:rPr lang="es-ES" dirty="0"/>
              <a:t>, </a:t>
            </a:r>
            <a:r>
              <a:rPr lang="es-ES" dirty="0" err="1"/>
              <a:t>Booz</a:t>
            </a:r>
            <a:r>
              <a:rPr lang="es-ES" dirty="0"/>
              <a:t> el padre de Obed, 22 Obed el padre de Jesé, y Jesse el padre de David.</a:t>
            </a:r>
          </a:p>
          <a:p>
            <a:endParaRPr lang="es-ES" dirty="0"/>
          </a:p>
          <a:p>
            <a:r>
              <a:rPr lang="es-ES" dirty="0"/>
              <a:t>Mateo 1: 5 Salmón, padre de </a:t>
            </a:r>
            <a:r>
              <a:rPr lang="es-ES" dirty="0" err="1"/>
              <a:t>Booz</a:t>
            </a:r>
            <a:r>
              <a:rPr lang="es-ES" dirty="0"/>
              <a:t>, cuya madre era </a:t>
            </a:r>
            <a:r>
              <a:rPr lang="es-ES" dirty="0" err="1"/>
              <a:t>Rahab</a:t>
            </a:r>
            <a:r>
              <a:rPr lang="es-ES" dirty="0"/>
              <a:t>, </a:t>
            </a:r>
            <a:r>
              <a:rPr lang="es-ES" dirty="0" err="1"/>
              <a:t>Boaz</a:t>
            </a:r>
            <a:r>
              <a:rPr lang="es-ES" dirty="0"/>
              <a:t>, padre de Obed, cuya madre era Rut, Obed, padre de Jesé, 6 y Jesse, padre del rey David.</a:t>
            </a:r>
          </a:p>
          <a:p>
            <a:r>
              <a:rPr lang="es-ES" dirty="0"/>
              <a:t>Presagiando la inclusión de los gentiles: Dios, en su gracia, vio conveniente incluir a cuatro mujeres no israelitas (gentiles) en la línea genealógica de Cristo. Esto es significativo para las genealogías que generalmente consisten solo en hombres. Tenga en cuenta que al menos tres de los cuatro tenían carácter cuestionable.</a:t>
            </a:r>
          </a:p>
          <a:p>
            <a:endParaRPr lang="es-ES" dirty="0"/>
          </a:p>
        </p:txBody>
      </p:sp>
    </p:spTree>
    <p:extLst>
      <p:ext uri="{BB962C8B-B14F-4D97-AF65-F5344CB8AC3E}">
        <p14:creationId xmlns:p14="http://schemas.microsoft.com/office/powerpoint/2010/main" val="394942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928B47-6A65-4DFB-9E16-F3353EC660B4}"/>
              </a:ext>
            </a:extLst>
          </p:cNvPr>
          <p:cNvSpPr/>
          <p:nvPr/>
        </p:nvSpPr>
        <p:spPr>
          <a:xfrm>
            <a:off x="630315" y="2503503"/>
            <a:ext cx="7324077" cy="9254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15401BB3-6F06-41D7-9E8E-DF27731AD9C4}"/>
              </a:ext>
            </a:extLst>
          </p:cNvPr>
          <p:cNvSpPr txBox="1"/>
          <p:nvPr/>
        </p:nvSpPr>
        <p:spPr>
          <a:xfrm rot="17171094">
            <a:off x="-286880" y="1649241"/>
            <a:ext cx="1287262" cy="369332"/>
          </a:xfrm>
          <a:prstGeom prst="rect">
            <a:avLst/>
          </a:prstGeom>
          <a:noFill/>
        </p:spPr>
        <p:txBody>
          <a:bodyPr wrap="square" rtlCol="0">
            <a:spAutoFit/>
          </a:bodyPr>
          <a:lstStyle/>
          <a:p>
            <a:r>
              <a:rPr lang="en-US" dirty="0"/>
              <a:t>Abraham</a:t>
            </a:r>
          </a:p>
        </p:txBody>
      </p:sp>
      <p:sp>
        <p:nvSpPr>
          <p:cNvPr id="6" name="TextBox 5">
            <a:extLst>
              <a:ext uri="{FF2B5EF4-FFF2-40B4-BE49-F238E27FC236}">
                <a16:creationId xmlns:a16="http://schemas.microsoft.com/office/drawing/2014/main" id="{88525743-9FA4-4358-84A7-6030336C1D94}"/>
              </a:ext>
            </a:extLst>
          </p:cNvPr>
          <p:cNvSpPr txBox="1"/>
          <p:nvPr/>
        </p:nvSpPr>
        <p:spPr>
          <a:xfrm rot="17214787">
            <a:off x="390616" y="1649240"/>
            <a:ext cx="843379" cy="369332"/>
          </a:xfrm>
          <a:prstGeom prst="rect">
            <a:avLst/>
          </a:prstGeom>
          <a:noFill/>
        </p:spPr>
        <p:txBody>
          <a:bodyPr wrap="square" rtlCol="0">
            <a:spAutoFit/>
          </a:bodyPr>
          <a:lstStyle/>
          <a:p>
            <a:r>
              <a:rPr lang="en-US" dirty="0"/>
              <a:t>Isaac</a:t>
            </a:r>
          </a:p>
        </p:txBody>
      </p:sp>
      <p:sp>
        <p:nvSpPr>
          <p:cNvPr id="7" name="TextBox 6">
            <a:extLst>
              <a:ext uri="{FF2B5EF4-FFF2-40B4-BE49-F238E27FC236}">
                <a16:creationId xmlns:a16="http://schemas.microsoft.com/office/drawing/2014/main" id="{9C44E061-15E8-473B-833D-11D5309D64FB}"/>
              </a:ext>
            </a:extLst>
          </p:cNvPr>
          <p:cNvSpPr txBox="1"/>
          <p:nvPr/>
        </p:nvSpPr>
        <p:spPr>
          <a:xfrm rot="17208020">
            <a:off x="525179" y="1534591"/>
            <a:ext cx="1305018" cy="369332"/>
          </a:xfrm>
          <a:prstGeom prst="rect">
            <a:avLst/>
          </a:prstGeom>
          <a:noFill/>
        </p:spPr>
        <p:txBody>
          <a:bodyPr wrap="square" rtlCol="0">
            <a:spAutoFit/>
          </a:bodyPr>
          <a:lstStyle/>
          <a:p>
            <a:r>
              <a:rPr lang="en-US" dirty="0"/>
              <a:t>Jacob</a:t>
            </a:r>
          </a:p>
        </p:txBody>
      </p:sp>
      <p:sp>
        <p:nvSpPr>
          <p:cNvPr id="8" name="TextBox 7">
            <a:extLst>
              <a:ext uri="{FF2B5EF4-FFF2-40B4-BE49-F238E27FC236}">
                <a16:creationId xmlns:a16="http://schemas.microsoft.com/office/drawing/2014/main" id="{C331254E-57AC-4F56-A59A-E05CA20E8693}"/>
              </a:ext>
            </a:extLst>
          </p:cNvPr>
          <p:cNvSpPr txBox="1"/>
          <p:nvPr/>
        </p:nvSpPr>
        <p:spPr>
          <a:xfrm rot="17318393">
            <a:off x="1108482" y="1745620"/>
            <a:ext cx="861134" cy="369332"/>
          </a:xfrm>
          <a:prstGeom prst="rect">
            <a:avLst/>
          </a:prstGeom>
          <a:noFill/>
        </p:spPr>
        <p:txBody>
          <a:bodyPr wrap="square" rtlCol="0">
            <a:spAutoFit/>
          </a:bodyPr>
          <a:lstStyle/>
          <a:p>
            <a:r>
              <a:rPr lang="en-US" dirty="0"/>
              <a:t>Jose</a:t>
            </a:r>
          </a:p>
        </p:txBody>
      </p:sp>
      <p:sp>
        <p:nvSpPr>
          <p:cNvPr id="9" name="TextBox 8">
            <a:extLst>
              <a:ext uri="{FF2B5EF4-FFF2-40B4-BE49-F238E27FC236}">
                <a16:creationId xmlns:a16="http://schemas.microsoft.com/office/drawing/2014/main" id="{5137951F-80E1-45EF-8662-67A78E2FA193}"/>
              </a:ext>
            </a:extLst>
          </p:cNvPr>
          <p:cNvSpPr txBox="1"/>
          <p:nvPr/>
        </p:nvSpPr>
        <p:spPr>
          <a:xfrm>
            <a:off x="713503" y="2607547"/>
            <a:ext cx="2109596" cy="646331"/>
          </a:xfrm>
          <a:prstGeom prst="rect">
            <a:avLst/>
          </a:prstGeom>
          <a:noFill/>
        </p:spPr>
        <p:txBody>
          <a:bodyPr wrap="square" rtlCol="0">
            <a:spAutoFit/>
          </a:bodyPr>
          <a:lstStyle/>
          <a:p>
            <a:r>
              <a:rPr lang="en-US" dirty="0" err="1"/>
              <a:t>Esclavitud</a:t>
            </a:r>
            <a:r>
              <a:rPr lang="en-US" dirty="0"/>
              <a:t> </a:t>
            </a:r>
            <a:r>
              <a:rPr lang="en-US" dirty="0" err="1"/>
              <a:t>Egipto</a:t>
            </a:r>
            <a:endParaRPr lang="en-US" dirty="0"/>
          </a:p>
          <a:p>
            <a:r>
              <a:rPr lang="en-US" dirty="0"/>
              <a:t>1846-1446</a:t>
            </a:r>
          </a:p>
        </p:txBody>
      </p:sp>
      <p:sp>
        <p:nvSpPr>
          <p:cNvPr id="10" name="TextBox 9">
            <a:extLst>
              <a:ext uri="{FF2B5EF4-FFF2-40B4-BE49-F238E27FC236}">
                <a16:creationId xmlns:a16="http://schemas.microsoft.com/office/drawing/2014/main" id="{4AC17622-A6DC-4542-929A-EA621CD49364}"/>
              </a:ext>
            </a:extLst>
          </p:cNvPr>
          <p:cNvSpPr txBox="1"/>
          <p:nvPr/>
        </p:nvSpPr>
        <p:spPr>
          <a:xfrm rot="17590715">
            <a:off x="1469225" y="1288155"/>
            <a:ext cx="2199764" cy="369332"/>
          </a:xfrm>
          <a:prstGeom prst="rect">
            <a:avLst/>
          </a:prstGeom>
          <a:noFill/>
        </p:spPr>
        <p:txBody>
          <a:bodyPr wrap="square" rtlCol="0">
            <a:spAutoFit/>
          </a:bodyPr>
          <a:lstStyle/>
          <a:p>
            <a:r>
              <a:rPr lang="en-US" dirty="0"/>
              <a:t>1776 Jose </a:t>
            </a:r>
            <a:r>
              <a:rPr lang="en-US" dirty="0" err="1"/>
              <a:t>muere</a:t>
            </a:r>
            <a:endParaRPr lang="en-US" dirty="0"/>
          </a:p>
        </p:txBody>
      </p:sp>
      <p:cxnSp>
        <p:nvCxnSpPr>
          <p:cNvPr id="12" name="Straight Connector 11">
            <a:extLst>
              <a:ext uri="{FF2B5EF4-FFF2-40B4-BE49-F238E27FC236}">
                <a16:creationId xmlns:a16="http://schemas.microsoft.com/office/drawing/2014/main" id="{48596EDA-D5FC-4E3C-8596-F032B90BEF9F}"/>
              </a:ext>
            </a:extLst>
          </p:cNvPr>
          <p:cNvCxnSpPr/>
          <p:nvPr/>
        </p:nvCxnSpPr>
        <p:spPr>
          <a:xfrm>
            <a:off x="3382392" y="2503503"/>
            <a:ext cx="0" cy="925497"/>
          </a:xfrm>
          <a:prstGeom prst="line">
            <a:avLst/>
          </a:prstGeom>
          <a:ln/>
        </p:spPr>
        <p:style>
          <a:lnRef idx="3">
            <a:schemeClr val="dk1"/>
          </a:lnRef>
          <a:fillRef idx="0">
            <a:schemeClr val="dk1"/>
          </a:fillRef>
          <a:effectRef idx="2">
            <a:schemeClr val="dk1"/>
          </a:effectRef>
          <a:fontRef idx="minor">
            <a:schemeClr val="tx1"/>
          </a:fontRef>
        </p:style>
      </p:cxnSp>
      <p:pic>
        <p:nvPicPr>
          <p:cNvPr id="13" name="Picture 12">
            <a:extLst>
              <a:ext uri="{FF2B5EF4-FFF2-40B4-BE49-F238E27FC236}">
                <a16:creationId xmlns:a16="http://schemas.microsoft.com/office/drawing/2014/main" id="{B94020B4-4626-4F1D-B038-48FE58957D2E}"/>
              </a:ext>
            </a:extLst>
          </p:cNvPr>
          <p:cNvPicPr>
            <a:picLocks noChangeAspect="1"/>
          </p:cNvPicPr>
          <p:nvPr/>
        </p:nvPicPr>
        <p:blipFill>
          <a:blip r:embed="rId2"/>
          <a:stretch>
            <a:fillRect/>
          </a:stretch>
        </p:blipFill>
        <p:spPr>
          <a:xfrm>
            <a:off x="3937899" y="2444998"/>
            <a:ext cx="115834" cy="1042506"/>
          </a:xfrm>
          <a:prstGeom prst="rect">
            <a:avLst/>
          </a:prstGeom>
        </p:spPr>
      </p:pic>
      <p:pic>
        <p:nvPicPr>
          <p:cNvPr id="14" name="Picture 13">
            <a:extLst>
              <a:ext uri="{FF2B5EF4-FFF2-40B4-BE49-F238E27FC236}">
                <a16:creationId xmlns:a16="http://schemas.microsoft.com/office/drawing/2014/main" id="{5CECDC1F-5A9F-481A-BF4F-009B184CDEBD}"/>
              </a:ext>
            </a:extLst>
          </p:cNvPr>
          <p:cNvPicPr>
            <a:picLocks noChangeAspect="1"/>
          </p:cNvPicPr>
          <p:nvPr/>
        </p:nvPicPr>
        <p:blipFill>
          <a:blip r:embed="rId2"/>
          <a:stretch>
            <a:fillRect/>
          </a:stretch>
        </p:blipFill>
        <p:spPr>
          <a:xfrm>
            <a:off x="4354964" y="2444998"/>
            <a:ext cx="115834" cy="1042506"/>
          </a:xfrm>
          <a:prstGeom prst="rect">
            <a:avLst/>
          </a:prstGeom>
        </p:spPr>
      </p:pic>
      <p:pic>
        <p:nvPicPr>
          <p:cNvPr id="15" name="Picture 14">
            <a:extLst>
              <a:ext uri="{FF2B5EF4-FFF2-40B4-BE49-F238E27FC236}">
                <a16:creationId xmlns:a16="http://schemas.microsoft.com/office/drawing/2014/main" id="{B606CB1A-4D4F-4C48-A558-161B8DCCCD26}"/>
              </a:ext>
            </a:extLst>
          </p:cNvPr>
          <p:cNvPicPr>
            <a:picLocks noChangeAspect="1"/>
          </p:cNvPicPr>
          <p:nvPr/>
        </p:nvPicPr>
        <p:blipFill>
          <a:blip r:embed="rId2"/>
          <a:stretch>
            <a:fillRect/>
          </a:stretch>
        </p:blipFill>
        <p:spPr>
          <a:xfrm>
            <a:off x="4885901" y="2444998"/>
            <a:ext cx="115834" cy="1042506"/>
          </a:xfrm>
          <a:prstGeom prst="rect">
            <a:avLst/>
          </a:prstGeom>
        </p:spPr>
      </p:pic>
      <p:sp>
        <p:nvSpPr>
          <p:cNvPr id="16" name="TextBox 15">
            <a:extLst>
              <a:ext uri="{FF2B5EF4-FFF2-40B4-BE49-F238E27FC236}">
                <a16:creationId xmlns:a16="http://schemas.microsoft.com/office/drawing/2014/main" id="{0287665B-055C-44C2-B867-69CE93A207F3}"/>
              </a:ext>
            </a:extLst>
          </p:cNvPr>
          <p:cNvSpPr txBox="1"/>
          <p:nvPr/>
        </p:nvSpPr>
        <p:spPr>
          <a:xfrm>
            <a:off x="3416740" y="2746046"/>
            <a:ext cx="486812" cy="369332"/>
          </a:xfrm>
          <a:prstGeom prst="rect">
            <a:avLst/>
          </a:prstGeom>
          <a:noFill/>
        </p:spPr>
        <p:txBody>
          <a:bodyPr wrap="square" rtlCol="0">
            <a:spAutoFit/>
          </a:bodyPr>
          <a:lstStyle/>
          <a:p>
            <a:r>
              <a:rPr lang="en-US" dirty="0"/>
              <a:t>40</a:t>
            </a:r>
          </a:p>
        </p:txBody>
      </p:sp>
      <p:sp>
        <p:nvSpPr>
          <p:cNvPr id="17" name="TextBox 16">
            <a:extLst>
              <a:ext uri="{FF2B5EF4-FFF2-40B4-BE49-F238E27FC236}">
                <a16:creationId xmlns:a16="http://schemas.microsoft.com/office/drawing/2014/main" id="{0D0D479E-B6B7-4E29-8C8D-05097EAA1636}"/>
              </a:ext>
            </a:extLst>
          </p:cNvPr>
          <p:cNvSpPr txBox="1"/>
          <p:nvPr/>
        </p:nvSpPr>
        <p:spPr>
          <a:xfrm>
            <a:off x="4018292" y="2746046"/>
            <a:ext cx="336672" cy="369332"/>
          </a:xfrm>
          <a:prstGeom prst="rect">
            <a:avLst/>
          </a:prstGeom>
          <a:noFill/>
        </p:spPr>
        <p:txBody>
          <a:bodyPr wrap="square" rtlCol="0">
            <a:spAutoFit/>
          </a:bodyPr>
          <a:lstStyle/>
          <a:p>
            <a:r>
              <a:rPr lang="en-US" dirty="0"/>
              <a:t>7</a:t>
            </a:r>
          </a:p>
        </p:txBody>
      </p:sp>
      <p:sp>
        <p:nvSpPr>
          <p:cNvPr id="18" name="TextBox 17">
            <a:extLst>
              <a:ext uri="{FF2B5EF4-FFF2-40B4-BE49-F238E27FC236}">
                <a16:creationId xmlns:a16="http://schemas.microsoft.com/office/drawing/2014/main" id="{B2BFC1B2-42F2-40E0-81D1-2F76A2B6321B}"/>
              </a:ext>
            </a:extLst>
          </p:cNvPr>
          <p:cNvSpPr txBox="1"/>
          <p:nvPr/>
        </p:nvSpPr>
        <p:spPr>
          <a:xfrm>
            <a:off x="4368554" y="2781585"/>
            <a:ext cx="503757" cy="369332"/>
          </a:xfrm>
          <a:prstGeom prst="rect">
            <a:avLst/>
          </a:prstGeom>
          <a:noFill/>
        </p:spPr>
        <p:txBody>
          <a:bodyPr wrap="square" rtlCol="0">
            <a:spAutoFit/>
          </a:bodyPr>
          <a:lstStyle/>
          <a:p>
            <a:r>
              <a:rPr lang="en-US" dirty="0"/>
              <a:t>19</a:t>
            </a:r>
          </a:p>
        </p:txBody>
      </p:sp>
      <p:pic>
        <p:nvPicPr>
          <p:cNvPr id="19" name="Picture 18">
            <a:extLst>
              <a:ext uri="{FF2B5EF4-FFF2-40B4-BE49-F238E27FC236}">
                <a16:creationId xmlns:a16="http://schemas.microsoft.com/office/drawing/2014/main" id="{BD272751-061B-4F33-8AAE-BC4F6ABC8852}"/>
              </a:ext>
            </a:extLst>
          </p:cNvPr>
          <p:cNvPicPr>
            <a:picLocks noChangeAspect="1"/>
          </p:cNvPicPr>
          <p:nvPr/>
        </p:nvPicPr>
        <p:blipFill>
          <a:blip r:embed="rId2"/>
          <a:stretch>
            <a:fillRect/>
          </a:stretch>
        </p:blipFill>
        <p:spPr>
          <a:xfrm>
            <a:off x="6493331" y="2444998"/>
            <a:ext cx="115834" cy="1042506"/>
          </a:xfrm>
          <a:prstGeom prst="rect">
            <a:avLst/>
          </a:prstGeom>
        </p:spPr>
      </p:pic>
      <p:pic>
        <p:nvPicPr>
          <p:cNvPr id="20" name="Picture 19">
            <a:extLst>
              <a:ext uri="{FF2B5EF4-FFF2-40B4-BE49-F238E27FC236}">
                <a16:creationId xmlns:a16="http://schemas.microsoft.com/office/drawing/2014/main" id="{AAF54F51-23E8-4ECD-AC9E-98E6455AB799}"/>
              </a:ext>
            </a:extLst>
          </p:cNvPr>
          <p:cNvPicPr>
            <a:picLocks noChangeAspect="1"/>
          </p:cNvPicPr>
          <p:nvPr/>
        </p:nvPicPr>
        <p:blipFill>
          <a:blip r:embed="rId2"/>
          <a:stretch>
            <a:fillRect/>
          </a:stretch>
        </p:blipFill>
        <p:spPr>
          <a:xfrm>
            <a:off x="6909653" y="2444998"/>
            <a:ext cx="115834" cy="1042506"/>
          </a:xfrm>
          <a:prstGeom prst="rect">
            <a:avLst/>
          </a:prstGeom>
        </p:spPr>
      </p:pic>
      <p:pic>
        <p:nvPicPr>
          <p:cNvPr id="21" name="Picture 20">
            <a:extLst>
              <a:ext uri="{FF2B5EF4-FFF2-40B4-BE49-F238E27FC236}">
                <a16:creationId xmlns:a16="http://schemas.microsoft.com/office/drawing/2014/main" id="{0110491D-E829-46C9-ABC9-F0116BE8DAC1}"/>
              </a:ext>
            </a:extLst>
          </p:cNvPr>
          <p:cNvPicPr>
            <a:picLocks noChangeAspect="1"/>
          </p:cNvPicPr>
          <p:nvPr/>
        </p:nvPicPr>
        <p:blipFill>
          <a:blip r:embed="rId2"/>
          <a:stretch>
            <a:fillRect/>
          </a:stretch>
        </p:blipFill>
        <p:spPr>
          <a:xfrm>
            <a:off x="7374105" y="2444998"/>
            <a:ext cx="115834" cy="1042506"/>
          </a:xfrm>
          <a:prstGeom prst="rect">
            <a:avLst/>
          </a:prstGeom>
        </p:spPr>
      </p:pic>
      <p:sp>
        <p:nvSpPr>
          <p:cNvPr id="22" name="TextBox 21">
            <a:extLst>
              <a:ext uri="{FF2B5EF4-FFF2-40B4-BE49-F238E27FC236}">
                <a16:creationId xmlns:a16="http://schemas.microsoft.com/office/drawing/2014/main" id="{4B964FC6-7203-4D67-875B-702A78B7D7D9}"/>
              </a:ext>
            </a:extLst>
          </p:cNvPr>
          <p:cNvSpPr txBox="1"/>
          <p:nvPr/>
        </p:nvSpPr>
        <p:spPr>
          <a:xfrm>
            <a:off x="6569477" y="2757691"/>
            <a:ext cx="670004" cy="369332"/>
          </a:xfrm>
          <a:prstGeom prst="rect">
            <a:avLst/>
          </a:prstGeom>
          <a:noFill/>
        </p:spPr>
        <p:txBody>
          <a:bodyPr wrap="square" rtlCol="0">
            <a:spAutoFit/>
          </a:bodyPr>
          <a:lstStyle/>
          <a:p>
            <a:r>
              <a:rPr lang="en-US" dirty="0"/>
              <a:t>40</a:t>
            </a:r>
          </a:p>
        </p:txBody>
      </p:sp>
      <p:sp>
        <p:nvSpPr>
          <p:cNvPr id="23" name="TextBox 22">
            <a:extLst>
              <a:ext uri="{FF2B5EF4-FFF2-40B4-BE49-F238E27FC236}">
                <a16:creationId xmlns:a16="http://schemas.microsoft.com/office/drawing/2014/main" id="{0586C53C-4CCC-44CA-9FF1-EE116A808BF6}"/>
              </a:ext>
            </a:extLst>
          </p:cNvPr>
          <p:cNvSpPr txBox="1"/>
          <p:nvPr/>
        </p:nvSpPr>
        <p:spPr>
          <a:xfrm>
            <a:off x="6961304" y="2781585"/>
            <a:ext cx="624263" cy="369332"/>
          </a:xfrm>
          <a:prstGeom prst="rect">
            <a:avLst/>
          </a:prstGeom>
          <a:noFill/>
        </p:spPr>
        <p:txBody>
          <a:bodyPr wrap="square" rtlCol="0">
            <a:spAutoFit/>
          </a:bodyPr>
          <a:lstStyle/>
          <a:p>
            <a:r>
              <a:rPr lang="en-US" dirty="0"/>
              <a:t>40</a:t>
            </a:r>
          </a:p>
        </p:txBody>
      </p:sp>
      <p:sp>
        <p:nvSpPr>
          <p:cNvPr id="24" name="TextBox 23">
            <a:extLst>
              <a:ext uri="{FF2B5EF4-FFF2-40B4-BE49-F238E27FC236}">
                <a16:creationId xmlns:a16="http://schemas.microsoft.com/office/drawing/2014/main" id="{CC7E61AE-1BC4-49A9-BE89-AF6CE6E5C5D7}"/>
              </a:ext>
            </a:extLst>
          </p:cNvPr>
          <p:cNvSpPr txBox="1"/>
          <p:nvPr/>
        </p:nvSpPr>
        <p:spPr>
          <a:xfrm>
            <a:off x="7479540" y="2799313"/>
            <a:ext cx="492026" cy="369332"/>
          </a:xfrm>
          <a:prstGeom prst="rect">
            <a:avLst/>
          </a:prstGeom>
          <a:noFill/>
        </p:spPr>
        <p:txBody>
          <a:bodyPr wrap="square" rtlCol="0">
            <a:spAutoFit/>
          </a:bodyPr>
          <a:lstStyle/>
          <a:p>
            <a:r>
              <a:rPr lang="en-US" dirty="0"/>
              <a:t>40</a:t>
            </a:r>
          </a:p>
        </p:txBody>
      </p:sp>
      <p:sp>
        <p:nvSpPr>
          <p:cNvPr id="25" name="TextBox 24">
            <a:extLst>
              <a:ext uri="{FF2B5EF4-FFF2-40B4-BE49-F238E27FC236}">
                <a16:creationId xmlns:a16="http://schemas.microsoft.com/office/drawing/2014/main" id="{DB040C13-0030-4540-9950-6D85723762A6}"/>
              </a:ext>
            </a:extLst>
          </p:cNvPr>
          <p:cNvSpPr txBox="1"/>
          <p:nvPr/>
        </p:nvSpPr>
        <p:spPr>
          <a:xfrm>
            <a:off x="5101854" y="2607546"/>
            <a:ext cx="1371995" cy="646331"/>
          </a:xfrm>
          <a:prstGeom prst="rect">
            <a:avLst/>
          </a:prstGeom>
          <a:noFill/>
        </p:spPr>
        <p:txBody>
          <a:bodyPr wrap="square" rtlCol="0">
            <a:spAutoFit/>
          </a:bodyPr>
          <a:lstStyle/>
          <a:p>
            <a:r>
              <a:rPr lang="en-US" dirty="0" err="1"/>
              <a:t>Jueces</a:t>
            </a:r>
            <a:r>
              <a:rPr lang="en-US" dirty="0"/>
              <a:t> 1380-1051</a:t>
            </a:r>
          </a:p>
        </p:txBody>
      </p:sp>
      <p:sp>
        <p:nvSpPr>
          <p:cNvPr id="26" name="TextBox 25">
            <a:extLst>
              <a:ext uri="{FF2B5EF4-FFF2-40B4-BE49-F238E27FC236}">
                <a16:creationId xmlns:a16="http://schemas.microsoft.com/office/drawing/2014/main" id="{1C16DB63-6AEA-4438-84DC-E49EE702D825}"/>
              </a:ext>
            </a:extLst>
          </p:cNvPr>
          <p:cNvSpPr txBox="1"/>
          <p:nvPr/>
        </p:nvSpPr>
        <p:spPr>
          <a:xfrm rot="17647021">
            <a:off x="2246802" y="1107561"/>
            <a:ext cx="2228295" cy="646331"/>
          </a:xfrm>
          <a:prstGeom prst="rect">
            <a:avLst/>
          </a:prstGeom>
          <a:noFill/>
        </p:spPr>
        <p:txBody>
          <a:bodyPr wrap="square" rtlCol="0">
            <a:spAutoFit/>
          </a:bodyPr>
          <a:lstStyle/>
          <a:p>
            <a:r>
              <a:rPr lang="en-US" dirty="0"/>
              <a:t>1526 Nacimiento Moises</a:t>
            </a:r>
          </a:p>
        </p:txBody>
      </p:sp>
      <p:sp>
        <p:nvSpPr>
          <p:cNvPr id="27" name="TextBox 26">
            <a:extLst>
              <a:ext uri="{FF2B5EF4-FFF2-40B4-BE49-F238E27FC236}">
                <a16:creationId xmlns:a16="http://schemas.microsoft.com/office/drawing/2014/main" id="{73D28950-A775-43D4-99D8-78F659F56CFA}"/>
              </a:ext>
            </a:extLst>
          </p:cNvPr>
          <p:cNvSpPr txBox="1"/>
          <p:nvPr/>
        </p:nvSpPr>
        <p:spPr>
          <a:xfrm rot="17692704">
            <a:off x="3002002" y="1192065"/>
            <a:ext cx="2392065" cy="369332"/>
          </a:xfrm>
          <a:prstGeom prst="rect">
            <a:avLst/>
          </a:prstGeom>
          <a:noFill/>
        </p:spPr>
        <p:txBody>
          <a:bodyPr wrap="square" rtlCol="0">
            <a:spAutoFit/>
          </a:bodyPr>
          <a:lstStyle/>
          <a:p>
            <a:r>
              <a:rPr lang="en-US" dirty="0" err="1"/>
              <a:t>Desierto</a:t>
            </a:r>
            <a:r>
              <a:rPr lang="en-US" dirty="0"/>
              <a:t> 1446-1406</a:t>
            </a:r>
          </a:p>
        </p:txBody>
      </p:sp>
      <p:sp>
        <p:nvSpPr>
          <p:cNvPr id="28" name="TextBox 27">
            <a:extLst>
              <a:ext uri="{FF2B5EF4-FFF2-40B4-BE49-F238E27FC236}">
                <a16:creationId xmlns:a16="http://schemas.microsoft.com/office/drawing/2014/main" id="{7534BFB2-4512-4273-A30B-67D4E9F14F63}"/>
              </a:ext>
            </a:extLst>
          </p:cNvPr>
          <p:cNvSpPr txBox="1"/>
          <p:nvPr/>
        </p:nvSpPr>
        <p:spPr>
          <a:xfrm rot="17606170">
            <a:off x="3356837" y="1080773"/>
            <a:ext cx="2654423" cy="369332"/>
          </a:xfrm>
          <a:prstGeom prst="rect">
            <a:avLst/>
          </a:prstGeom>
          <a:noFill/>
        </p:spPr>
        <p:txBody>
          <a:bodyPr wrap="square" rtlCol="0">
            <a:spAutoFit/>
          </a:bodyPr>
          <a:lstStyle/>
          <a:p>
            <a:r>
              <a:rPr lang="en-US" dirty="0"/>
              <a:t>Conquista/Josue 1-12</a:t>
            </a:r>
          </a:p>
        </p:txBody>
      </p:sp>
      <p:sp>
        <p:nvSpPr>
          <p:cNvPr id="29" name="TextBox 28">
            <a:extLst>
              <a:ext uri="{FF2B5EF4-FFF2-40B4-BE49-F238E27FC236}">
                <a16:creationId xmlns:a16="http://schemas.microsoft.com/office/drawing/2014/main" id="{22E059F4-F819-4E45-831C-65B36AE866CD}"/>
              </a:ext>
            </a:extLst>
          </p:cNvPr>
          <p:cNvSpPr txBox="1"/>
          <p:nvPr/>
        </p:nvSpPr>
        <p:spPr>
          <a:xfrm rot="17705284">
            <a:off x="3739627" y="1021760"/>
            <a:ext cx="3057159" cy="369332"/>
          </a:xfrm>
          <a:prstGeom prst="rect">
            <a:avLst/>
          </a:prstGeom>
          <a:noFill/>
        </p:spPr>
        <p:txBody>
          <a:bodyPr wrap="square" rtlCol="0">
            <a:spAutoFit/>
          </a:bodyPr>
          <a:lstStyle/>
          <a:p>
            <a:r>
              <a:rPr lang="en-US" dirty="0" err="1"/>
              <a:t>Repartir</a:t>
            </a:r>
            <a:r>
              <a:rPr lang="en-US" dirty="0"/>
              <a:t> tierras </a:t>
            </a:r>
            <a:r>
              <a:rPr lang="en-US" dirty="0" err="1"/>
              <a:t>jos.</a:t>
            </a:r>
            <a:r>
              <a:rPr lang="en-US" dirty="0"/>
              <a:t> 13-24</a:t>
            </a:r>
          </a:p>
        </p:txBody>
      </p:sp>
      <p:sp>
        <p:nvSpPr>
          <p:cNvPr id="30" name="TextBox 29">
            <a:extLst>
              <a:ext uri="{FF2B5EF4-FFF2-40B4-BE49-F238E27FC236}">
                <a16:creationId xmlns:a16="http://schemas.microsoft.com/office/drawing/2014/main" id="{E2DDE0E0-B750-47AB-B0A8-83A429C782C5}"/>
              </a:ext>
            </a:extLst>
          </p:cNvPr>
          <p:cNvSpPr txBox="1"/>
          <p:nvPr/>
        </p:nvSpPr>
        <p:spPr>
          <a:xfrm rot="16200000">
            <a:off x="5826506" y="1699851"/>
            <a:ext cx="1142394" cy="369332"/>
          </a:xfrm>
          <a:prstGeom prst="rect">
            <a:avLst/>
          </a:prstGeom>
          <a:noFill/>
        </p:spPr>
        <p:txBody>
          <a:bodyPr wrap="square" rtlCol="0">
            <a:spAutoFit/>
          </a:bodyPr>
          <a:lstStyle/>
          <a:p>
            <a:r>
              <a:rPr lang="en-US" dirty="0"/>
              <a:t>Samuel</a:t>
            </a:r>
          </a:p>
        </p:txBody>
      </p:sp>
      <p:sp>
        <p:nvSpPr>
          <p:cNvPr id="31" name="TextBox 30">
            <a:extLst>
              <a:ext uri="{FF2B5EF4-FFF2-40B4-BE49-F238E27FC236}">
                <a16:creationId xmlns:a16="http://schemas.microsoft.com/office/drawing/2014/main" id="{D62F6371-36E2-4E5A-AC37-F853E32E65A5}"/>
              </a:ext>
            </a:extLst>
          </p:cNvPr>
          <p:cNvSpPr txBox="1"/>
          <p:nvPr/>
        </p:nvSpPr>
        <p:spPr>
          <a:xfrm rot="17106091">
            <a:off x="6011628" y="1433023"/>
            <a:ext cx="1845345" cy="369332"/>
          </a:xfrm>
          <a:prstGeom prst="rect">
            <a:avLst/>
          </a:prstGeom>
          <a:noFill/>
        </p:spPr>
        <p:txBody>
          <a:bodyPr wrap="square" rtlCol="0">
            <a:spAutoFit/>
          </a:bodyPr>
          <a:lstStyle/>
          <a:p>
            <a:r>
              <a:rPr lang="en-US" dirty="0"/>
              <a:t>Saul 1051-1011</a:t>
            </a:r>
          </a:p>
        </p:txBody>
      </p:sp>
      <p:sp>
        <p:nvSpPr>
          <p:cNvPr id="32" name="TextBox 31">
            <a:extLst>
              <a:ext uri="{FF2B5EF4-FFF2-40B4-BE49-F238E27FC236}">
                <a16:creationId xmlns:a16="http://schemas.microsoft.com/office/drawing/2014/main" id="{4DE1B81C-C7A9-49C7-BD3A-F899FB94E9E0}"/>
              </a:ext>
            </a:extLst>
          </p:cNvPr>
          <p:cNvSpPr txBox="1"/>
          <p:nvPr/>
        </p:nvSpPr>
        <p:spPr>
          <a:xfrm rot="17104194">
            <a:off x="6442276" y="1295958"/>
            <a:ext cx="2027359" cy="369332"/>
          </a:xfrm>
          <a:prstGeom prst="rect">
            <a:avLst/>
          </a:prstGeom>
          <a:noFill/>
        </p:spPr>
        <p:txBody>
          <a:bodyPr wrap="square" rtlCol="0">
            <a:spAutoFit/>
          </a:bodyPr>
          <a:lstStyle/>
          <a:p>
            <a:r>
              <a:rPr lang="en-US" dirty="0"/>
              <a:t>David 1011-971</a:t>
            </a:r>
          </a:p>
        </p:txBody>
      </p:sp>
      <p:sp>
        <p:nvSpPr>
          <p:cNvPr id="33" name="TextBox 32">
            <a:extLst>
              <a:ext uri="{FF2B5EF4-FFF2-40B4-BE49-F238E27FC236}">
                <a16:creationId xmlns:a16="http://schemas.microsoft.com/office/drawing/2014/main" id="{3B13F22C-A2BE-42D9-834B-6C953DCBE9D0}"/>
              </a:ext>
            </a:extLst>
          </p:cNvPr>
          <p:cNvSpPr txBox="1"/>
          <p:nvPr/>
        </p:nvSpPr>
        <p:spPr>
          <a:xfrm rot="17058671">
            <a:off x="6939548" y="1267017"/>
            <a:ext cx="2087879" cy="369332"/>
          </a:xfrm>
          <a:prstGeom prst="rect">
            <a:avLst/>
          </a:prstGeom>
          <a:noFill/>
        </p:spPr>
        <p:txBody>
          <a:bodyPr wrap="square" rtlCol="0">
            <a:spAutoFit/>
          </a:bodyPr>
          <a:lstStyle/>
          <a:p>
            <a:r>
              <a:rPr lang="en-US" dirty="0"/>
              <a:t>Salomon 971-931</a:t>
            </a:r>
          </a:p>
        </p:txBody>
      </p:sp>
      <p:cxnSp>
        <p:nvCxnSpPr>
          <p:cNvPr id="35" name="Straight Arrow Connector 34">
            <a:extLst>
              <a:ext uri="{FF2B5EF4-FFF2-40B4-BE49-F238E27FC236}">
                <a16:creationId xmlns:a16="http://schemas.microsoft.com/office/drawing/2014/main" id="{23544205-EA52-413F-BE29-5BACB4A048CA}"/>
              </a:ext>
            </a:extLst>
          </p:cNvPr>
          <p:cNvCxnSpPr/>
          <p:nvPr/>
        </p:nvCxnSpPr>
        <p:spPr>
          <a:xfrm flipV="1">
            <a:off x="2352583" y="3559946"/>
            <a:ext cx="932155" cy="88776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6" name="TextBox 35">
            <a:extLst>
              <a:ext uri="{FF2B5EF4-FFF2-40B4-BE49-F238E27FC236}">
                <a16:creationId xmlns:a16="http://schemas.microsoft.com/office/drawing/2014/main" id="{866D97C5-3764-4D50-BCED-AC7EBCA3D242}"/>
              </a:ext>
            </a:extLst>
          </p:cNvPr>
          <p:cNvSpPr txBox="1"/>
          <p:nvPr/>
        </p:nvSpPr>
        <p:spPr>
          <a:xfrm>
            <a:off x="1459228" y="4363629"/>
            <a:ext cx="1252932" cy="646331"/>
          </a:xfrm>
          <a:prstGeom prst="rect">
            <a:avLst/>
          </a:prstGeom>
          <a:noFill/>
        </p:spPr>
        <p:txBody>
          <a:bodyPr wrap="square" rtlCol="0">
            <a:spAutoFit/>
          </a:bodyPr>
          <a:lstStyle/>
          <a:p>
            <a:r>
              <a:rPr lang="en-US" dirty="0" err="1"/>
              <a:t>Exodo</a:t>
            </a:r>
            <a:r>
              <a:rPr lang="en-US" dirty="0"/>
              <a:t> 1446</a:t>
            </a:r>
          </a:p>
        </p:txBody>
      </p:sp>
      <p:cxnSp>
        <p:nvCxnSpPr>
          <p:cNvPr id="40" name="Straight Arrow Connector 39">
            <a:extLst>
              <a:ext uri="{FF2B5EF4-FFF2-40B4-BE49-F238E27FC236}">
                <a16:creationId xmlns:a16="http://schemas.microsoft.com/office/drawing/2014/main" id="{22435FF6-4542-43E5-9E25-191DCCEF12A5}"/>
              </a:ext>
            </a:extLst>
          </p:cNvPr>
          <p:cNvCxnSpPr/>
          <p:nvPr/>
        </p:nvCxnSpPr>
        <p:spPr>
          <a:xfrm flipV="1">
            <a:off x="3360949" y="3559946"/>
            <a:ext cx="166392" cy="160685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1" name="TextBox 40">
            <a:extLst>
              <a:ext uri="{FF2B5EF4-FFF2-40B4-BE49-F238E27FC236}">
                <a16:creationId xmlns:a16="http://schemas.microsoft.com/office/drawing/2014/main" id="{C4BDA032-B417-4159-A2C3-6E01896811C0}"/>
              </a:ext>
            </a:extLst>
          </p:cNvPr>
          <p:cNvSpPr txBox="1"/>
          <p:nvPr/>
        </p:nvSpPr>
        <p:spPr>
          <a:xfrm>
            <a:off x="2407062" y="5166804"/>
            <a:ext cx="1932598" cy="923330"/>
          </a:xfrm>
          <a:prstGeom prst="rect">
            <a:avLst/>
          </a:prstGeom>
          <a:noFill/>
        </p:spPr>
        <p:txBody>
          <a:bodyPr wrap="square" rtlCol="0">
            <a:spAutoFit/>
          </a:bodyPr>
          <a:lstStyle/>
          <a:p>
            <a:pPr algn="ctr"/>
            <a:r>
              <a:rPr lang="en-US" dirty="0"/>
              <a:t>Falta de Fe </a:t>
            </a:r>
            <a:r>
              <a:rPr lang="en-US" dirty="0" err="1"/>
              <a:t>en</a:t>
            </a:r>
            <a:r>
              <a:rPr lang="en-US" dirty="0"/>
              <a:t> Cades </a:t>
            </a:r>
            <a:r>
              <a:rPr lang="en-US" dirty="0" err="1"/>
              <a:t>Bernea</a:t>
            </a:r>
            <a:r>
              <a:rPr lang="en-US" dirty="0"/>
              <a:t> </a:t>
            </a:r>
          </a:p>
          <a:p>
            <a:pPr algn="ctr"/>
            <a:r>
              <a:rPr lang="en-US" dirty="0"/>
              <a:t>(</a:t>
            </a:r>
            <a:r>
              <a:rPr lang="en-US" dirty="0" err="1"/>
              <a:t>Espias</a:t>
            </a:r>
            <a:r>
              <a:rPr lang="en-US" dirty="0"/>
              <a:t>) 1445</a:t>
            </a:r>
          </a:p>
        </p:txBody>
      </p:sp>
      <p:cxnSp>
        <p:nvCxnSpPr>
          <p:cNvPr id="43" name="Straight Arrow Connector 42">
            <a:extLst>
              <a:ext uri="{FF2B5EF4-FFF2-40B4-BE49-F238E27FC236}">
                <a16:creationId xmlns:a16="http://schemas.microsoft.com/office/drawing/2014/main" id="{34743BE4-4257-4310-8446-B61C7BC7ABC6}"/>
              </a:ext>
            </a:extLst>
          </p:cNvPr>
          <p:cNvCxnSpPr/>
          <p:nvPr/>
        </p:nvCxnSpPr>
        <p:spPr>
          <a:xfrm flipH="1" flipV="1">
            <a:off x="4943818" y="3559946"/>
            <a:ext cx="844033" cy="160685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4" name="TextBox 43">
            <a:extLst>
              <a:ext uri="{FF2B5EF4-FFF2-40B4-BE49-F238E27FC236}">
                <a16:creationId xmlns:a16="http://schemas.microsoft.com/office/drawing/2014/main" id="{D4BCE5A2-E3C7-46C6-8E27-5DA8781FDF8D}"/>
              </a:ext>
            </a:extLst>
          </p:cNvPr>
          <p:cNvSpPr txBox="1"/>
          <p:nvPr/>
        </p:nvSpPr>
        <p:spPr>
          <a:xfrm>
            <a:off x="5268206" y="5189504"/>
            <a:ext cx="1496578" cy="646331"/>
          </a:xfrm>
          <a:prstGeom prst="rect">
            <a:avLst/>
          </a:prstGeom>
          <a:noFill/>
        </p:spPr>
        <p:txBody>
          <a:bodyPr wrap="square" rtlCol="0">
            <a:spAutoFit/>
          </a:bodyPr>
          <a:lstStyle/>
          <a:p>
            <a:r>
              <a:rPr lang="en-US" dirty="0"/>
              <a:t>Josue </a:t>
            </a:r>
            <a:r>
              <a:rPr lang="en-US" dirty="0" err="1"/>
              <a:t>muere</a:t>
            </a:r>
            <a:r>
              <a:rPr lang="en-US" dirty="0"/>
              <a:t> 1380</a:t>
            </a:r>
          </a:p>
        </p:txBody>
      </p:sp>
    </p:spTree>
    <p:extLst>
      <p:ext uri="{BB962C8B-B14F-4D97-AF65-F5344CB8AC3E}">
        <p14:creationId xmlns:p14="http://schemas.microsoft.com/office/powerpoint/2010/main" val="2957780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5DF22-AD09-4515-BCB5-DB2545C987D0}"/>
              </a:ext>
            </a:extLst>
          </p:cNvPr>
          <p:cNvSpPr>
            <a:spLocks noGrp="1"/>
          </p:cNvSpPr>
          <p:nvPr>
            <p:ph type="title"/>
          </p:nvPr>
        </p:nvSpPr>
        <p:spPr/>
        <p:txBody>
          <a:bodyPr/>
          <a:lstStyle/>
          <a:p>
            <a:pPr algn="ctr"/>
            <a:r>
              <a:rPr lang="en-US" dirty="0"/>
              <a:t>RUTH</a:t>
            </a:r>
          </a:p>
        </p:txBody>
      </p:sp>
      <p:sp>
        <p:nvSpPr>
          <p:cNvPr id="3" name="Content Placeholder 2">
            <a:extLst>
              <a:ext uri="{FF2B5EF4-FFF2-40B4-BE49-F238E27FC236}">
                <a16:creationId xmlns:a16="http://schemas.microsoft.com/office/drawing/2014/main" id="{7B07B1DD-2778-4301-B596-63D3E2A5A131}"/>
              </a:ext>
            </a:extLst>
          </p:cNvPr>
          <p:cNvSpPr>
            <a:spLocks noGrp="1"/>
          </p:cNvSpPr>
          <p:nvPr>
            <p:ph idx="1"/>
          </p:nvPr>
        </p:nvSpPr>
        <p:spPr>
          <a:xfrm>
            <a:off x="230820" y="2476870"/>
            <a:ext cx="11319030" cy="3826276"/>
          </a:xfrm>
        </p:spPr>
        <p:txBody>
          <a:bodyPr>
            <a:normAutofit/>
          </a:bodyPr>
          <a:lstStyle/>
          <a:p>
            <a:r>
              <a:rPr lang="es-ES" sz="2400" dirty="0"/>
              <a:t>Fecha: El libro fue escrito alrededor de 1043-1004 a. C.</a:t>
            </a:r>
          </a:p>
          <a:p>
            <a:endParaRPr lang="es-ES" sz="2400" dirty="0"/>
          </a:p>
          <a:p>
            <a:r>
              <a:rPr lang="es-ES" sz="2400" dirty="0"/>
              <a:t>Tema: Fidelidad en tiempos de anarquía.</a:t>
            </a:r>
          </a:p>
          <a:p>
            <a:pPr marL="0" indent="0">
              <a:buNone/>
            </a:pPr>
            <a:endParaRPr lang="es-ES" sz="2400" dirty="0"/>
          </a:p>
          <a:p>
            <a:r>
              <a:rPr lang="es-ES" sz="2400" dirty="0"/>
              <a:t>Propósito: El propósito de este libro es demostrar que en medio de la anarquía nacional durante el tiempo de los Jueces, hubo un remanente fiel que siguió y obedeció a Dios y, en consecuencia, disfrutó de la bendición de Dios. También expuso la ascendencia de David.</a:t>
            </a:r>
            <a:endParaRPr lang="en-US" sz="2400" dirty="0"/>
          </a:p>
        </p:txBody>
      </p:sp>
    </p:spTree>
    <p:extLst>
      <p:ext uri="{BB962C8B-B14F-4D97-AF65-F5344CB8AC3E}">
        <p14:creationId xmlns:p14="http://schemas.microsoft.com/office/powerpoint/2010/main" val="363249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246A8-545A-4FE7-BE9C-0E1138EEF67E}"/>
              </a:ext>
            </a:extLst>
          </p:cNvPr>
          <p:cNvSpPr>
            <a:spLocks noGrp="1"/>
          </p:cNvSpPr>
          <p:nvPr>
            <p:ph type="title"/>
          </p:nvPr>
        </p:nvSpPr>
        <p:spPr/>
        <p:txBody>
          <a:bodyPr/>
          <a:lstStyle/>
          <a:p>
            <a:r>
              <a:rPr lang="en-US" dirty="0"/>
              <a:t>RUTH</a:t>
            </a:r>
          </a:p>
        </p:txBody>
      </p:sp>
      <p:sp>
        <p:nvSpPr>
          <p:cNvPr id="3" name="Content Placeholder 2">
            <a:extLst>
              <a:ext uri="{FF2B5EF4-FFF2-40B4-BE49-F238E27FC236}">
                <a16:creationId xmlns:a16="http://schemas.microsoft.com/office/drawing/2014/main" id="{921F8E9B-8DA5-434F-B73D-A49D516C9CB7}"/>
              </a:ext>
            </a:extLst>
          </p:cNvPr>
          <p:cNvSpPr>
            <a:spLocks noGrp="1"/>
          </p:cNvSpPr>
          <p:nvPr>
            <p:ph idx="1"/>
          </p:nvPr>
        </p:nvSpPr>
        <p:spPr>
          <a:xfrm>
            <a:off x="292963" y="2476869"/>
            <a:ext cx="11416683" cy="4119239"/>
          </a:xfrm>
        </p:spPr>
        <p:txBody>
          <a:bodyPr>
            <a:normAutofit/>
          </a:bodyPr>
          <a:lstStyle/>
          <a:p>
            <a:r>
              <a:rPr lang="en-US" sz="2400" dirty="0"/>
              <a:t>  </a:t>
            </a:r>
            <a:r>
              <a:rPr lang="es-ES" sz="2400" dirty="0"/>
              <a:t>Samuel pudo haber escrito el esperanzador libro de Rut que contrasta con la triste fe de Israel como se ve en Jueces. </a:t>
            </a:r>
          </a:p>
          <a:p>
            <a:r>
              <a:rPr lang="es-ES" sz="2400" dirty="0"/>
              <a:t>Ruth es una historia de devoción y fidelidad, y ofrece esperanza, un ejemplo de moralidad, lealtad y fe en un día en que estas cualidades no eran comunes ni populares. </a:t>
            </a:r>
          </a:p>
          <a:p>
            <a:r>
              <a:rPr lang="es-ES" sz="2400" dirty="0"/>
              <a:t>La historia tiene lugar durante una época de hambruna (1: 1), algunos correlacionarían esta hambruna con las incursiones hechas en Israel por los madianitas en Jueces 6. </a:t>
            </a:r>
          </a:p>
          <a:p>
            <a:r>
              <a:rPr lang="es-ES" sz="2400" dirty="0"/>
              <a:t>Esto haría de Rut una contemporánea con Gedeón.</a:t>
            </a:r>
            <a:endParaRPr lang="en-US" sz="2400" dirty="0"/>
          </a:p>
        </p:txBody>
      </p:sp>
    </p:spTree>
    <p:extLst>
      <p:ext uri="{BB962C8B-B14F-4D97-AF65-F5344CB8AC3E}">
        <p14:creationId xmlns:p14="http://schemas.microsoft.com/office/powerpoint/2010/main" val="337619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9030A-364B-4DCC-AA81-8E0989F86BE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8CE211A-332F-4D8C-B820-29972D1CB8E3}"/>
              </a:ext>
            </a:extLst>
          </p:cNvPr>
          <p:cNvSpPr>
            <a:spLocks noGrp="1"/>
          </p:cNvSpPr>
          <p:nvPr>
            <p:ph idx="1"/>
          </p:nvPr>
        </p:nvSpPr>
        <p:spPr>
          <a:xfrm>
            <a:off x="301841" y="2476869"/>
            <a:ext cx="11549847" cy="4172505"/>
          </a:xfrm>
        </p:spPr>
        <p:txBody>
          <a:bodyPr>
            <a:normAutofit lnSpcReduction="10000"/>
          </a:bodyPr>
          <a:lstStyle/>
          <a:p>
            <a:r>
              <a:rPr lang="es-ES" sz="2400" dirty="0"/>
              <a:t>B. </a:t>
            </a:r>
            <a:r>
              <a:rPr lang="es-ES" sz="2400" dirty="0" err="1"/>
              <a:t>Elimelec</a:t>
            </a:r>
            <a:r>
              <a:rPr lang="es-ES" sz="2400" dirty="0"/>
              <a:t> y Noemí buscan comida en </a:t>
            </a:r>
            <a:r>
              <a:rPr lang="es-ES" sz="2400" dirty="0" err="1"/>
              <a:t>Moab</a:t>
            </a:r>
            <a:r>
              <a:rPr lang="es-ES" sz="2400" dirty="0"/>
              <a:t> (1: 2). </a:t>
            </a:r>
            <a:r>
              <a:rPr lang="es-ES" sz="2400" dirty="0" err="1"/>
              <a:t>Elimelec</a:t>
            </a:r>
            <a:r>
              <a:rPr lang="es-ES" sz="2400" dirty="0"/>
              <a:t> murió en </a:t>
            </a:r>
            <a:r>
              <a:rPr lang="es-ES" sz="2400" dirty="0" err="1"/>
              <a:t>Moab</a:t>
            </a:r>
            <a:r>
              <a:rPr lang="es-ES" sz="2400" dirty="0"/>
              <a:t>. Sus hijos </a:t>
            </a:r>
            <a:r>
              <a:rPr lang="es-ES" sz="2400" dirty="0" err="1"/>
              <a:t>Mahlon</a:t>
            </a:r>
            <a:r>
              <a:rPr lang="es-ES" sz="2400" dirty="0"/>
              <a:t> ("insignificante") y </a:t>
            </a:r>
            <a:r>
              <a:rPr lang="es-ES" sz="2400" dirty="0" err="1"/>
              <a:t>Quelion</a:t>
            </a:r>
            <a:r>
              <a:rPr lang="es-ES" sz="2400" dirty="0"/>
              <a:t> se casaron con mujeres moabitas, </a:t>
            </a:r>
            <a:r>
              <a:rPr lang="es-ES" sz="2400" dirty="0" err="1"/>
              <a:t>Orpah</a:t>
            </a:r>
            <a:r>
              <a:rPr lang="es-ES" sz="2400" dirty="0"/>
              <a:t> y Ruth (</a:t>
            </a:r>
            <a:r>
              <a:rPr lang="es-ES" sz="2400" dirty="0" err="1"/>
              <a:t>Deut</a:t>
            </a:r>
            <a:r>
              <a:rPr lang="es-ES" sz="2400" dirty="0"/>
              <a:t>. 7?) Y vivieron 10 años en </a:t>
            </a:r>
            <a:r>
              <a:rPr lang="es-ES" sz="2400" dirty="0" err="1"/>
              <a:t>Moab</a:t>
            </a:r>
            <a:r>
              <a:rPr lang="es-ES" sz="2400" dirty="0"/>
              <a:t> cuando </a:t>
            </a:r>
            <a:r>
              <a:rPr lang="es-ES" sz="2400" dirty="0" err="1"/>
              <a:t>Mahon</a:t>
            </a:r>
            <a:r>
              <a:rPr lang="es-ES" sz="2400" dirty="0"/>
              <a:t> y </a:t>
            </a:r>
            <a:r>
              <a:rPr lang="es-ES" sz="2400" dirty="0" err="1"/>
              <a:t>Chilion</a:t>
            </a:r>
            <a:r>
              <a:rPr lang="es-ES" sz="2400" dirty="0"/>
              <a:t> murieron.</a:t>
            </a:r>
          </a:p>
          <a:p>
            <a:endParaRPr lang="es-ES" sz="2400" dirty="0"/>
          </a:p>
          <a:p>
            <a:r>
              <a:rPr lang="es-ES" sz="2400" dirty="0"/>
              <a:t>Tenga en cuenta el origen de </a:t>
            </a:r>
            <a:r>
              <a:rPr lang="es-ES" sz="2400" dirty="0" err="1"/>
              <a:t>Moab</a:t>
            </a:r>
            <a:r>
              <a:rPr lang="es-ES" sz="2400" dirty="0"/>
              <a:t> (Génesis 19: 30-38). Desesperados por los hombres (después de la destrucción de Sodoma y </a:t>
            </a:r>
            <a:r>
              <a:rPr lang="es-ES" sz="2400" dirty="0" err="1"/>
              <a:t>Gomorah</a:t>
            </a:r>
            <a:r>
              <a:rPr lang="es-ES" sz="2400" dirty="0"/>
              <a:t>), muchas dos hijas (que vivían con Lot en una cueva), emborracharon a su padre para quedar embarazada de sus hijos. Uno se llamaba </a:t>
            </a:r>
            <a:r>
              <a:rPr lang="es-ES" sz="2400" dirty="0" err="1"/>
              <a:t>Moab</a:t>
            </a:r>
            <a:r>
              <a:rPr lang="es-ES" sz="2400" dirty="0"/>
              <a:t>, el otro Ben </a:t>
            </a:r>
            <a:r>
              <a:rPr lang="es-ES" sz="2400" dirty="0" err="1"/>
              <a:t>Ammi</a:t>
            </a:r>
            <a:r>
              <a:rPr lang="es-ES" sz="2400" dirty="0"/>
              <a:t>. Dos naciones, </a:t>
            </a:r>
            <a:r>
              <a:rPr lang="es-ES" sz="2400" dirty="0" err="1"/>
              <a:t>Moab</a:t>
            </a:r>
            <a:r>
              <a:rPr lang="es-ES" sz="2400" dirty="0"/>
              <a:t> y Ammón, resultaron de esta unión miope y pecaminosa.</a:t>
            </a:r>
            <a:endParaRPr lang="en-US" sz="2400" dirty="0"/>
          </a:p>
        </p:txBody>
      </p:sp>
    </p:spTree>
    <p:extLst>
      <p:ext uri="{BB962C8B-B14F-4D97-AF65-F5344CB8AC3E}">
        <p14:creationId xmlns:p14="http://schemas.microsoft.com/office/powerpoint/2010/main" val="367281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785294F-FEDD-4021-B810-416E929376E3}"/>
              </a:ext>
            </a:extLst>
          </p:cNvPr>
          <p:cNvGraphicFramePr>
            <a:graphicFrameLocks noGrp="1"/>
          </p:cNvGraphicFramePr>
          <p:nvPr>
            <p:extLst>
              <p:ext uri="{D42A27DB-BD31-4B8C-83A1-F6EECF244321}">
                <p14:modId xmlns:p14="http://schemas.microsoft.com/office/powerpoint/2010/main" val="45139039"/>
              </p:ext>
            </p:extLst>
          </p:nvPr>
        </p:nvGraphicFramePr>
        <p:xfrm>
          <a:off x="577049" y="2414726"/>
          <a:ext cx="10786368" cy="4074852"/>
        </p:xfrm>
        <a:graphic>
          <a:graphicData uri="http://schemas.openxmlformats.org/drawingml/2006/table">
            <a:tbl>
              <a:tblPr/>
              <a:tblGrid>
                <a:gridCol w="5946331">
                  <a:extLst>
                    <a:ext uri="{9D8B030D-6E8A-4147-A177-3AD203B41FA5}">
                      <a16:colId xmlns:a16="http://schemas.microsoft.com/office/drawing/2014/main" val="3793384500"/>
                    </a:ext>
                  </a:extLst>
                </a:gridCol>
                <a:gridCol w="4840037">
                  <a:extLst>
                    <a:ext uri="{9D8B030D-6E8A-4147-A177-3AD203B41FA5}">
                      <a16:colId xmlns:a16="http://schemas.microsoft.com/office/drawing/2014/main" val="591919380"/>
                    </a:ext>
                  </a:extLst>
                </a:gridCol>
              </a:tblGrid>
              <a:tr h="573026">
                <a:tc gridSpan="2">
                  <a:txBody>
                    <a:bodyPr/>
                    <a:lstStyle/>
                    <a:p>
                      <a:pPr algn="ctr" rtl="0" fontAlgn="base"/>
                      <a:r>
                        <a:rPr lang="en-US" sz="2400" b="0" i="0" dirty="0">
                          <a:effectLst/>
                          <a:latin typeface="Times New Roman" panose="02020603050405020304" pitchFamily="18" charset="0"/>
                        </a:rPr>
                        <a:t>Noemi </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497885802"/>
                  </a:ext>
                </a:extLst>
              </a:tr>
              <a:tr h="636696">
                <a:tc>
                  <a:txBody>
                    <a:bodyPr/>
                    <a:lstStyle/>
                    <a:p>
                      <a:pPr algn="l" rtl="0" fontAlgn="base"/>
                      <a:r>
                        <a:rPr lang="en-US" sz="2400" b="1" i="0" dirty="0">
                          <a:effectLst/>
                          <a:latin typeface="Times New Roman" panose="02020603050405020304" pitchFamily="18" charset="0"/>
                        </a:rPr>
                        <a:t>Principio </a:t>
                      </a:r>
                      <a:r>
                        <a:rPr lang="en-US" sz="2400" b="1" i="0" dirty="0" err="1">
                          <a:effectLst/>
                          <a:latin typeface="Times New Roman" panose="02020603050405020304" pitchFamily="18" charset="0"/>
                        </a:rPr>
                        <a:t>capitulo</a:t>
                      </a:r>
                      <a:r>
                        <a:rPr lang="en-US" sz="2400" b="1" i="0" dirty="0">
                          <a:effectLst/>
                          <a:latin typeface="Times New Roman" panose="02020603050405020304" pitchFamily="18" charset="0"/>
                        </a:rPr>
                        <a:t> 1 </a:t>
                      </a:r>
                      <a:endParaRPr lang="en-US" sz="3600" b="1"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r>
                        <a:rPr lang="en-US" sz="2800" b="1" i="0" dirty="0">
                          <a:effectLst/>
                          <a:latin typeface="Times New Roman" panose="02020603050405020304" pitchFamily="18" charset="0"/>
                        </a:rPr>
                        <a:t>Final de </a:t>
                      </a:r>
                      <a:r>
                        <a:rPr lang="en-US" sz="2800" b="1" i="0" dirty="0" err="1">
                          <a:effectLst/>
                          <a:latin typeface="Times New Roman" panose="02020603050405020304" pitchFamily="18" charset="0"/>
                        </a:rPr>
                        <a:t>capitulo</a:t>
                      </a:r>
                      <a:r>
                        <a:rPr lang="en-US" sz="2800" b="1" i="0" dirty="0">
                          <a:effectLst/>
                          <a:latin typeface="Times New Roman" panose="02020603050405020304" pitchFamily="18" charset="0"/>
                        </a:rPr>
                        <a:t> 1</a:t>
                      </a:r>
                      <a:r>
                        <a:rPr lang="en-US" sz="2800" b="0" i="0" dirty="0">
                          <a:effectLst/>
                          <a:latin typeface="Times New Roman" panose="02020603050405020304" pitchFamily="18" charset="0"/>
                        </a:rPr>
                        <a:t> </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38360139"/>
                  </a:ext>
                </a:extLst>
              </a:tr>
              <a:tr h="573026">
                <a:tc>
                  <a:txBody>
                    <a:bodyPr/>
                    <a:lstStyle/>
                    <a:p>
                      <a:pPr algn="l" rtl="0" fontAlgn="base"/>
                      <a:r>
                        <a:rPr lang="en-US" sz="2400" b="0" i="0" dirty="0" err="1">
                          <a:effectLst/>
                          <a:latin typeface="Times New Roman" panose="02020603050405020304" pitchFamily="18" charset="0"/>
                        </a:rPr>
                        <a:t>Agradable</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2400" b="0" i="0" dirty="0" err="1">
                          <a:effectLst/>
                          <a:latin typeface="Times New Roman" panose="02020603050405020304" pitchFamily="18" charset="0"/>
                        </a:rPr>
                        <a:t>amargada</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06750058"/>
                  </a:ext>
                </a:extLst>
              </a:tr>
              <a:tr h="573026">
                <a:tc>
                  <a:txBody>
                    <a:bodyPr/>
                    <a:lstStyle/>
                    <a:p>
                      <a:pPr algn="l" rtl="0" fontAlgn="base"/>
                      <a:r>
                        <a:rPr lang="en-US" sz="2400" b="0" i="0" dirty="0" err="1">
                          <a:effectLst/>
                          <a:latin typeface="Times New Roman" panose="02020603050405020304" pitchFamily="18" charset="0"/>
                        </a:rPr>
                        <a:t>Casada</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2400" b="0" i="0" dirty="0" err="1">
                          <a:effectLst/>
                          <a:latin typeface="Times New Roman" panose="02020603050405020304" pitchFamily="18" charset="0"/>
                        </a:rPr>
                        <a:t>Viuda</a:t>
                      </a:r>
                      <a:r>
                        <a:rPr lang="en-US" sz="2400" b="0" i="0" dirty="0">
                          <a:effectLst/>
                          <a:latin typeface="Times New Roman" panose="02020603050405020304" pitchFamily="18" charset="0"/>
                        </a:rPr>
                        <a:t> </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63109"/>
                  </a:ext>
                </a:extLst>
              </a:tr>
              <a:tr h="573026">
                <a:tc>
                  <a:txBody>
                    <a:bodyPr/>
                    <a:lstStyle/>
                    <a:p>
                      <a:pPr algn="l" rtl="0" fontAlgn="base"/>
                      <a:r>
                        <a:rPr lang="en-US" sz="2400" b="0" i="0" dirty="0">
                          <a:effectLst/>
                          <a:latin typeface="Times New Roman" panose="02020603050405020304" pitchFamily="18" charset="0"/>
                        </a:rPr>
                        <a:t>2 </a:t>
                      </a:r>
                      <a:r>
                        <a:rPr lang="en-US" sz="2400" b="0" i="0" dirty="0" err="1">
                          <a:effectLst/>
                          <a:latin typeface="Times New Roman" panose="02020603050405020304" pitchFamily="18" charset="0"/>
                        </a:rPr>
                        <a:t>Hijos</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2400" b="0" i="0" dirty="0">
                          <a:effectLst/>
                          <a:latin typeface="Times New Roman" panose="02020603050405020304" pitchFamily="18" charset="0"/>
                        </a:rPr>
                        <a:t>1 </a:t>
                      </a:r>
                      <a:r>
                        <a:rPr lang="en-US" sz="2400" b="0" i="0" dirty="0" err="1">
                          <a:effectLst/>
                          <a:latin typeface="Times New Roman" panose="02020603050405020304" pitchFamily="18" charset="0"/>
                        </a:rPr>
                        <a:t>nuera</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148010"/>
                  </a:ext>
                </a:extLst>
              </a:tr>
              <a:tr h="573026">
                <a:tc>
                  <a:txBody>
                    <a:bodyPr/>
                    <a:lstStyle/>
                    <a:p>
                      <a:pPr algn="l" rtl="0" fontAlgn="base"/>
                      <a:r>
                        <a:rPr lang="en-US" sz="2400" b="0" i="0" dirty="0" err="1">
                          <a:effectLst/>
                          <a:latin typeface="Times New Roman" panose="02020603050405020304" pitchFamily="18" charset="0"/>
                        </a:rPr>
                        <a:t>Proteccion</a:t>
                      </a:r>
                      <a:r>
                        <a:rPr lang="en-US" sz="2400" b="0" i="0" dirty="0">
                          <a:effectLst/>
                          <a:latin typeface="Times New Roman" panose="02020603050405020304" pitchFamily="18" charset="0"/>
                        </a:rPr>
                        <a:t> y </a:t>
                      </a:r>
                      <a:r>
                        <a:rPr lang="en-US" sz="2400" b="0" i="0" dirty="0" err="1">
                          <a:effectLst/>
                          <a:latin typeface="Times New Roman" panose="02020603050405020304" pitchFamily="18" charset="0"/>
                        </a:rPr>
                        <a:t>Seguridad</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2400" b="0" i="0" dirty="0" err="1">
                          <a:effectLst/>
                          <a:latin typeface="Times New Roman" panose="02020603050405020304" pitchFamily="18" charset="0"/>
                        </a:rPr>
                        <a:t>indefensas</a:t>
                      </a:r>
                      <a:r>
                        <a:rPr lang="en-US" sz="2400" b="0" i="0" dirty="0">
                          <a:effectLst/>
                          <a:latin typeface="Times New Roman" panose="02020603050405020304" pitchFamily="18" charset="0"/>
                        </a:rPr>
                        <a:t> </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7511387"/>
                  </a:ext>
                </a:extLst>
              </a:tr>
              <a:tr h="573026">
                <a:tc>
                  <a:txBody>
                    <a:bodyPr/>
                    <a:lstStyle/>
                    <a:p>
                      <a:pPr algn="l" rtl="0" fontAlgn="base"/>
                      <a:r>
                        <a:rPr lang="en-US" sz="2400" b="0" i="0" dirty="0" err="1">
                          <a:effectLst/>
                          <a:latin typeface="Times New Roman" panose="02020603050405020304" pitchFamily="18" charset="0"/>
                        </a:rPr>
                        <a:t>Ayuda</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2400" b="0" i="0" dirty="0">
                          <a:effectLst/>
                          <a:latin typeface="Times New Roman" panose="02020603050405020304" pitchFamily="18" charset="0"/>
                        </a:rPr>
                        <a:t>No </a:t>
                      </a:r>
                      <a:r>
                        <a:rPr lang="en-US" sz="2400" b="0" i="0" dirty="0" err="1">
                          <a:effectLst/>
                          <a:latin typeface="Times New Roman" panose="02020603050405020304" pitchFamily="18" charset="0"/>
                        </a:rPr>
                        <a:t>Ayuda</a:t>
                      </a:r>
                      <a:endParaRPr lang="en-US" sz="3600" b="0" i="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64966556"/>
                  </a:ext>
                </a:extLst>
              </a:tr>
            </a:tbl>
          </a:graphicData>
        </a:graphic>
      </p:graphicFrame>
    </p:spTree>
    <p:extLst>
      <p:ext uri="{BB962C8B-B14F-4D97-AF65-F5344CB8AC3E}">
        <p14:creationId xmlns:p14="http://schemas.microsoft.com/office/powerpoint/2010/main" val="15489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A990B7-1C9A-4334-9AA5-2EE9147FA0AA}"/>
              </a:ext>
            </a:extLst>
          </p:cNvPr>
          <p:cNvSpPr>
            <a:spLocks noGrp="1"/>
          </p:cNvSpPr>
          <p:nvPr>
            <p:ph type="title"/>
          </p:nvPr>
        </p:nvSpPr>
        <p:spPr/>
        <p:txBody>
          <a:bodyPr/>
          <a:lstStyle/>
          <a:p>
            <a:r>
              <a:rPr lang="es-ES" dirty="0"/>
              <a:t>II Deseos de Ruth cumplidos (2: 1-23)</a:t>
            </a:r>
            <a:endParaRPr lang="en-US" dirty="0"/>
          </a:p>
        </p:txBody>
      </p:sp>
      <p:sp>
        <p:nvSpPr>
          <p:cNvPr id="3" name="Content Placeholder 2">
            <a:extLst>
              <a:ext uri="{FF2B5EF4-FFF2-40B4-BE49-F238E27FC236}">
                <a16:creationId xmlns:a16="http://schemas.microsoft.com/office/drawing/2014/main" id="{AB20D32F-F1A9-49EC-9846-E8DE23D13CCC}"/>
              </a:ext>
            </a:extLst>
          </p:cNvPr>
          <p:cNvSpPr>
            <a:spLocks noGrp="1"/>
          </p:cNvSpPr>
          <p:nvPr>
            <p:ph idx="1"/>
          </p:nvPr>
        </p:nvSpPr>
        <p:spPr>
          <a:xfrm>
            <a:off x="71021" y="2192785"/>
            <a:ext cx="12120979" cy="4545366"/>
          </a:xfrm>
        </p:spPr>
        <p:txBody>
          <a:bodyPr>
            <a:normAutofit/>
          </a:bodyPr>
          <a:lstStyle/>
          <a:p>
            <a:r>
              <a:rPr lang="es-ES" dirty="0"/>
              <a:t>A. Su deseo de trabajar (2: 1-3)</a:t>
            </a:r>
          </a:p>
          <a:p>
            <a:r>
              <a:rPr lang="es-ES" dirty="0"/>
              <a:t>Espigueo (Lev. 19: 9-10; 23:22; </a:t>
            </a:r>
            <a:r>
              <a:rPr lang="es-ES" dirty="0" err="1"/>
              <a:t>Deut</a:t>
            </a:r>
            <a:r>
              <a:rPr lang="es-ES" dirty="0"/>
              <a:t>. 24. 19-21) - La ley proporcionó un medio para mantener a los pobres a través de la limpieza en el campo, pero los propietarios de la tierra no siempre los dejaron, por eso ella esperaba "encontrar el favor" con alguien.</a:t>
            </a:r>
          </a:p>
          <a:p>
            <a:r>
              <a:rPr lang="es-ES" dirty="0"/>
              <a:t>B. Los resultados de espigar (2: 4-17)</a:t>
            </a:r>
          </a:p>
          <a:p>
            <a:r>
              <a:rPr lang="es-ES" dirty="0"/>
              <a:t>1. Ella conoce a </a:t>
            </a:r>
            <a:r>
              <a:rPr lang="es-ES" dirty="0" err="1"/>
              <a:t>Booz</a:t>
            </a:r>
            <a:r>
              <a:rPr lang="es-ES" dirty="0"/>
              <a:t> (2: 4-7) Tenga en cuenta la representación de </a:t>
            </a:r>
            <a:r>
              <a:rPr lang="es-ES" dirty="0" err="1"/>
              <a:t>Booz</a:t>
            </a:r>
            <a:r>
              <a:rPr lang="es-ES" dirty="0"/>
              <a:t> como un hombre maduro y responsable que tomó la iniciativa de proteger y mantener a Ruth.</a:t>
            </a:r>
          </a:p>
          <a:p>
            <a:r>
              <a:rPr lang="es-ES" dirty="0"/>
              <a:t>2. </a:t>
            </a:r>
            <a:r>
              <a:rPr lang="es-ES" dirty="0" err="1"/>
              <a:t>Booz</a:t>
            </a:r>
            <a:r>
              <a:rPr lang="es-ES" dirty="0"/>
              <a:t> la protege (2: 8-13)</a:t>
            </a:r>
          </a:p>
          <a:p>
            <a:r>
              <a:rPr lang="es-ES" dirty="0"/>
              <a:t>a. “No la toques” (2: 9). La palabra significa "alcanzar", "atacar", "molestar"</a:t>
            </a:r>
          </a:p>
          <a:p>
            <a:r>
              <a:rPr lang="es-ES" dirty="0"/>
              <a:t>b. </a:t>
            </a:r>
            <a:r>
              <a:rPr lang="es-ES" dirty="0" err="1"/>
              <a:t>Booz</a:t>
            </a:r>
            <a:r>
              <a:rPr lang="es-ES" dirty="0"/>
              <a:t> la alaba por aceptar al Dios de Israel (2:11).</a:t>
            </a:r>
          </a:p>
          <a:p>
            <a:r>
              <a:rPr lang="es-ES" dirty="0"/>
              <a:t> c. Ruth no es tan presuntuosa como para clasificarse como una de las sirvientas de </a:t>
            </a:r>
            <a:r>
              <a:rPr lang="es-ES" dirty="0" err="1"/>
              <a:t>Booz</a:t>
            </a:r>
            <a:r>
              <a:rPr lang="es-ES" dirty="0"/>
              <a:t>, pero se coloca debajo de las sirvientas más bajas (2:13). Punto: humildad</a:t>
            </a:r>
            <a:endParaRPr lang="en-US" dirty="0"/>
          </a:p>
        </p:txBody>
      </p:sp>
    </p:spTree>
    <p:extLst>
      <p:ext uri="{BB962C8B-B14F-4D97-AF65-F5344CB8AC3E}">
        <p14:creationId xmlns:p14="http://schemas.microsoft.com/office/powerpoint/2010/main" val="379666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EA553-631D-4796-8263-D367BF1BE32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4DF567-69B5-4A56-BF29-6F6C8CDCC0E1}"/>
              </a:ext>
            </a:extLst>
          </p:cNvPr>
          <p:cNvSpPr>
            <a:spLocks noGrp="1"/>
          </p:cNvSpPr>
          <p:nvPr>
            <p:ph idx="1"/>
          </p:nvPr>
        </p:nvSpPr>
        <p:spPr>
          <a:xfrm>
            <a:off x="239698" y="2476870"/>
            <a:ext cx="11754034" cy="4252404"/>
          </a:xfrm>
        </p:spPr>
        <p:txBody>
          <a:bodyPr>
            <a:normAutofit lnSpcReduction="10000"/>
          </a:bodyPr>
          <a:lstStyle/>
          <a:p>
            <a:r>
              <a:rPr lang="es-ES" dirty="0"/>
              <a:t>3. </a:t>
            </a:r>
            <a:r>
              <a:rPr lang="es-ES" dirty="0" err="1"/>
              <a:t>Booz</a:t>
            </a:r>
            <a:r>
              <a:rPr lang="es-ES" dirty="0"/>
              <a:t> la provee (2: 14-17)</a:t>
            </a:r>
          </a:p>
          <a:p>
            <a:endParaRPr lang="es-ES" dirty="0"/>
          </a:p>
          <a:p>
            <a:r>
              <a:rPr lang="es-ES" dirty="0"/>
              <a:t>No es normal que las espigas coman con los segadores. Tenga en cuenta que los judíos y los gentiles comen juntos aquí en el período de los jueces, no así en el NT (Hechos 10:28).</a:t>
            </a:r>
          </a:p>
          <a:p>
            <a:r>
              <a:rPr lang="es-ES" dirty="0"/>
              <a:t>C. El informe de su espigado (2: 18-23).</a:t>
            </a:r>
          </a:p>
          <a:p>
            <a:endParaRPr lang="es-ES" dirty="0"/>
          </a:p>
          <a:p>
            <a:r>
              <a:rPr lang="es-ES" dirty="0"/>
              <a:t>1. Noemí le informa a Rut que </a:t>
            </a:r>
            <a:r>
              <a:rPr lang="es-ES" dirty="0" err="1"/>
              <a:t>Booz</a:t>
            </a:r>
            <a:r>
              <a:rPr lang="es-ES" dirty="0"/>
              <a:t> es un pariente cercano "uno de nuestros parientes más cercanos" (2:20). Tenga en cuenta que ella no dijo EL pariente más cercano! Naomi tenía que saber sobre el pariente más cercano.</a:t>
            </a:r>
          </a:p>
          <a:p>
            <a:endParaRPr lang="es-ES" dirty="0"/>
          </a:p>
          <a:p>
            <a:r>
              <a:rPr lang="es-ES" dirty="0"/>
              <a:t>Como uno de los parientes más cercanos, </a:t>
            </a:r>
            <a:r>
              <a:rPr lang="es-ES" dirty="0" err="1"/>
              <a:t>Booz</a:t>
            </a:r>
            <a:r>
              <a:rPr lang="es-ES" dirty="0"/>
              <a:t> estaría en condiciones de redimir la tierra de Noemí y casarse con Rut para proporcionar descendencia por el nombre de </a:t>
            </a:r>
            <a:r>
              <a:rPr lang="es-ES" dirty="0" err="1"/>
              <a:t>Elimelech</a:t>
            </a:r>
            <a:r>
              <a:rPr lang="es-ES" dirty="0"/>
              <a:t>.</a:t>
            </a:r>
            <a:endParaRPr lang="en-US" dirty="0"/>
          </a:p>
        </p:txBody>
      </p:sp>
    </p:spTree>
    <p:extLst>
      <p:ext uri="{BB962C8B-B14F-4D97-AF65-F5344CB8AC3E}">
        <p14:creationId xmlns:p14="http://schemas.microsoft.com/office/powerpoint/2010/main" val="221666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B132-6496-4653-8E5A-83783673864A}"/>
              </a:ext>
            </a:extLst>
          </p:cNvPr>
          <p:cNvSpPr>
            <a:spLocks noGrp="1"/>
          </p:cNvSpPr>
          <p:nvPr>
            <p:ph type="title"/>
          </p:nvPr>
        </p:nvSpPr>
        <p:spPr>
          <a:xfrm>
            <a:off x="745725" y="745724"/>
            <a:ext cx="9658904" cy="1198485"/>
          </a:xfrm>
        </p:spPr>
        <p:txBody>
          <a:bodyPr/>
          <a:lstStyle/>
          <a:p>
            <a:pPr algn="ctr"/>
            <a:r>
              <a:rPr lang="es-ES" dirty="0"/>
              <a:t>2. Las calificaciones del pariente-redentor: ver paralelo con Cristo</a:t>
            </a:r>
            <a:endParaRPr lang="en-US" dirty="0"/>
          </a:p>
        </p:txBody>
      </p:sp>
      <p:sp>
        <p:nvSpPr>
          <p:cNvPr id="3" name="Content Placeholder 2">
            <a:extLst>
              <a:ext uri="{FF2B5EF4-FFF2-40B4-BE49-F238E27FC236}">
                <a16:creationId xmlns:a16="http://schemas.microsoft.com/office/drawing/2014/main" id="{87C82267-F559-4D1E-B2D5-6A8BB266FF89}"/>
              </a:ext>
            </a:extLst>
          </p:cNvPr>
          <p:cNvSpPr>
            <a:spLocks noGrp="1"/>
          </p:cNvSpPr>
          <p:nvPr>
            <p:ph idx="1"/>
          </p:nvPr>
        </p:nvSpPr>
        <p:spPr>
          <a:xfrm>
            <a:off x="204186" y="2539013"/>
            <a:ext cx="11727402" cy="4092605"/>
          </a:xfrm>
        </p:spPr>
        <p:txBody>
          <a:bodyPr>
            <a:normAutofit/>
          </a:bodyPr>
          <a:lstStyle/>
          <a:p>
            <a:r>
              <a:rPr lang="es-ES" sz="2400" dirty="0"/>
              <a:t>a. Debe ser un pariente de sangre</a:t>
            </a:r>
          </a:p>
          <a:p>
            <a:r>
              <a:rPr lang="es-ES" sz="2400" dirty="0"/>
              <a:t>b. Debe tener suficiente dinero para comprar la herencia.</a:t>
            </a:r>
          </a:p>
          <a:p>
            <a:r>
              <a:rPr lang="es-ES" sz="2400" dirty="0"/>
              <a:t>c. Debe estar dispuesto a gastar su dinero en la herencia.</a:t>
            </a:r>
          </a:p>
          <a:p>
            <a:r>
              <a:rPr lang="es-ES" sz="2400" dirty="0"/>
              <a:t>d. Debe estar dispuesto a casarse con la esposa del difunto y tener hijos para el nombre del difunto.</a:t>
            </a:r>
          </a:p>
          <a:p>
            <a:r>
              <a:rPr lang="es-ES" sz="2400" dirty="0"/>
              <a:t>Tenga en cuenta el cumplimiento en Cristo. Tiene las raíces genealógicas, tiene la habilidad, murió de buena gana por nosotros y está dispuesto a adoptarnos o aceptarnos en su familia, compartiendo su riqueza.</a:t>
            </a:r>
            <a:endParaRPr lang="en-US" sz="2400" dirty="0"/>
          </a:p>
        </p:txBody>
      </p:sp>
    </p:spTree>
    <p:extLst>
      <p:ext uri="{BB962C8B-B14F-4D97-AF65-F5344CB8AC3E}">
        <p14:creationId xmlns:p14="http://schemas.microsoft.com/office/powerpoint/2010/main" val="3517585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81D29-CDC7-40DA-B471-E284CCE06015}"/>
              </a:ext>
            </a:extLst>
          </p:cNvPr>
          <p:cNvSpPr>
            <a:spLocks noGrp="1"/>
          </p:cNvSpPr>
          <p:nvPr>
            <p:ph type="title"/>
          </p:nvPr>
        </p:nvSpPr>
        <p:spPr>
          <a:xfrm>
            <a:off x="1154954" y="683581"/>
            <a:ext cx="8761413" cy="997051"/>
          </a:xfrm>
        </p:spPr>
        <p:txBody>
          <a:bodyPr/>
          <a:lstStyle/>
          <a:p>
            <a:pPr algn="ctr"/>
            <a:r>
              <a:rPr lang="es-ES" dirty="0"/>
              <a:t>3. Las responsabilidades del pariente redentor fueron:</a:t>
            </a:r>
            <a:endParaRPr lang="en-US" dirty="0"/>
          </a:p>
        </p:txBody>
      </p:sp>
      <p:sp>
        <p:nvSpPr>
          <p:cNvPr id="3" name="Content Placeholder 2">
            <a:extLst>
              <a:ext uri="{FF2B5EF4-FFF2-40B4-BE49-F238E27FC236}">
                <a16:creationId xmlns:a16="http://schemas.microsoft.com/office/drawing/2014/main" id="{54159EFC-FF68-4397-A1F6-68AEA27AE0F0}"/>
              </a:ext>
            </a:extLst>
          </p:cNvPr>
          <p:cNvSpPr>
            <a:spLocks noGrp="1"/>
          </p:cNvSpPr>
          <p:nvPr>
            <p:ph idx="1"/>
          </p:nvPr>
        </p:nvSpPr>
        <p:spPr>
          <a:xfrm>
            <a:off x="221942" y="2352583"/>
            <a:ext cx="11683013" cy="4323425"/>
          </a:xfrm>
        </p:spPr>
        <p:txBody>
          <a:bodyPr>
            <a:normAutofit/>
          </a:bodyPr>
          <a:lstStyle/>
          <a:p>
            <a:r>
              <a:rPr lang="es-ES" dirty="0"/>
              <a:t>a. Para canjear, recomprar la tierra del difunto y mantenerla en la familia (Lev. 25: 25-28).</a:t>
            </a:r>
          </a:p>
          <a:p>
            <a:r>
              <a:rPr lang="es-ES" dirty="0"/>
              <a:t>b. Vengar la sangre derramada de un hermano fallecido si fue asesinado de acuerdo con el principio de Lex </a:t>
            </a:r>
            <a:r>
              <a:rPr lang="es-ES" dirty="0" err="1"/>
              <a:t>Talionis</a:t>
            </a:r>
            <a:r>
              <a:rPr lang="es-ES" dirty="0"/>
              <a:t> (Núm. 35:19; </a:t>
            </a:r>
            <a:r>
              <a:rPr lang="es-ES" dirty="0" err="1"/>
              <a:t>Deut</a:t>
            </a:r>
            <a:r>
              <a:rPr lang="es-ES" dirty="0"/>
              <a:t>. 19; 1 Reyes 16:11).</a:t>
            </a:r>
          </a:p>
          <a:p>
            <a:r>
              <a:rPr lang="es-ES" dirty="0"/>
              <a:t>c. Casarse con la esposa de su hermano fallecido, cumpliendo con la responsabilidad matrimonial del Levirato (</a:t>
            </a:r>
            <a:r>
              <a:rPr lang="es-ES" dirty="0" err="1"/>
              <a:t>Deut</a:t>
            </a:r>
            <a:r>
              <a:rPr lang="es-ES" dirty="0"/>
              <a:t>. 25: 5-10).</a:t>
            </a:r>
          </a:p>
          <a:p>
            <a:r>
              <a:rPr lang="es-ES" dirty="0"/>
              <a:t>d. Volver a comprar a un miembro de la familia que había sido vendido como esclavo (Lev. 25: 47-49).</a:t>
            </a:r>
          </a:p>
          <a:p>
            <a:r>
              <a:rPr lang="es-ES" dirty="0"/>
              <a:t>e. Cuidar de los miembros necesitados e indefensos de la familia (Lev. 25:35).</a:t>
            </a:r>
          </a:p>
          <a:p>
            <a:endParaRPr lang="es-ES" dirty="0"/>
          </a:p>
          <a:p>
            <a:r>
              <a:rPr lang="es-ES" dirty="0"/>
              <a:t>3. Según </a:t>
            </a:r>
            <a:r>
              <a:rPr lang="es-ES" dirty="0" err="1"/>
              <a:t>Jer</a:t>
            </a:r>
            <a:r>
              <a:rPr lang="es-ES" dirty="0"/>
              <a:t>. 32: 6-25 la ley de seguir al pariente redentor todavía estaba vigente hasta el día de Jeremías. Es difícil saber cuánto siguieron estas leyes, porque rompieron tantas leyes de pacto.</a:t>
            </a:r>
            <a:endParaRPr lang="en-US" dirty="0"/>
          </a:p>
        </p:txBody>
      </p:sp>
    </p:spTree>
    <p:extLst>
      <p:ext uri="{BB962C8B-B14F-4D97-AF65-F5344CB8AC3E}">
        <p14:creationId xmlns:p14="http://schemas.microsoft.com/office/powerpoint/2010/main" val="395893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1238</TotalTime>
  <Words>1250</Words>
  <Application>Microsoft Office PowerPoint</Application>
  <PresentationFormat>Widescreen</PresentationFormat>
  <Paragraphs>99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 New Roman</vt:lpstr>
      <vt:lpstr>Wingdings 3</vt:lpstr>
      <vt:lpstr>Ion Boardroom</vt:lpstr>
      <vt:lpstr>Ruth</vt:lpstr>
      <vt:lpstr>RUTH</vt:lpstr>
      <vt:lpstr>RUTH</vt:lpstr>
      <vt:lpstr>PowerPoint Presentation</vt:lpstr>
      <vt:lpstr>PowerPoint Presentation</vt:lpstr>
      <vt:lpstr>II Deseos de Ruth cumplidos (2: 1-23)</vt:lpstr>
      <vt:lpstr>PowerPoint Presentation</vt:lpstr>
      <vt:lpstr>2. Las calificaciones del pariente-redentor: ver paralelo con Cristo</vt:lpstr>
      <vt:lpstr>3. Las responsabilidades del pariente redentor fueron:</vt:lpstr>
      <vt:lpstr>III. La solicitud de Rut (3: 1-18)</vt:lpstr>
      <vt:lpstr>IV. La recompensa de Rut (4: 1-22)</vt:lpstr>
      <vt:lpstr> C. Un linaje (4: 18-22)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Ruth</dc:title>
  <dc:creator>Daniel Rodriguez</dc:creator>
  <cp:lastModifiedBy>Daniel Rodriguez</cp:lastModifiedBy>
  <cp:revision>8</cp:revision>
  <cp:lastPrinted>2019-12-08T15:23:21Z</cp:lastPrinted>
  <dcterms:created xsi:type="dcterms:W3CDTF">2019-12-07T18:45:30Z</dcterms:created>
  <dcterms:modified xsi:type="dcterms:W3CDTF">2019-12-08T15:24:06Z</dcterms:modified>
</cp:coreProperties>
</file>