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7" r:id="rId5"/>
    <p:sldId id="265" r:id="rId6"/>
    <p:sldId id="287" r:id="rId7"/>
    <p:sldId id="268" r:id="rId8"/>
    <p:sldId id="264" r:id="rId9"/>
    <p:sldId id="258" r:id="rId10"/>
    <p:sldId id="259" r:id="rId11"/>
    <p:sldId id="269" r:id="rId12"/>
    <p:sldId id="262" r:id="rId13"/>
    <p:sldId id="260" r:id="rId14"/>
    <p:sldId id="261" r:id="rId15"/>
    <p:sldId id="270" r:id="rId16"/>
    <p:sldId id="271" r:id="rId17"/>
    <p:sldId id="272" r:id="rId18"/>
    <p:sldId id="273" r:id="rId19"/>
    <p:sldId id="280" r:id="rId20"/>
    <p:sldId id="281" r:id="rId21"/>
    <p:sldId id="282" r:id="rId22"/>
    <p:sldId id="288" r:id="rId23"/>
    <p:sldId id="274" r:id="rId24"/>
    <p:sldId id="275" r:id="rId25"/>
    <p:sldId id="276" r:id="rId26"/>
    <p:sldId id="283" r:id="rId27"/>
    <p:sldId id="290" r:id="rId28"/>
    <p:sldId id="278" r:id="rId29"/>
    <p:sldId id="279" r:id="rId30"/>
    <p:sldId id="291" r:id="rId31"/>
    <p:sldId id="286" r:id="rId32"/>
    <p:sldId id="277" r:id="rId33"/>
    <p:sldId id="285" r:id="rId34"/>
    <p:sldId id="284"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1/4/2020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1/4/2020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6F1C-E3D8-4177-8552-4BE56A4B7B42}"/>
              </a:ext>
            </a:extLst>
          </p:cNvPr>
          <p:cNvSpPr>
            <a:spLocks noGrp="1"/>
          </p:cNvSpPr>
          <p:nvPr>
            <p:ph type="ctrTitle"/>
          </p:nvPr>
        </p:nvSpPr>
        <p:spPr>
          <a:xfrm>
            <a:off x="1234854" y="919003"/>
            <a:ext cx="8825658" cy="2677648"/>
          </a:xfrm>
        </p:spPr>
        <p:txBody>
          <a:bodyPr/>
          <a:lstStyle/>
          <a:p>
            <a:pPr algn="ctr"/>
            <a:r>
              <a:rPr lang="en-US" sz="19900" dirty="0"/>
              <a:t>Reyes</a:t>
            </a:r>
          </a:p>
        </p:txBody>
      </p:sp>
      <p:sp>
        <p:nvSpPr>
          <p:cNvPr id="3" name="Subtitle 2">
            <a:extLst>
              <a:ext uri="{FF2B5EF4-FFF2-40B4-BE49-F238E27FC236}">
                <a16:creationId xmlns:a16="http://schemas.microsoft.com/office/drawing/2014/main" id="{622DEC59-F960-4A30-8CC9-0697EADA78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115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dirty="0"/>
              <a:t>LOS MATRIMONIOS DE SALOMON</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lnSpcReduction="10000"/>
          </a:bodyPr>
          <a:lstStyle/>
          <a:p>
            <a:pPr fontAlgn="base"/>
            <a:r>
              <a:rPr lang="es-ES" sz="2400" dirty="0"/>
              <a:t>Salomón buscó proteger a su país casándose con muchas mujeres extranjeras (1 K.11: 1-4). Irónicamente, hizo esto para proteger a Israel de las amenazas externas, ver el mapa a continuación. 3. Estos matrimonios se hicieron por razones políticas. En 1 Reyes 11: 3, las 700 esposas de Salomón se llaman "princesas" ("esposas de nacimiento real" en la NVI), enfatizando así el hecho de que ellas (o la mayoría de ellas, al menos) eran hijas de funcionarios de gobiernos extranjeros. Por ejemplo, se casó;</a:t>
            </a:r>
          </a:p>
          <a:p>
            <a:pPr fontAlgn="base"/>
            <a:r>
              <a:rPr lang="es-ES" sz="2400" dirty="0"/>
              <a:t>La hija de Faraón (1 Reyes 3: 1) para sellar una alianza;</a:t>
            </a:r>
          </a:p>
          <a:p>
            <a:pPr fontAlgn="base"/>
            <a:r>
              <a:rPr lang="es-ES" sz="2400" dirty="0" err="1"/>
              <a:t>Naama</a:t>
            </a:r>
            <a:r>
              <a:rPr lang="es-ES" sz="2400" dirty="0"/>
              <a:t> la amonita (1 Reyes 14:21, 31);</a:t>
            </a:r>
          </a:p>
          <a:p>
            <a:pPr fontAlgn="base"/>
            <a:r>
              <a:rPr lang="es-ES" sz="2400" dirty="0"/>
              <a:t>y mujeres de </a:t>
            </a:r>
            <a:r>
              <a:rPr lang="es-ES" sz="2400" dirty="0" err="1"/>
              <a:t>Moab</a:t>
            </a:r>
            <a:r>
              <a:rPr lang="es-ES" sz="2400" dirty="0"/>
              <a:t>, Ammón, Edom, Sidón y Aram (1 Reyes 11: 1).</a:t>
            </a:r>
          </a:p>
          <a:p>
            <a:pPr fontAlgn="base"/>
            <a:r>
              <a:rPr lang="es-ES" sz="2400" dirty="0"/>
              <a:t>Todas estas naciones limitaban o estaban cerca de la nación de Israel.</a:t>
            </a:r>
            <a:endParaRPr lang="en-US" sz="2400" dirty="0"/>
          </a:p>
        </p:txBody>
      </p:sp>
    </p:spTree>
    <p:extLst>
      <p:ext uri="{BB962C8B-B14F-4D97-AF65-F5344CB8AC3E}">
        <p14:creationId xmlns:p14="http://schemas.microsoft.com/office/powerpoint/2010/main" val="190696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2A5E104-BBB7-4CC1-BEB8-B2F5FA5F7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99261"/>
            <a:ext cx="10239375" cy="582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33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dirty="0"/>
              <a:t>FINAL DE SALOMON</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lnSpcReduction="10000"/>
          </a:bodyPr>
          <a:lstStyle/>
          <a:p>
            <a:r>
              <a:rPr lang="es-ES" sz="2400" dirty="0"/>
              <a:t>Salomón perdió el reino por no obedecer a Dios (11: 11-13). Las alianzas que creó para protegerse fueron lo que desintegró a su país.</a:t>
            </a:r>
          </a:p>
          <a:p>
            <a:endParaRPr lang="es-ES" sz="2400" dirty="0"/>
          </a:p>
          <a:p>
            <a:r>
              <a:rPr lang="es-ES" sz="2400" dirty="0"/>
              <a:t> Después de que Salomón murió en I Reyes 11 (en 931 a. C.), el reino se dividió entre el hijo de Salomón, Roboam, y el general del ejército de Salomón, Jeroboam (1 Reyes 12). Durante los primeros 11 capítulos hay un solo reino: un reino unido. Después de la muerte de Salomón (1 K. 11: 41-43), las diez tribus del norte lideradas por Jeroboam se rebelaron contra su próximo líder, el hijo de Salomón, Roboam (I K. 12). Desde 1 Reyes 12 B 22, la cuenta cambia de un lado a otro del reino del norte (Israel) al reino del sur (Judá).</a:t>
            </a:r>
            <a:endParaRPr lang="en-US" sz="2400" dirty="0"/>
          </a:p>
        </p:txBody>
      </p:sp>
    </p:spTree>
    <p:extLst>
      <p:ext uri="{BB962C8B-B14F-4D97-AF65-F5344CB8AC3E}">
        <p14:creationId xmlns:p14="http://schemas.microsoft.com/office/powerpoint/2010/main" val="21057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s-ES" sz="4400" dirty="0"/>
              <a:t>La división del reino. 12: 6-19</a:t>
            </a:r>
            <a:br>
              <a:rPr lang="en-US" dirty="0"/>
            </a:br>
            <a:endParaRPr lang="en-US" dirty="0"/>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08194"/>
            <a:ext cx="11762912" cy="4350058"/>
          </a:xfrm>
        </p:spPr>
        <p:txBody>
          <a:bodyPr>
            <a:normAutofit/>
          </a:bodyPr>
          <a:lstStyle/>
          <a:p>
            <a:r>
              <a:rPr lang="es-ES" dirty="0"/>
              <a:t>Consejo de ancianos: Roboam consultó con los ancianos que sirvieron a Salomón. Ellos dijeron,</a:t>
            </a:r>
          </a:p>
          <a:p>
            <a:r>
              <a:rPr lang="es-ES" dirty="0"/>
              <a:t>"" Si hoy serás un sirviente de estas personas y las servirás y les darás una respuesta favorable, siempre serán tus sirvientes ".</a:t>
            </a:r>
          </a:p>
          <a:p>
            <a:r>
              <a:rPr lang="es-ES" dirty="0"/>
              <a:t>El consejo de los jóvenes: Pero Roboam abandonó el consejo de los ancianos y tomó el consejo de los jóvenes que crecieron con él. Su consejo fue:</a:t>
            </a:r>
          </a:p>
          <a:p>
            <a:r>
              <a:rPr lang="es-ES" dirty="0"/>
              <a:t>“Diles a estas personas que te han dicho: 'Tu padre nos puso un yugo pesado, pero haz que nuestro yugo sea más ligero', diles: 'Mi dedo meñique es más grueso que la cintura de mi padre”. Entonces Roboam dijo a los israelitas: "" Mi padre hizo pesado tu yugo; lo haré aún más pesado. Mi padre te azotó con látigos; te azotaré con escorpiones ".</a:t>
            </a:r>
          </a:p>
          <a:p>
            <a:r>
              <a:rPr lang="es-ES" dirty="0"/>
              <a:t>Al ver que el rey no los escuchaba, Israel dijo: "" ¿Qué participación tenemos en David, qué parte del hijo de Jesé? ¡A tus tiendas, oh Israel! ¡Cuida tu propia casa, oh David! " Entonces los israelitas se fueron a casa. A partir de este momento, Roboam reinó sobre las ciudades de Judá, y Jeroboam reinó sobre las ciudades del norte (israelitas).</a:t>
            </a:r>
            <a:endParaRPr lang="en-US" dirty="0"/>
          </a:p>
        </p:txBody>
      </p:sp>
    </p:spTree>
    <p:extLst>
      <p:ext uri="{BB962C8B-B14F-4D97-AF65-F5344CB8AC3E}">
        <p14:creationId xmlns:p14="http://schemas.microsoft.com/office/powerpoint/2010/main" val="291127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dirty="0"/>
              <a:t>JEROBOAM</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a:bodyPr>
          <a:lstStyle/>
          <a:p>
            <a:r>
              <a:rPr lang="es-ES" sz="2000" dirty="0"/>
              <a:t>Jeroboam reinó sobre las diez tribus del norte, a menudo referidas como Israel, y estableció a </a:t>
            </a:r>
            <a:r>
              <a:rPr lang="es-ES" sz="2000" dirty="0" err="1"/>
              <a:t>Siquem</a:t>
            </a:r>
            <a:r>
              <a:rPr lang="es-ES" sz="2000" dirty="0"/>
              <a:t> (1 Reyes 12:25) como la capital. Pronto construyó </a:t>
            </a:r>
            <a:r>
              <a:rPr lang="es-ES" sz="2000" dirty="0" err="1"/>
              <a:t>Penuel</a:t>
            </a:r>
            <a:r>
              <a:rPr lang="es-ES" sz="2000" dirty="0"/>
              <a:t> en Transjordania (para establecer su propia credibilidad). Finalmente se trasladó la capital a </a:t>
            </a:r>
            <a:r>
              <a:rPr lang="es-ES" sz="2000" dirty="0" err="1"/>
              <a:t>Tirzah</a:t>
            </a:r>
            <a:r>
              <a:rPr lang="es-ES" sz="2000" dirty="0"/>
              <a:t> (1 Reyes 14:17; 15:21). Más tarde, la capital se trasladó a Samaria bajo el liderazgo de </a:t>
            </a:r>
            <a:r>
              <a:rPr lang="es-ES" sz="2000" dirty="0" err="1"/>
              <a:t>Omri</a:t>
            </a:r>
            <a:r>
              <a:rPr lang="es-ES" sz="2000" dirty="0"/>
              <a:t> (1 Reyes 16:24), donde estuvo hasta que Israel fue destruido en el 722 a. C. También construyó dos becerros de oro y estableció centros de adoración idólatras en los lugares altos de Dan y Betel. Estos lugares fueron condenados a menudo en todo el Antiguo Testamento. Aparentemente, Jeroboam se veía a sí mismo como el sumo sacerdote y designado</a:t>
            </a:r>
          </a:p>
          <a:p>
            <a:endParaRPr lang="es-ES" sz="2000" dirty="0"/>
          </a:p>
          <a:p>
            <a:r>
              <a:rPr lang="es-ES" sz="2000" dirty="0"/>
              <a:t>Levitas como sacerdotes de los nuevos cultos (los levitas probablemente corrieron hacia el sur para evitar el paganismo).</a:t>
            </a:r>
            <a:endParaRPr lang="en-US" sz="2000" dirty="0"/>
          </a:p>
        </p:txBody>
      </p:sp>
    </p:spTree>
    <p:extLst>
      <p:ext uri="{BB962C8B-B14F-4D97-AF65-F5344CB8AC3E}">
        <p14:creationId xmlns:p14="http://schemas.microsoft.com/office/powerpoint/2010/main" val="13342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pPr algn="ctr"/>
            <a:r>
              <a:rPr lang="en-US" sz="4800" dirty="0"/>
              <a:t>ROBOAM</a:t>
            </a:r>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lstStyle/>
          <a:p>
            <a:r>
              <a:rPr lang="en-US" b="1" dirty="0"/>
              <a:t> </a:t>
            </a:r>
            <a:r>
              <a:rPr lang="es-ES" b="1" dirty="0"/>
              <a:t>Roboam reinó sobre las dos tribus del sur de Judá y Benjamín y mantuvo a Jerusalén como la capital y el Templo como el centro de su sistema de adoración. Debido a que tomó el consejo imprudente de sus compañeros mimados e implementó fuertes impuestos, Jeroboam encabezó la revuelta de las tribus del norte de las RTE. </a:t>
            </a:r>
            <a:r>
              <a:rPr lang="es-ES" b="1" dirty="0" err="1"/>
              <a:t>Shishak</a:t>
            </a:r>
            <a:r>
              <a:rPr lang="es-ES" b="1" dirty="0"/>
              <a:t> de Egipto atacó a Judá en la primavera de 925 y se llevó "los tesoros de la casa del SEÑOR y los tesoros de la casa del rey, y tomó todo, incluso tomando todos los escudos de oro que Salomón había hecho" (1 Reyes 14:25). </a:t>
            </a:r>
            <a:r>
              <a:rPr lang="es-ES" b="1" dirty="0" err="1"/>
              <a:t>Shishak</a:t>
            </a:r>
            <a:r>
              <a:rPr lang="es-ES" b="1" dirty="0"/>
              <a:t> murió al año siguiente y su hijo </a:t>
            </a:r>
            <a:r>
              <a:rPr lang="es-ES" b="1" dirty="0" err="1"/>
              <a:t>Osorkon</a:t>
            </a:r>
            <a:r>
              <a:rPr lang="es-ES" b="1" dirty="0"/>
              <a:t> I (924-889) usó las toneladas de oro saqueadas del templo de Salomón para construir el templo de Atum. Así, los saqueadores (Israel en el éxodo) fueron saqueados.</a:t>
            </a:r>
            <a:endParaRPr lang="en-US" dirty="0"/>
          </a:p>
        </p:txBody>
      </p:sp>
    </p:spTree>
    <p:extLst>
      <p:ext uri="{BB962C8B-B14F-4D97-AF65-F5344CB8AC3E}">
        <p14:creationId xmlns:p14="http://schemas.microsoft.com/office/powerpoint/2010/main" val="42868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lstStyle/>
          <a:p>
            <a:endParaRPr lang="es-ES" dirty="0"/>
          </a:p>
          <a:p>
            <a:r>
              <a:rPr lang="es-ES" sz="2400" dirty="0"/>
              <a:t>11. Los reyes del reino de Israel (1 Reyes 12: 20B14: 20)</a:t>
            </a:r>
          </a:p>
          <a:p>
            <a:endParaRPr lang="es-ES" sz="2400" dirty="0"/>
          </a:p>
          <a:p>
            <a:r>
              <a:rPr lang="es-ES" sz="2400" dirty="0"/>
              <a:t>12. Los reyes del reino de Judá (1 Reyes 14: 21B15: 24)</a:t>
            </a:r>
          </a:p>
          <a:p>
            <a:endParaRPr lang="es-ES" sz="2400" dirty="0"/>
          </a:p>
          <a:p>
            <a:r>
              <a:rPr lang="es-ES" sz="2400" dirty="0"/>
              <a:t>13. Los reyes del reino de Israel (1 Reyes 15: 25B22: 40)</a:t>
            </a:r>
          </a:p>
          <a:p>
            <a:endParaRPr lang="es-ES" sz="2400" dirty="0"/>
          </a:p>
          <a:p>
            <a:r>
              <a:rPr lang="es-ES" sz="2400" dirty="0"/>
              <a:t>14. El ministerio de Elías (1 Reyes 17: 1--2 K. 2:11).</a:t>
            </a:r>
            <a:endParaRPr lang="en-US" dirty="0"/>
          </a:p>
        </p:txBody>
      </p:sp>
    </p:spTree>
    <p:extLst>
      <p:ext uri="{BB962C8B-B14F-4D97-AF65-F5344CB8AC3E}">
        <p14:creationId xmlns:p14="http://schemas.microsoft.com/office/powerpoint/2010/main" val="5613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pPr algn="ctr"/>
            <a:r>
              <a:rPr lang="en-US" dirty="0"/>
              <a:t>ELIAS</a:t>
            </a:r>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a:bodyPr>
          <a:lstStyle/>
          <a:p>
            <a:r>
              <a:rPr lang="es-ES" sz="2800" dirty="0"/>
              <a:t>El ministerio de </a:t>
            </a:r>
            <a:r>
              <a:rPr lang="es-ES" sz="2800" dirty="0" err="1"/>
              <a:t>Elias</a:t>
            </a:r>
            <a:r>
              <a:rPr lang="es-ES" sz="2800" dirty="0"/>
              <a:t> se cristaliza en 1 Reyes 18 en su concurso en el Monte Carmelo con los profetas de Baal. Contexto: </a:t>
            </a:r>
            <a:r>
              <a:rPr lang="es-ES" sz="2800" dirty="0" err="1"/>
              <a:t>Acab</a:t>
            </a:r>
            <a:r>
              <a:rPr lang="es-ES" sz="2800" dirty="0"/>
              <a:t> y su reina esposa Jezabel fueron los primeros en presentar a otro dios como la deidad oficial de Israel. Como tal, el ministerio de </a:t>
            </a:r>
            <a:r>
              <a:rPr lang="es-ES" sz="2800" dirty="0" err="1"/>
              <a:t>Elias</a:t>
            </a:r>
            <a:r>
              <a:rPr lang="es-ES" sz="2800" dirty="0"/>
              <a:t> debía demostrar demostrablemente que YHWH era más poderoso que Baal (lea 1 R. 16:31) .NB: tanto </a:t>
            </a:r>
            <a:r>
              <a:rPr lang="es-ES" sz="2800" dirty="0" err="1"/>
              <a:t>Elias</a:t>
            </a:r>
            <a:r>
              <a:rPr lang="es-ES" sz="2800" dirty="0"/>
              <a:t> como </a:t>
            </a:r>
            <a:r>
              <a:rPr lang="es-ES" sz="2800" dirty="0" err="1"/>
              <a:t>Elias</a:t>
            </a:r>
            <a:r>
              <a:rPr lang="es-ES" sz="2800" dirty="0"/>
              <a:t> ministraron exclusivamente en Israel (no Judá).</a:t>
            </a:r>
            <a:endParaRPr lang="en-US" sz="2800" dirty="0"/>
          </a:p>
        </p:txBody>
      </p:sp>
    </p:spTree>
    <p:extLst>
      <p:ext uri="{BB962C8B-B14F-4D97-AF65-F5344CB8AC3E}">
        <p14:creationId xmlns:p14="http://schemas.microsoft.com/office/powerpoint/2010/main" val="4985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FED000-497F-4CED-8963-139BA56293A4}"/>
              </a:ext>
            </a:extLst>
          </p:cNvPr>
          <p:cNvGraphicFramePr>
            <a:graphicFrameLocks noGrp="1"/>
          </p:cNvGraphicFramePr>
          <p:nvPr>
            <p:ph idx="1"/>
            <p:extLst>
              <p:ext uri="{D42A27DB-BD31-4B8C-83A1-F6EECF244321}">
                <p14:modId xmlns:p14="http://schemas.microsoft.com/office/powerpoint/2010/main" val="3302679407"/>
              </p:ext>
            </p:extLst>
          </p:nvPr>
        </p:nvGraphicFramePr>
        <p:xfrm>
          <a:off x="710214" y="2223325"/>
          <a:ext cx="10644326" cy="4384677"/>
        </p:xfrm>
        <a:graphic>
          <a:graphicData uri="http://schemas.openxmlformats.org/drawingml/2006/table">
            <a:tbl>
              <a:tblPr/>
              <a:tblGrid>
                <a:gridCol w="5526861">
                  <a:extLst>
                    <a:ext uri="{9D8B030D-6E8A-4147-A177-3AD203B41FA5}">
                      <a16:colId xmlns:a16="http://schemas.microsoft.com/office/drawing/2014/main" val="2375310974"/>
                    </a:ext>
                  </a:extLst>
                </a:gridCol>
                <a:gridCol w="5117465">
                  <a:extLst>
                    <a:ext uri="{9D8B030D-6E8A-4147-A177-3AD203B41FA5}">
                      <a16:colId xmlns:a16="http://schemas.microsoft.com/office/drawing/2014/main" val="1877598302"/>
                    </a:ext>
                  </a:extLst>
                </a:gridCol>
              </a:tblGrid>
              <a:tr h="876935">
                <a:tc>
                  <a:txBody>
                    <a:bodyPr/>
                    <a:lstStyle/>
                    <a:p>
                      <a:pPr algn="l" rtl="0" fontAlgn="base"/>
                      <a:r>
                        <a:rPr lang="en-US" sz="1600" b="0" i="0" dirty="0">
                          <a:effectLst/>
                          <a:latin typeface="Times New Roman" panose="02020603050405020304" pitchFamily="18" charset="0"/>
                        </a:rPr>
                        <a:t> </a:t>
                      </a:r>
                    </a:p>
                    <a:p>
                      <a:pPr algn="ctr" rtl="0" fontAlgn="base"/>
                      <a:r>
                        <a:rPr lang="en-US" sz="2000" b="0" i="0" dirty="0" err="1">
                          <a:effectLst/>
                          <a:latin typeface="Times New Roman" panose="02020603050405020304" pitchFamily="18" charset="0"/>
                        </a:rPr>
                        <a:t>Enseñansas</a:t>
                      </a:r>
                      <a:r>
                        <a:rPr lang="en-US" sz="2000" b="0" i="0" dirty="0">
                          <a:effectLst/>
                          <a:latin typeface="Times New Roman" panose="02020603050405020304" pitchFamily="18" charset="0"/>
                        </a:rPr>
                        <a:t> </a:t>
                      </a:r>
                      <a:r>
                        <a:rPr lang="en-US" sz="2000" b="0" i="0" dirty="0" err="1">
                          <a:effectLst/>
                          <a:latin typeface="Times New Roman" panose="02020603050405020304" pitchFamily="18" charset="0"/>
                        </a:rPr>
                        <a:t>culturales</a:t>
                      </a:r>
                      <a:r>
                        <a:rPr lang="en-US" sz="2000" b="0" i="0" dirty="0">
                          <a:effectLst/>
                          <a:latin typeface="Times New Roman" panose="02020603050405020304" pitchFamily="18" charset="0"/>
                        </a:rPr>
                        <a:t> de Baal. </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6E6E6"/>
                    </a:solidFill>
                  </a:tcPr>
                </a:tc>
                <a:tc>
                  <a:txBody>
                    <a:bodyPr/>
                    <a:lstStyle/>
                    <a:p>
                      <a:pPr algn="l" rtl="0" fontAlgn="base"/>
                      <a:r>
                        <a:rPr lang="en-US" sz="2000" b="0" i="0" dirty="0">
                          <a:effectLst/>
                          <a:latin typeface="Times New Roman" panose="02020603050405020304" pitchFamily="18" charset="0"/>
                        </a:rPr>
                        <a:t> </a:t>
                      </a:r>
                    </a:p>
                    <a:p>
                      <a:pPr algn="ctr" rtl="0" fontAlgn="base"/>
                      <a:r>
                        <a:rPr lang="en-US" sz="2000" b="0" i="0" dirty="0">
                          <a:effectLst/>
                          <a:latin typeface="Times New Roman" panose="02020603050405020304" pitchFamily="18" charset="0"/>
                        </a:rPr>
                        <a:t>Elias y Eliseo </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22659828"/>
                  </a:ext>
                </a:extLst>
              </a:tr>
              <a:tr h="613855">
                <a:tc>
                  <a:txBody>
                    <a:bodyPr/>
                    <a:lstStyle/>
                    <a:p>
                      <a:pPr algn="l" rtl="0" fontAlgn="base"/>
                      <a:r>
                        <a:rPr lang="en-US" sz="1600" b="0" i="0" dirty="0">
                          <a:effectLst/>
                          <a:latin typeface="Times New Roman" panose="02020603050405020304" pitchFamily="18" charset="0"/>
                        </a:rPr>
                        <a:t> </a:t>
                      </a:r>
                    </a:p>
                    <a:p>
                      <a:pPr algn="l" rtl="0" fontAlgn="base"/>
                      <a:r>
                        <a:rPr lang="en-US" sz="1600" b="0" i="0" dirty="0">
                          <a:effectLst/>
                          <a:latin typeface="Times New Roman" panose="02020603050405020304" pitchFamily="18" charset="0"/>
                        </a:rPr>
                        <a:t>Baal </a:t>
                      </a:r>
                      <a:r>
                        <a:rPr lang="en-US" sz="1600" b="0" i="0" dirty="0" err="1">
                          <a:effectLst/>
                          <a:latin typeface="Times New Roman" panose="02020603050405020304" pitchFamily="18" charset="0"/>
                        </a:rPr>
                        <a:t>controla</a:t>
                      </a:r>
                      <a:r>
                        <a:rPr lang="en-US" sz="1600" b="0" i="0" dirty="0">
                          <a:effectLst/>
                          <a:latin typeface="Times New Roman" panose="02020603050405020304" pitchFamily="18" charset="0"/>
                        </a:rPr>
                        <a:t> la </a:t>
                      </a:r>
                      <a:r>
                        <a:rPr lang="en-US" sz="1600" b="0" i="0" dirty="0" err="1">
                          <a:effectLst/>
                          <a:latin typeface="Times New Roman" panose="02020603050405020304" pitchFamily="18" charset="0"/>
                        </a:rPr>
                        <a:t>lluvia</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1600" b="0" i="0" dirty="0">
                          <a:effectLst/>
                          <a:latin typeface="Times New Roman" panose="02020603050405020304" pitchFamily="18" charset="0"/>
                        </a:rPr>
                        <a:t> </a:t>
                      </a:r>
                    </a:p>
                    <a:p>
                      <a:pPr algn="l" rtl="0" fontAlgn="base"/>
                      <a:r>
                        <a:rPr lang="en-US" sz="1600" b="0" i="0" dirty="0">
                          <a:effectLst/>
                          <a:latin typeface="Times New Roman" panose="02020603050405020304" pitchFamily="18" charset="0"/>
                        </a:rPr>
                        <a:t>La Lluvia se </a:t>
                      </a:r>
                      <a:r>
                        <a:rPr lang="en-US" sz="1600" b="0" i="0" dirty="0" err="1">
                          <a:effectLst/>
                          <a:latin typeface="Times New Roman" panose="02020603050405020304" pitchFamily="18" charset="0"/>
                        </a:rPr>
                        <a:t>detiene</a:t>
                      </a:r>
                      <a:r>
                        <a:rPr lang="en-US" sz="1600" b="0" i="0" dirty="0">
                          <a:effectLst/>
                          <a:latin typeface="Times New Roman" panose="02020603050405020304" pitchFamily="18" charset="0"/>
                        </a:rPr>
                        <a:t> y </a:t>
                      </a:r>
                      <a:r>
                        <a:rPr lang="en-US" sz="1600" b="0" i="0" dirty="0" err="1">
                          <a:effectLst/>
                          <a:latin typeface="Times New Roman" panose="02020603050405020304" pitchFamily="18" charset="0"/>
                        </a:rPr>
                        <a:t>comienza</a:t>
                      </a:r>
                      <a:r>
                        <a:rPr lang="en-US" sz="1600" b="0" i="0" dirty="0">
                          <a:effectLst/>
                          <a:latin typeface="Times New Roman" panose="02020603050405020304" pitchFamily="18" charset="0"/>
                        </a:rPr>
                        <a:t> a la </a:t>
                      </a:r>
                      <a:r>
                        <a:rPr lang="en-US" sz="1600" b="0" i="0" dirty="0" err="1">
                          <a:effectLst/>
                          <a:latin typeface="Times New Roman" panose="02020603050405020304" pitchFamily="18" charset="0"/>
                        </a:rPr>
                        <a:t>voz</a:t>
                      </a:r>
                      <a:r>
                        <a:rPr lang="en-US" sz="1600" b="0" i="0" dirty="0">
                          <a:effectLst/>
                          <a:latin typeface="Times New Roman" panose="02020603050405020304" pitchFamily="18" charset="0"/>
                        </a:rPr>
                        <a:t> de Elias 1R 17 </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727232"/>
                  </a:ext>
                </a:extLst>
              </a:tr>
              <a:tr h="964629">
                <a:tc>
                  <a:txBody>
                    <a:bodyPr/>
                    <a:lstStyle/>
                    <a:p>
                      <a:pPr algn="l" rtl="0" fontAlgn="base"/>
                      <a:r>
                        <a:rPr lang="en-US" sz="1600" b="0" i="0" dirty="0">
                          <a:effectLst/>
                          <a:latin typeface="Times New Roman" panose="02020603050405020304" pitchFamily="18" charset="0"/>
                        </a:rPr>
                        <a:t>Baal es el </a:t>
                      </a:r>
                      <a:r>
                        <a:rPr lang="en-US" sz="1600" b="0" i="0" dirty="0" err="1">
                          <a:effectLst/>
                          <a:latin typeface="Times New Roman" panose="02020603050405020304" pitchFamily="18" charset="0"/>
                        </a:rPr>
                        <a:t>dios</a:t>
                      </a:r>
                      <a:r>
                        <a:rPr lang="en-US" sz="1600" b="0" i="0" dirty="0">
                          <a:effectLst/>
                          <a:latin typeface="Times New Roman" panose="02020603050405020304" pitchFamily="18" charset="0"/>
                        </a:rPr>
                        <a:t> de la </a:t>
                      </a:r>
                      <a:r>
                        <a:rPr lang="en-US" sz="1600" b="0" i="0" dirty="0" err="1">
                          <a:effectLst/>
                          <a:latin typeface="Times New Roman" panose="02020603050405020304" pitchFamily="18" charset="0"/>
                        </a:rPr>
                        <a:t>fertilidad</a:t>
                      </a:r>
                      <a:r>
                        <a:rPr lang="en-US" sz="1600" b="0" i="0" dirty="0">
                          <a:effectLst/>
                          <a:latin typeface="Times New Roman" panose="02020603050405020304" pitchFamily="18" charset="0"/>
                        </a:rPr>
                        <a:t> y </a:t>
                      </a:r>
                      <a:r>
                        <a:rPr lang="en-US" sz="1600" b="0" i="0" dirty="0" err="1">
                          <a:effectLst/>
                          <a:latin typeface="Times New Roman" panose="02020603050405020304" pitchFamily="18" charset="0"/>
                        </a:rPr>
                        <a:t>vegetacion</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1600" b="0" i="0" dirty="0">
                          <a:effectLst/>
                          <a:latin typeface="Times New Roman" panose="02020603050405020304" pitchFamily="18" charset="0"/>
                        </a:rPr>
                        <a:t> </a:t>
                      </a:r>
                    </a:p>
                    <a:p>
                      <a:pPr algn="l" rtl="0" fontAlgn="base"/>
                      <a:r>
                        <a:rPr lang="en-US" sz="1600" b="0" i="0" dirty="0">
                          <a:effectLst/>
                          <a:latin typeface="Times New Roman" panose="02020603050405020304" pitchFamily="18" charset="0"/>
                        </a:rPr>
                        <a:t>Israel </a:t>
                      </a:r>
                      <a:r>
                        <a:rPr lang="en-US" sz="1600" b="0" i="0" dirty="0" err="1">
                          <a:effectLst/>
                          <a:latin typeface="Times New Roman" panose="02020603050405020304" pitchFamily="18" charset="0"/>
                        </a:rPr>
                        <a:t>sufre</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hambruna</a:t>
                      </a:r>
                      <a:r>
                        <a:rPr lang="en-US" sz="1600" b="0" i="0" dirty="0">
                          <a:effectLst/>
                          <a:latin typeface="Times New Roman" panose="02020603050405020304" pitchFamily="18" charset="0"/>
                        </a:rPr>
                        <a:t> por causa de la </a:t>
                      </a:r>
                      <a:r>
                        <a:rPr lang="en-US" sz="1600" b="0" i="0" dirty="0" err="1">
                          <a:effectLst/>
                          <a:latin typeface="Times New Roman" panose="02020603050405020304" pitchFamily="18" charset="0"/>
                        </a:rPr>
                        <a:t>falta</a:t>
                      </a:r>
                      <a:r>
                        <a:rPr lang="en-US" sz="1600" b="0" i="0" dirty="0">
                          <a:effectLst/>
                          <a:latin typeface="Times New Roman" panose="02020603050405020304" pitchFamily="18" charset="0"/>
                        </a:rPr>
                        <a:t> de Lluvia, y a Elias y Eliseo les prove de </a:t>
                      </a:r>
                      <a:r>
                        <a:rPr lang="en-US" sz="1600" b="0" i="0" dirty="0" err="1">
                          <a:effectLst/>
                          <a:latin typeface="Times New Roman" panose="02020603050405020304" pitchFamily="18" charset="0"/>
                        </a:rPr>
                        <a:t>aceite</a:t>
                      </a:r>
                      <a:r>
                        <a:rPr lang="en-US" sz="1600" b="0" i="0" dirty="0">
                          <a:effectLst/>
                          <a:latin typeface="Times New Roman" panose="02020603050405020304" pitchFamily="18" charset="0"/>
                        </a:rPr>
                        <a:t> y </a:t>
                      </a:r>
                      <a:r>
                        <a:rPr lang="en-US" sz="1600" b="0" i="0" dirty="0" err="1">
                          <a:effectLst/>
                          <a:latin typeface="Times New Roman" panose="02020603050405020304" pitchFamily="18" charset="0"/>
                        </a:rPr>
                        <a:t>grano</a:t>
                      </a:r>
                      <a:r>
                        <a:rPr lang="en-US" sz="1600" b="0" i="0" dirty="0">
                          <a:effectLst/>
                          <a:latin typeface="Times New Roman" panose="02020603050405020304" pitchFamily="18" charset="0"/>
                        </a:rPr>
                        <a:t> 1R 17:15</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594095"/>
                  </a:ext>
                </a:extLst>
              </a:tr>
              <a:tr h="964629">
                <a:tc>
                  <a:txBody>
                    <a:bodyPr/>
                    <a:lstStyle/>
                    <a:p>
                      <a:pPr algn="l" rtl="0" fontAlgn="base"/>
                      <a:r>
                        <a:rPr lang="en-US" sz="1600" b="0" i="0" dirty="0">
                          <a:effectLst/>
                          <a:latin typeface="Times New Roman" panose="02020603050405020304" pitchFamily="18" charset="0"/>
                        </a:rPr>
                        <a:t> Baal </a:t>
                      </a:r>
                      <a:r>
                        <a:rPr lang="en-US" sz="1600" b="0" i="0" dirty="0" err="1">
                          <a:effectLst/>
                          <a:latin typeface="Times New Roman" panose="02020603050405020304" pitchFamily="18" charset="0"/>
                        </a:rPr>
                        <a:t>tiene</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poder</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sobre</a:t>
                      </a:r>
                      <a:r>
                        <a:rPr lang="en-US" sz="1600" b="0" i="0" dirty="0">
                          <a:effectLst/>
                          <a:latin typeface="Times New Roman" panose="02020603050405020304" pitchFamily="18" charset="0"/>
                        </a:rPr>
                        <a:t> el </a:t>
                      </a:r>
                      <a:r>
                        <a:rPr lang="en-US" sz="1600" b="0" i="0" dirty="0" err="1">
                          <a:effectLst/>
                          <a:latin typeface="Times New Roman" panose="02020603050405020304" pitchFamily="18" charset="0"/>
                        </a:rPr>
                        <a:t>fuego</a:t>
                      </a:r>
                      <a:r>
                        <a:rPr lang="en-US" sz="1600" b="0" i="0" dirty="0">
                          <a:effectLst/>
                          <a:latin typeface="Times New Roman" panose="02020603050405020304" pitchFamily="18" charset="0"/>
                        </a:rPr>
                        <a:t> y </a:t>
                      </a:r>
                      <a:r>
                        <a:rPr lang="en-US" sz="1600" b="0" i="0" dirty="0" err="1">
                          <a:effectLst/>
                          <a:latin typeface="Times New Roman" panose="02020603050405020304" pitchFamily="18" charset="0"/>
                        </a:rPr>
                        <a:t>rayos</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1600" b="0" i="0" dirty="0">
                          <a:effectLst/>
                          <a:latin typeface="Times New Roman" panose="02020603050405020304" pitchFamily="18" charset="0"/>
                        </a:rPr>
                        <a:t> </a:t>
                      </a:r>
                    </a:p>
                    <a:p>
                      <a:pPr algn="l" rtl="0" fontAlgn="base"/>
                      <a:r>
                        <a:rPr lang="en-US" sz="1600" b="0" i="0" dirty="0">
                          <a:effectLst/>
                          <a:latin typeface="Times New Roman" panose="02020603050405020304" pitchFamily="18" charset="0"/>
                        </a:rPr>
                        <a:t>YHWH no Baal </a:t>
                      </a:r>
                      <a:r>
                        <a:rPr lang="en-US" sz="1600" b="0" i="0" dirty="0" err="1">
                          <a:effectLst/>
                          <a:latin typeface="Times New Roman" panose="02020603050405020304" pitchFamily="18" charset="0"/>
                        </a:rPr>
                        <a:t>prende</a:t>
                      </a:r>
                      <a:r>
                        <a:rPr lang="en-US" sz="1600" b="0" i="0" dirty="0">
                          <a:effectLst/>
                          <a:latin typeface="Times New Roman" panose="02020603050405020304" pitchFamily="18" charset="0"/>
                        </a:rPr>
                        <a:t> el </a:t>
                      </a:r>
                      <a:r>
                        <a:rPr lang="en-US" sz="1600" b="0" i="0" dirty="0" err="1">
                          <a:effectLst/>
                          <a:latin typeface="Times New Roman" panose="02020603050405020304" pitchFamily="18" charset="0"/>
                        </a:rPr>
                        <a:t>sacrificio</a:t>
                      </a:r>
                      <a:r>
                        <a:rPr lang="en-US" sz="1600" b="0" i="0" dirty="0">
                          <a:effectLst/>
                          <a:latin typeface="Times New Roman" panose="02020603050405020304" pitchFamily="18" charset="0"/>
                        </a:rPr>
                        <a:t> 1 R 18:27</a:t>
                      </a:r>
                    </a:p>
                    <a:p>
                      <a:pPr algn="l" rtl="0" fontAlgn="base"/>
                      <a:r>
                        <a:rPr lang="en-US" sz="1600" b="0" i="0" dirty="0">
                          <a:effectLst/>
                          <a:latin typeface="Times New Roman" panose="02020603050405020304" pitchFamily="18" charset="0"/>
                        </a:rPr>
                        <a:t>Elias llama </a:t>
                      </a:r>
                      <a:r>
                        <a:rPr lang="en-US" sz="1600" b="0" i="0" dirty="0" err="1">
                          <a:effectLst/>
                          <a:latin typeface="Times New Roman" panose="02020603050405020304" pitchFamily="18" charset="0"/>
                        </a:rPr>
                        <a:t>fuego</a:t>
                      </a:r>
                      <a:r>
                        <a:rPr lang="en-US" sz="1600" b="0" i="0" dirty="0">
                          <a:effectLst/>
                          <a:latin typeface="Times New Roman" panose="02020603050405020304" pitchFamily="18" charset="0"/>
                        </a:rPr>
                        <a:t> del </a:t>
                      </a:r>
                      <a:r>
                        <a:rPr lang="en-US" sz="1600" b="0" i="0" dirty="0" err="1">
                          <a:effectLst/>
                          <a:latin typeface="Times New Roman" panose="02020603050405020304" pitchFamily="18" charset="0"/>
                        </a:rPr>
                        <a:t>cielo</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en</a:t>
                      </a:r>
                      <a:r>
                        <a:rPr lang="en-US" sz="1600" b="0" i="0" dirty="0">
                          <a:effectLst/>
                          <a:latin typeface="Times New Roman" panose="02020603050405020304" pitchFamily="18" charset="0"/>
                        </a:rPr>
                        <a:t> las </a:t>
                      </a:r>
                      <a:r>
                        <a:rPr lang="en-US" sz="1600" b="0" i="0" dirty="0" err="1">
                          <a:effectLst/>
                          <a:latin typeface="Times New Roman" panose="02020603050405020304" pitchFamily="18" charset="0"/>
                        </a:rPr>
                        <a:t>tropas</a:t>
                      </a:r>
                      <a:r>
                        <a:rPr lang="en-US" sz="1600" b="0" i="0" dirty="0">
                          <a:effectLst/>
                          <a:latin typeface="Times New Roman" panose="02020603050405020304" pitchFamily="18" charset="0"/>
                        </a:rPr>
                        <a:t> del Rey 2R  1:10</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889836"/>
                  </a:ext>
                </a:extLst>
              </a:tr>
              <a:tr h="964629">
                <a:tc>
                  <a:txBody>
                    <a:bodyPr/>
                    <a:lstStyle/>
                    <a:p>
                      <a:pPr algn="l" rtl="0" fontAlgn="base"/>
                      <a:r>
                        <a:rPr lang="en-US" sz="1600" b="0" i="0" dirty="0">
                          <a:effectLst/>
                          <a:latin typeface="Times New Roman" panose="02020603050405020304" pitchFamily="18" charset="0"/>
                        </a:rPr>
                        <a:t> </a:t>
                      </a:r>
                    </a:p>
                    <a:p>
                      <a:pPr algn="l" rtl="0" fontAlgn="base"/>
                      <a:r>
                        <a:rPr lang="en-US" sz="1600" b="1" i="1" dirty="0">
                          <a:solidFill>
                            <a:srgbClr val="FF0000"/>
                          </a:solidFill>
                          <a:effectLst/>
                          <a:latin typeface="Times New Roman" panose="02020603050405020304" pitchFamily="18" charset="0"/>
                        </a:rPr>
                        <a:t>Baal </a:t>
                      </a:r>
                      <a:r>
                        <a:rPr lang="en-US" sz="1600" b="1" i="1" dirty="0" err="1">
                          <a:solidFill>
                            <a:srgbClr val="FF0000"/>
                          </a:solidFill>
                          <a:effectLst/>
                          <a:latin typeface="Times New Roman" panose="02020603050405020304" pitchFamily="18" charset="0"/>
                        </a:rPr>
                        <a:t>controla</a:t>
                      </a:r>
                      <a:r>
                        <a:rPr lang="en-US" sz="1600" b="1" i="1" dirty="0">
                          <a:solidFill>
                            <a:srgbClr val="FF0000"/>
                          </a:solidFill>
                          <a:effectLst/>
                          <a:latin typeface="Times New Roman" panose="02020603050405020304" pitchFamily="18" charset="0"/>
                        </a:rPr>
                        <a:t> la </a:t>
                      </a:r>
                      <a:r>
                        <a:rPr lang="en-US" sz="1600" b="1" i="1" dirty="0" err="1">
                          <a:solidFill>
                            <a:srgbClr val="FF0000"/>
                          </a:solidFill>
                          <a:effectLst/>
                          <a:latin typeface="Times New Roman" panose="02020603050405020304" pitchFamily="18" charset="0"/>
                        </a:rPr>
                        <a:t>vida</a:t>
                      </a:r>
                      <a:r>
                        <a:rPr lang="en-US" sz="1600" b="1" i="1" dirty="0">
                          <a:solidFill>
                            <a:srgbClr val="FF0000"/>
                          </a:solidFill>
                          <a:effectLst/>
                          <a:latin typeface="Times New Roman" panose="02020603050405020304" pitchFamily="18" charset="0"/>
                        </a:rPr>
                        <a:t>, </a:t>
                      </a:r>
                      <a:r>
                        <a:rPr lang="en-US" sz="1600" b="1" i="1" dirty="0" err="1">
                          <a:solidFill>
                            <a:srgbClr val="FF0000"/>
                          </a:solidFill>
                          <a:effectLst/>
                          <a:latin typeface="Times New Roman" panose="02020603050405020304" pitchFamily="18" charset="0"/>
                        </a:rPr>
                        <a:t>enfermedades</a:t>
                      </a:r>
                      <a:r>
                        <a:rPr lang="en-US" sz="1600" b="1" i="1" dirty="0">
                          <a:solidFill>
                            <a:srgbClr val="FF0000"/>
                          </a:solidFill>
                          <a:effectLst/>
                          <a:latin typeface="Times New Roman" panose="02020603050405020304" pitchFamily="18" charset="0"/>
                        </a:rPr>
                        <a:t> y </a:t>
                      </a:r>
                      <a:r>
                        <a:rPr lang="en-US" sz="1600" b="1" i="1" dirty="0" err="1">
                          <a:solidFill>
                            <a:srgbClr val="FF0000"/>
                          </a:solidFill>
                          <a:effectLst/>
                          <a:latin typeface="Times New Roman" panose="02020603050405020304" pitchFamily="18" charset="0"/>
                        </a:rPr>
                        <a:t>muerte</a:t>
                      </a:r>
                      <a:endParaRPr lang="en-US" sz="1600" b="1" i="1" dirty="0">
                        <a:solidFill>
                          <a:srgbClr val="FF0000"/>
                        </a:solidFill>
                        <a:effectLst/>
                        <a:latin typeface="Times New Roman" panose="02020603050405020304" pitchFamily="18" charset="0"/>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1600" b="0" i="0" dirty="0">
                          <a:effectLst/>
                          <a:latin typeface="Times New Roman" panose="02020603050405020304" pitchFamily="18" charset="0"/>
                        </a:rPr>
                        <a:t> </a:t>
                      </a:r>
                    </a:p>
                    <a:p>
                      <a:pPr algn="l" rtl="0" fontAlgn="base"/>
                      <a:r>
                        <a:rPr lang="en-US" sz="1600" b="0" i="0" dirty="0">
                          <a:effectLst/>
                          <a:latin typeface="Times New Roman" panose="02020603050405020304" pitchFamily="18" charset="0"/>
                        </a:rPr>
                        <a:t>Un </a:t>
                      </a:r>
                      <a:r>
                        <a:rPr lang="en-US" sz="1600" b="0" i="0" dirty="0" err="1">
                          <a:effectLst/>
                          <a:latin typeface="Times New Roman" panose="02020603050405020304" pitchFamily="18" charset="0"/>
                        </a:rPr>
                        <a:t>hijo</a:t>
                      </a:r>
                      <a:r>
                        <a:rPr lang="en-US" sz="1600" b="0" i="0" dirty="0">
                          <a:effectLst/>
                          <a:latin typeface="Times New Roman" panose="02020603050405020304" pitchFamily="18" charset="0"/>
                        </a:rPr>
                        <a:t> es dado a una </a:t>
                      </a:r>
                      <a:r>
                        <a:rPr lang="en-US" sz="1600" b="0" i="0" dirty="0" err="1">
                          <a:effectLst/>
                          <a:latin typeface="Times New Roman" panose="02020603050405020304" pitchFamily="18" charset="0"/>
                        </a:rPr>
                        <a:t>mujer</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esteril</a:t>
                      </a:r>
                      <a:r>
                        <a:rPr lang="en-US" sz="1600" b="0" i="0" dirty="0">
                          <a:effectLst/>
                          <a:latin typeface="Times New Roman" panose="02020603050405020304" pitchFamily="18" charset="0"/>
                        </a:rPr>
                        <a:t> 2 R 4:8, </a:t>
                      </a:r>
                      <a:r>
                        <a:rPr lang="en-US" sz="1600" b="0" i="0" dirty="0" err="1">
                          <a:effectLst/>
                          <a:latin typeface="Times New Roman" panose="02020603050405020304" pitchFamily="18" charset="0"/>
                        </a:rPr>
                        <a:t>sanidad</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toma</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lugar</a:t>
                      </a:r>
                      <a:r>
                        <a:rPr lang="en-US" sz="1600" b="0" i="0" dirty="0">
                          <a:effectLst/>
                          <a:latin typeface="Times New Roman" panose="02020603050405020304" pitchFamily="18" charset="0"/>
                        </a:rPr>
                        <a:t> 2R 5:14 y </a:t>
                      </a:r>
                      <a:r>
                        <a:rPr lang="en-US" sz="1600" b="0" i="0" dirty="0" err="1">
                          <a:effectLst/>
                          <a:latin typeface="Times New Roman" panose="02020603050405020304" pitchFamily="18" charset="0"/>
                        </a:rPr>
                        <a:t>uns</a:t>
                      </a:r>
                      <a:r>
                        <a:rPr lang="en-US" sz="1600" b="0" i="0" dirty="0">
                          <a:effectLst/>
                          <a:latin typeface="Times New Roman" panose="02020603050405020304" pitchFamily="18" charset="0"/>
                        </a:rPr>
                        <a:t> </a:t>
                      </a:r>
                      <a:r>
                        <a:rPr lang="en-US" sz="1600" b="0" i="0" dirty="0" err="1">
                          <a:effectLst/>
                          <a:latin typeface="Times New Roman" panose="02020603050405020304" pitchFamily="18" charset="0"/>
                        </a:rPr>
                        <a:t>resusitacion</a:t>
                      </a:r>
                      <a:r>
                        <a:rPr lang="en-US" sz="1600" b="0" i="0" dirty="0">
                          <a:effectLst/>
                          <a:latin typeface="Times New Roman" panose="02020603050405020304" pitchFamily="18" charset="0"/>
                        </a:rPr>
                        <a:t> 2R 4:78</a:t>
                      </a:r>
                      <a:endParaRPr lang="en-US" sz="2000" b="0" i="0" dirty="0">
                        <a:effectLst/>
                      </a:endParaRPr>
                    </a:p>
                  </a:txBody>
                  <a:tcPr marL="87694" marR="87694" marT="43847" marB="4384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614889"/>
                  </a:ext>
                </a:extLst>
              </a:tr>
            </a:tbl>
          </a:graphicData>
        </a:graphic>
      </p:graphicFrame>
    </p:spTree>
    <p:extLst>
      <p:ext uri="{BB962C8B-B14F-4D97-AF65-F5344CB8AC3E}">
        <p14:creationId xmlns:p14="http://schemas.microsoft.com/office/powerpoint/2010/main" val="206280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94FB-1DFE-4A80-912D-789DA54947E4}"/>
              </a:ext>
            </a:extLst>
          </p:cNvPr>
          <p:cNvSpPr>
            <a:spLocks noGrp="1"/>
          </p:cNvSpPr>
          <p:nvPr>
            <p:ph type="ctrTitle"/>
          </p:nvPr>
        </p:nvSpPr>
        <p:spPr>
          <a:xfrm>
            <a:off x="1376897" y="1291865"/>
            <a:ext cx="8825658" cy="2677648"/>
          </a:xfrm>
        </p:spPr>
        <p:txBody>
          <a:bodyPr/>
          <a:lstStyle/>
          <a:p>
            <a:pPr algn="ctr"/>
            <a:r>
              <a:rPr lang="en-US" sz="13800" dirty="0"/>
              <a:t>2 </a:t>
            </a:r>
            <a:r>
              <a:rPr lang="en-US" sz="16600" dirty="0"/>
              <a:t>Reyes</a:t>
            </a:r>
            <a:endParaRPr lang="en-US" dirty="0"/>
          </a:p>
        </p:txBody>
      </p:sp>
      <p:sp>
        <p:nvSpPr>
          <p:cNvPr id="3" name="Subtitle 2">
            <a:extLst>
              <a:ext uri="{FF2B5EF4-FFF2-40B4-BE49-F238E27FC236}">
                <a16:creationId xmlns:a16="http://schemas.microsoft.com/office/drawing/2014/main" id="{97DBBFAC-49B0-4C01-BE56-4FB54BB65E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67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sz="6600" dirty="0"/>
              <a:t>TEMAS</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a:bodyPr>
          <a:lstStyle/>
          <a:p>
            <a:r>
              <a:rPr lang="es-ES" sz="2800" dirty="0"/>
              <a:t>Fecha: 586 a.C. (Cautiverio babilónico 605-586 a. C. II Reyes 24-25)</a:t>
            </a:r>
          </a:p>
          <a:p>
            <a:endParaRPr lang="es-ES" sz="2800" dirty="0"/>
          </a:p>
          <a:p>
            <a:r>
              <a:rPr lang="es-ES" sz="2800" dirty="0"/>
              <a:t>Temas:</a:t>
            </a:r>
          </a:p>
          <a:p>
            <a:r>
              <a:rPr lang="es-ES" sz="2800" dirty="0"/>
              <a:t>1 Reyes - Monarquía Unida (1-11) y Dividida (12-22)</a:t>
            </a:r>
          </a:p>
          <a:p>
            <a:r>
              <a:rPr lang="es-ES" sz="2800" dirty="0"/>
              <a:t>2 Reyes: aniquilación del norte (1-17) y exilio del sur (18-25)</a:t>
            </a:r>
            <a:endParaRPr lang="en-US" sz="2800" dirty="0"/>
          </a:p>
        </p:txBody>
      </p:sp>
    </p:spTree>
    <p:extLst>
      <p:ext uri="{BB962C8B-B14F-4D97-AF65-F5344CB8AC3E}">
        <p14:creationId xmlns:p14="http://schemas.microsoft.com/office/powerpoint/2010/main" val="1795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sz="6600" dirty="0"/>
              <a:t>TEMAS</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a:bodyPr>
          <a:lstStyle/>
          <a:p>
            <a:r>
              <a:rPr lang="es-ES" sz="2800" dirty="0"/>
              <a:t>Fecha: 586 a.C. (Cautiverio babilónico 605-586 a. C. II Reyes 24-25)</a:t>
            </a:r>
          </a:p>
          <a:p>
            <a:endParaRPr lang="es-ES" sz="2800" dirty="0"/>
          </a:p>
          <a:p>
            <a:r>
              <a:rPr lang="es-ES" sz="2800" dirty="0"/>
              <a:t>Temas:</a:t>
            </a:r>
          </a:p>
          <a:p>
            <a:r>
              <a:rPr lang="es-ES" sz="2800" dirty="0"/>
              <a:t>1 Reyes - Monarquía Unida (1-11) y Dividida (12-22)</a:t>
            </a:r>
          </a:p>
          <a:p>
            <a:r>
              <a:rPr lang="es-ES" sz="2800" dirty="0"/>
              <a:t>2 Reyes: aniquilación del norte (1-17) y exilio del sur (18-25)</a:t>
            </a:r>
            <a:endParaRPr lang="en-US" sz="2800" dirty="0"/>
          </a:p>
        </p:txBody>
      </p:sp>
    </p:spTree>
    <p:extLst>
      <p:ext uri="{BB962C8B-B14F-4D97-AF65-F5344CB8AC3E}">
        <p14:creationId xmlns:p14="http://schemas.microsoft.com/office/powerpoint/2010/main" val="386342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sz="4400" dirty="0"/>
              <a:t>PROPOSITO</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lstStyle/>
          <a:p>
            <a:r>
              <a:rPr lang="es-ES" sz="2000" b="1" dirty="0"/>
              <a:t>1 Reyes </a:t>
            </a:r>
            <a:r>
              <a:rPr lang="es-ES" dirty="0"/>
              <a:t>- El propósito de este libro es socavar sutilmente el derecho de Salomón a gobernar, registrar la división de la nación en los reinos norte y sur, y registrar el "fracaso del pacto" de las primeras monarquías divididas y las consecuencias posteriores.</a:t>
            </a:r>
          </a:p>
          <a:p>
            <a:r>
              <a:rPr lang="es-ES" sz="2000" b="1" dirty="0"/>
              <a:t>2 Reyes </a:t>
            </a:r>
            <a:r>
              <a:rPr lang="es-ES" dirty="0"/>
              <a:t>- El propósito de este libro es demostrar que el pecado nacional de Israel tuvo profundas consecuencias nacionales duraderas, y que el pecado nacional de Judá tuvo consecuencias nacionales limitadas.</a:t>
            </a:r>
          </a:p>
          <a:p>
            <a:endParaRPr lang="es-ES" dirty="0"/>
          </a:p>
          <a:p>
            <a:r>
              <a:rPr lang="es-ES" dirty="0"/>
              <a:t>Reyes es un relato histórico de los reyes de Israel y Judá para mostrar;</a:t>
            </a:r>
          </a:p>
          <a:p>
            <a:r>
              <a:rPr lang="es-ES" dirty="0"/>
              <a:t>1) El grado de éxito de los Reyes dependía de su adhesión a las Leyes de Dios (</a:t>
            </a:r>
            <a:r>
              <a:rPr lang="es-ES" dirty="0" err="1"/>
              <a:t>Deut</a:t>
            </a:r>
            <a:r>
              <a:rPr lang="es-ES" dirty="0"/>
              <a:t>. 28 principios)</a:t>
            </a:r>
          </a:p>
          <a:p>
            <a:r>
              <a:rPr lang="es-ES" dirty="0"/>
              <a:t>2) Dios es fiel al pacto davídico.</a:t>
            </a:r>
            <a:endParaRPr lang="en-US" dirty="0"/>
          </a:p>
        </p:txBody>
      </p:sp>
    </p:spTree>
    <p:extLst>
      <p:ext uri="{BB962C8B-B14F-4D97-AF65-F5344CB8AC3E}">
        <p14:creationId xmlns:p14="http://schemas.microsoft.com/office/powerpoint/2010/main" val="39739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928B47-6A65-4DFB-9E16-F3353EC660B4}"/>
              </a:ext>
            </a:extLst>
          </p:cNvPr>
          <p:cNvSpPr/>
          <p:nvPr/>
        </p:nvSpPr>
        <p:spPr>
          <a:xfrm>
            <a:off x="630315" y="2503503"/>
            <a:ext cx="7324077" cy="92549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5401BB3-6F06-41D7-9E8E-DF27731AD9C4}"/>
              </a:ext>
            </a:extLst>
          </p:cNvPr>
          <p:cNvSpPr txBox="1"/>
          <p:nvPr/>
        </p:nvSpPr>
        <p:spPr>
          <a:xfrm rot="17171094">
            <a:off x="-286880" y="1649241"/>
            <a:ext cx="1287262" cy="369332"/>
          </a:xfrm>
          <a:prstGeom prst="rect">
            <a:avLst/>
          </a:prstGeom>
          <a:noFill/>
        </p:spPr>
        <p:txBody>
          <a:bodyPr wrap="square" rtlCol="0">
            <a:spAutoFit/>
          </a:bodyPr>
          <a:lstStyle/>
          <a:p>
            <a:r>
              <a:rPr lang="en-US" dirty="0"/>
              <a:t>Abraham</a:t>
            </a:r>
          </a:p>
        </p:txBody>
      </p:sp>
      <p:sp>
        <p:nvSpPr>
          <p:cNvPr id="6" name="TextBox 5">
            <a:extLst>
              <a:ext uri="{FF2B5EF4-FFF2-40B4-BE49-F238E27FC236}">
                <a16:creationId xmlns:a16="http://schemas.microsoft.com/office/drawing/2014/main" id="{88525743-9FA4-4358-84A7-6030336C1D94}"/>
              </a:ext>
            </a:extLst>
          </p:cNvPr>
          <p:cNvSpPr txBox="1"/>
          <p:nvPr/>
        </p:nvSpPr>
        <p:spPr>
          <a:xfrm rot="17214787">
            <a:off x="390616" y="1649240"/>
            <a:ext cx="843379" cy="369332"/>
          </a:xfrm>
          <a:prstGeom prst="rect">
            <a:avLst/>
          </a:prstGeom>
          <a:noFill/>
        </p:spPr>
        <p:txBody>
          <a:bodyPr wrap="square" rtlCol="0">
            <a:spAutoFit/>
          </a:bodyPr>
          <a:lstStyle/>
          <a:p>
            <a:r>
              <a:rPr lang="en-US" dirty="0"/>
              <a:t>Isaac</a:t>
            </a:r>
          </a:p>
        </p:txBody>
      </p:sp>
      <p:sp>
        <p:nvSpPr>
          <p:cNvPr id="7" name="TextBox 6">
            <a:extLst>
              <a:ext uri="{FF2B5EF4-FFF2-40B4-BE49-F238E27FC236}">
                <a16:creationId xmlns:a16="http://schemas.microsoft.com/office/drawing/2014/main" id="{9C44E061-15E8-473B-833D-11D5309D64FB}"/>
              </a:ext>
            </a:extLst>
          </p:cNvPr>
          <p:cNvSpPr txBox="1"/>
          <p:nvPr/>
        </p:nvSpPr>
        <p:spPr>
          <a:xfrm rot="17208020">
            <a:off x="525179" y="1534591"/>
            <a:ext cx="1305018" cy="369332"/>
          </a:xfrm>
          <a:prstGeom prst="rect">
            <a:avLst/>
          </a:prstGeom>
          <a:noFill/>
        </p:spPr>
        <p:txBody>
          <a:bodyPr wrap="square" rtlCol="0">
            <a:spAutoFit/>
          </a:bodyPr>
          <a:lstStyle/>
          <a:p>
            <a:r>
              <a:rPr lang="en-US" dirty="0"/>
              <a:t>Jacob</a:t>
            </a:r>
          </a:p>
        </p:txBody>
      </p:sp>
      <p:sp>
        <p:nvSpPr>
          <p:cNvPr id="8" name="TextBox 7">
            <a:extLst>
              <a:ext uri="{FF2B5EF4-FFF2-40B4-BE49-F238E27FC236}">
                <a16:creationId xmlns:a16="http://schemas.microsoft.com/office/drawing/2014/main" id="{C331254E-57AC-4F56-A59A-E05CA20E8693}"/>
              </a:ext>
            </a:extLst>
          </p:cNvPr>
          <p:cNvSpPr txBox="1"/>
          <p:nvPr/>
        </p:nvSpPr>
        <p:spPr>
          <a:xfrm rot="17318393">
            <a:off x="1108482" y="1745620"/>
            <a:ext cx="861134" cy="369332"/>
          </a:xfrm>
          <a:prstGeom prst="rect">
            <a:avLst/>
          </a:prstGeom>
          <a:noFill/>
        </p:spPr>
        <p:txBody>
          <a:bodyPr wrap="square" rtlCol="0">
            <a:spAutoFit/>
          </a:bodyPr>
          <a:lstStyle/>
          <a:p>
            <a:r>
              <a:rPr lang="en-US" dirty="0"/>
              <a:t>Jose</a:t>
            </a:r>
          </a:p>
        </p:txBody>
      </p:sp>
      <p:sp>
        <p:nvSpPr>
          <p:cNvPr id="9" name="TextBox 8">
            <a:extLst>
              <a:ext uri="{FF2B5EF4-FFF2-40B4-BE49-F238E27FC236}">
                <a16:creationId xmlns:a16="http://schemas.microsoft.com/office/drawing/2014/main" id="{5137951F-80E1-45EF-8662-67A78E2FA193}"/>
              </a:ext>
            </a:extLst>
          </p:cNvPr>
          <p:cNvSpPr txBox="1"/>
          <p:nvPr/>
        </p:nvSpPr>
        <p:spPr>
          <a:xfrm>
            <a:off x="713503" y="2607547"/>
            <a:ext cx="2109596" cy="646331"/>
          </a:xfrm>
          <a:prstGeom prst="rect">
            <a:avLst/>
          </a:prstGeom>
          <a:noFill/>
        </p:spPr>
        <p:txBody>
          <a:bodyPr wrap="square" rtlCol="0">
            <a:spAutoFit/>
          </a:bodyPr>
          <a:lstStyle/>
          <a:p>
            <a:r>
              <a:rPr lang="en-US" dirty="0" err="1"/>
              <a:t>Esclavitud</a:t>
            </a:r>
            <a:r>
              <a:rPr lang="en-US" dirty="0"/>
              <a:t> </a:t>
            </a:r>
            <a:r>
              <a:rPr lang="en-US" dirty="0" err="1"/>
              <a:t>Egipto</a:t>
            </a:r>
            <a:endParaRPr lang="en-US" dirty="0"/>
          </a:p>
          <a:p>
            <a:r>
              <a:rPr lang="en-US" dirty="0"/>
              <a:t>1846-1446</a:t>
            </a:r>
          </a:p>
        </p:txBody>
      </p:sp>
      <p:sp>
        <p:nvSpPr>
          <p:cNvPr id="10" name="TextBox 9">
            <a:extLst>
              <a:ext uri="{FF2B5EF4-FFF2-40B4-BE49-F238E27FC236}">
                <a16:creationId xmlns:a16="http://schemas.microsoft.com/office/drawing/2014/main" id="{4AC17622-A6DC-4542-929A-EA621CD49364}"/>
              </a:ext>
            </a:extLst>
          </p:cNvPr>
          <p:cNvSpPr txBox="1"/>
          <p:nvPr/>
        </p:nvSpPr>
        <p:spPr>
          <a:xfrm rot="17590715">
            <a:off x="1469225" y="1288155"/>
            <a:ext cx="2199764" cy="369332"/>
          </a:xfrm>
          <a:prstGeom prst="rect">
            <a:avLst/>
          </a:prstGeom>
          <a:noFill/>
        </p:spPr>
        <p:txBody>
          <a:bodyPr wrap="square" rtlCol="0">
            <a:spAutoFit/>
          </a:bodyPr>
          <a:lstStyle/>
          <a:p>
            <a:r>
              <a:rPr lang="en-US" dirty="0"/>
              <a:t>1776 Jose </a:t>
            </a:r>
            <a:r>
              <a:rPr lang="en-US" dirty="0" err="1"/>
              <a:t>muere</a:t>
            </a:r>
            <a:endParaRPr lang="en-US" dirty="0"/>
          </a:p>
        </p:txBody>
      </p:sp>
      <p:cxnSp>
        <p:nvCxnSpPr>
          <p:cNvPr id="12" name="Straight Connector 11">
            <a:extLst>
              <a:ext uri="{FF2B5EF4-FFF2-40B4-BE49-F238E27FC236}">
                <a16:creationId xmlns:a16="http://schemas.microsoft.com/office/drawing/2014/main" id="{48596EDA-D5FC-4E3C-8596-F032B90BEF9F}"/>
              </a:ext>
            </a:extLst>
          </p:cNvPr>
          <p:cNvCxnSpPr/>
          <p:nvPr/>
        </p:nvCxnSpPr>
        <p:spPr>
          <a:xfrm>
            <a:off x="3382392" y="2503503"/>
            <a:ext cx="0" cy="925497"/>
          </a:xfrm>
          <a:prstGeom prst="line">
            <a:avLst/>
          </a:prstGeom>
          <a:ln/>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B94020B4-4626-4F1D-B038-48FE58957D2E}"/>
              </a:ext>
            </a:extLst>
          </p:cNvPr>
          <p:cNvPicPr>
            <a:picLocks noChangeAspect="1"/>
          </p:cNvPicPr>
          <p:nvPr/>
        </p:nvPicPr>
        <p:blipFill>
          <a:blip r:embed="rId2"/>
          <a:stretch>
            <a:fillRect/>
          </a:stretch>
        </p:blipFill>
        <p:spPr>
          <a:xfrm>
            <a:off x="3937899" y="2444998"/>
            <a:ext cx="115834" cy="1042506"/>
          </a:xfrm>
          <a:prstGeom prst="rect">
            <a:avLst/>
          </a:prstGeom>
        </p:spPr>
      </p:pic>
      <p:pic>
        <p:nvPicPr>
          <p:cNvPr id="14" name="Picture 13">
            <a:extLst>
              <a:ext uri="{FF2B5EF4-FFF2-40B4-BE49-F238E27FC236}">
                <a16:creationId xmlns:a16="http://schemas.microsoft.com/office/drawing/2014/main" id="{5CECDC1F-5A9F-481A-BF4F-009B184CDEBD}"/>
              </a:ext>
            </a:extLst>
          </p:cNvPr>
          <p:cNvPicPr>
            <a:picLocks noChangeAspect="1"/>
          </p:cNvPicPr>
          <p:nvPr/>
        </p:nvPicPr>
        <p:blipFill>
          <a:blip r:embed="rId2"/>
          <a:stretch>
            <a:fillRect/>
          </a:stretch>
        </p:blipFill>
        <p:spPr>
          <a:xfrm>
            <a:off x="4354964" y="2444998"/>
            <a:ext cx="115834" cy="1042506"/>
          </a:xfrm>
          <a:prstGeom prst="rect">
            <a:avLst/>
          </a:prstGeom>
        </p:spPr>
      </p:pic>
      <p:pic>
        <p:nvPicPr>
          <p:cNvPr id="15" name="Picture 14">
            <a:extLst>
              <a:ext uri="{FF2B5EF4-FFF2-40B4-BE49-F238E27FC236}">
                <a16:creationId xmlns:a16="http://schemas.microsoft.com/office/drawing/2014/main" id="{B606CB1A-4D4F-4C48-A558-161B8DCCCD26}"/>
              </a:ext>
            </a:extLst>
          </p:cNvPr>
          <p:cNvPicPr>
            <a:picLocks noChangeAspect="1"/>
          </p:cNvPicPr>
          <p:nvPr/>
        </p:nvPicPr>
        <p:blipFill>
          <a:blip r:embed="rId2"/>
          <a:stretch>
            <a:fillRect/>
          </a:stretch>
        </p:blipFill>
        <p:spPr>
          <a:xfrm>
            <a:off x="4885901" y="2444998"/>
            <a:ext cx="115834" cy="1042506"/>
          </a:xfrm>
          <a:prstGeom prst="rect">
            <a:avLst/>
          </a:prstGeom>
        </p:spPr>
      </p:pic>
      <p:sp>
        <p:nvSpPr>
          <p:cNvPr id="16" name="TextBox 15">
            <a:extLst>
              <a:ext uri="{FF2B5EF4-FFF2-40B4-BE49-F238E27FC236}">
                <a16:creationId xmlns:a16="http://schemas.microsoft.com/office/drawing/2014/main" id="{0287665B-055C-44C2-B867-69CE93A207F3}"/>
              </a:ext>
            </a:extLst>
          </p:cNvPr>
          <p:cNvSpPr txBox="1"/>
          <p:nvPr/>
        </p:nvSpPr>
        <p:spPr>
          <a:xfrm>
            <a:off x="3416740" y="2746046"/>
            <a:ext cx="486812" cy="369332"/>
          </a:xfrm>
          <a:prstGeom prst="rect">
            <a:avLst/>
          </a:prstGeom>
          <a:noFill/>
        </p:spPr>
        <p:txBody>
          <a:bodyPr wrap="square" rtlCol="0">
            <a:spAutoFit/>
          </a:bodyPr>
          <a:lstStyle/>
          <a:p>
            <a:r>
              <a:rPr lang="en-US" dirty="0"/>
              <a:t>40</a:t>
            </a:r>
          </a:p>
        </p:txBody>
      </p:sp>
      <p:sp>
        <p:nvSpPr>
          <p:cNvPr id="17" name="TextBox 16">
            <a:extLst>
              <a:ext uri="{FF2B5EF4-FFF2-40B4-BE49-F238E27FC236}">
                <a16:creationId xmlns:a16="http://schemas.microsoft.com/office/drawing/2014/main" id="{0D0D479E-B6B7-4E29-8C8D-05097EAA1636}"/>
              </a:ext>
            </a:extLst>
          </p:cNvPr>
          <p:cNvSpPr txBox="1"/>
          <p:nvPr/>
        </p:nvSpPr>
        <p:spPr>
          <a:xfrm>
            <a:off x="4018292" y="2746046"/>
            <a:ext cx="336672" cy="369332"/>
          </a:xfrm>
          <a:prstGeom prst="rect">
            <a:avLst/>
          </a:prstGeom>
          <a:noFill/>
        </p:spPr>
        <p:txBody>
          <a:bodyPr wrap="square" rtlCol="0">
            <a:spAutoFit/>
          </a:bodyPr>
          <a:lstStyle/>
          <a:p>
            <a:r>
              <a:rPr lang="en-US" dirty="0"/>
              <a:t>7</a:t>
            </a:r>
          </a:p>
        </p:txBody>
      </p:sp>
      <p:sp>
        <p:nvSpPr>
          <p:cNvPr id="18" name="TextBox 17">
            <a:extLst>
              <a:ext uri="{FF2B5EF4-FFF2-40B4-BE49-F238E27FC236}">
                <a16:creationId xmlns:a16="http://schemas.microsoft.com/office/drawing/2014/main" id="{B2BFC1B2-42F2-40E0-81D1-2F76A2B6321B}"/>
              </a:ext>
            </a:extLst>
          </p:cNvPr>
          <p:cNvSpPr txBox="1"/>
          <p:nvPr/>
        </p:nvSpPr>
        <p:spPr>
          <a:xfrm>
            <a:off x="4368554" y="2781585"/>
            <a:ext cx="503757" cy="369332"/>
          </a:xfrm>
          <a:prstGeom prst="rect">
            <a:avLst/>
          </a:prstGeom>
          <a:noFill/>
        </p:spPr>
        <p:txBody>
          <a:bodyPr wrap="square" rtlCol="0">
            <a:spAutoFit/>
          </a:bodyPr>
          <a:lstStyle/>
          <a:p>
            <a:r>
              <a:rPr lang="en-US" dirty="0"/>
              <a:t>19</a:t>
            </a:r>
          </a:p>
        </p:txBody>
      </p:sp>
      <p:pic>
        <p:nvPicPr>
          <p:cNvPr id="19" name="Picture 18">
            <a:extLst>
              <a:ext uri="{FF2B5EF4-FFF2-40B4-BE49-F238E27FC236}">
                <a16:creationId xmlns:a16="http://schemas.microsoft.com/office/drawing/2014/main" id="{BD272751-061B-4F33-8AAE-BC4F6ABC8852}"/>
              </a:ext>
            </a:extLst>
          </p:cNvPr>
          <p:cNvPicPr>
            <a:picLocks noChangeAspect="1"/>
          </p:cNvPicPr>
          <p:nvPr/>
        </p:nvPicPr>
        <p:blipFill>
          <a:blip r:embed="rId2"/>
          <a:stretch>
            <a:fillRect/>
          </a:stretch>
        </p:blipFill>
        <p:spPr>
          <a:xfrm>
            <a:off x="6493331" y="2444998"/>
            <a:ext cx="115834" cy="1042506"/>
          </a:xfrm>
          <a:prstGeom prst="rect">
            <a:avLst/>
          </a:prstGeom>
        </p:spPr>
      </p:pic>
      <p:pic>
        <p:nvPicPr>
          <p:cNvPr id="20" name="Picture 19">
            <a:extLst>
              <a:ext uri="{FF2B5EF4-FFF2-40B4-BE49-F238E27FC236}">
                <a16:creationId xmlns:a16="http://schemas.microsoft.com/office/drawing/2014/main" id="{AAF54F51-23E8-4ECD-AC9E-98E6455AB799}"/>
              </a:ext>
            </a:extLst>
          </p:cNvPr>
          <p:cNvPicPr>
            <a:picLocks noChangeAspect="1"/>
          </p:cNvPicPr>
          <p:nvPr/>
        </p:nvPicPr>
        <p:blipFill>
          <a:blip r:embed="rId2"/>
          <a:stretch>
            <a:fillRect/>
          </a:stretch>
        </p:blipFill>
        <p:spPr>
          <a:xfrm>
            <a:off x="6909653" y="2444998"/>
            <a:ext cx="115834" cy="1042506"/>
          </a:xfrm>
          <a:prstGeom prst="rect">
            <a:avLst/>
          </a:prstGeom>
        </p:spPr>
      </p:pic>
      <p:pic>
        <p:nvPicPr>
          <p:cNvPr id="21" name="Picture 20">
            <a:extLst>
              <a:ext uri="{FF2B5EF4-FFF2-40B4-BE49-F238E27FC236}">
                <a16:creationId xmlns:a16="http://schemas.microsoft.com/office/drawing/2014/main" id="{0110491D-E829-46C9-ABC9-F0116BE8DAC1}"/>
              </a:ext>
            </a:extLst>
          </p:cNvPr>
          <p:cNvPicPr>
            <a:picLocks noChangeAspect="1"/>
          </p:cNvPicPr>
          <p:nvPr/>
        </p:nvPicPr>
        <p:blipFill>
          <a:blip r:embed="rId2"/>
          <a:stretch>
            <a:fillRect/>
          </a:stretch>
        </p:blipFill>
        <p:spPr>
          <a:xfrm>
            <a:off x="7374105" y="2444998"/>
            <a:ext cx="115834" cy="1042506"/>
          </a:xfrm>
          <a:prstGeom prst="rect">
            <a:avLst/>
          </a:prstGeom>
        </p:spPr>
      </p:pic>
      <p:sp>
        <p:nvSpPr>
          <p:cNvPr id="22" name="TextBox 21">
            <a:extLst>
              <a:ext uri="{FF2B5EF4-FFF2-40B4-BE49-F238E27FC236}">
                <a16:creationId xmlns:a16="http://schemas.microsoft.com/office/drawing/2014/main" id="{4B964FC6-7203-4D67-875B-702A78B7D7D9}"/>
              </a:ext>
            </a:extLst>
          </p:cNvPr>
          <p:cNvSpPr txBox="1"/>
          <p:nvPr/>
        </p:nvSpPr>
        <p:spPr>
          <a:xfrm>
            <a:off x="6569477" y="2757691"/>
            <a:ext cx="670004" cy="369332"/>
          </a:xfrm>
          <a:prstGeom prst="rect">
            <a:avLst/>
          </a:prstGeom>
          <a:noFill/>
        </p:spPr>
        <p:txBody>
          <a:bodyPr wrap="square" rtlCol="0">
            <a:spAutoFit/>
          </a:bodyPr>
          <a:lstStyle/>
          <a:p>
            <a:r>
              <a:rPr lang="en-US" dirty="0"/>
              <a:t>40</a:t>
            </a:r>
          </a:p>
        </p:txBody>
      </p:sp>
      <p:sp>
        <p:nvSpPr>
          <p:cNvPr id="23" name="TextBox 22">
            <a:extLst>
              <a:ext uri="{FF2B5EF4-FFF2-40B4-BE49-F238E27FC236}">
                <a16:creationId xmlns:a16="http://schemas.microsoft.com/office/drawing/2014/main" id="{0586C53C-4CCC-44CA-9FF1-EE116A808BF6}"/>
              </a:ext>
            </a:extLst>
          </p:cNvPr>
          <p:cNvSpPr txBox="1"/>
          <p:nvPr/>
        </p:nvSpPr>
        <p:spPr>
          <a:xfrm>
            <a:off x="6961304" y="2781585"/>
            <a:ext cx="624263" cy="369332"/>
          </a:xfrm>
          <a:prstGeom prst="rect">
            <a:avLst/>
          </a:prstGeom>
          <a:noFill/>
        </p:spPr>
        <p:txBody>
          <a:bodyPr wrap="square" rtlCol="0">
            <a:spAutoFit/>
          </a:bodyPr>
          <a:lstStyle/>
          <a:p>
            <a:r>
              <a:rPr lang="en-US" dirty="0"/>
              <a:t>40</a:t>
            </a:r>
          </a:p>
        </p:txBody>
      </p:sp>
      <p:sp>
        <p:nvSpPr>
          <p:cNvPr id="24" name="TextBox 23">
            <a:extLst>
              <a:ext uri="{FF2B5EF4-FFF2-40B4-BE49-F238E27FC236}">
                <a16:creationId xmlns:a16="http://schemas.microsoft.com/office/drawing/2014/main" id="{CC7E61AE-1BC4-49A9-BE89-AF6CE6E5C5D7}"/>
              </a:ext>
            </a:extLst>
          </p:cNvPr>
          <p:cNvSpPr txBox="1"/>
          <p:nvPr/>
        </p:nvSpPr>
        <p:spPr>
          <a:xfrm>
            <a:off x="7479540" y="2799313"/>
            <a:ext cx="492026" cy="369332"/>
          </a:xfrm>
          <a:prstGeom prst="rect">
            <a:avLst/>
          </a:prstGeom>
          <a:noFill/>
        </p:spPr>
        <p:txBody>
          <a:bodyPr wrap="square" rtlCol="0">
            <a:spAutoFit/>
          </a:bodyPr>
          <a:lstStyle/>
          <a:p>
            <a:r>
              <a:rPr lang="en-US" dirty="0"/>
              <a:t>40</a:t>
            </a:r>
          </a:p>
        </p:txBody>
      </p:sp>
      <p:sp>
        <p:nvSpPr>
          <p:cNvPr id="25" name="TextBox 24">
            <a:extLst>
              <a:ext uri="{FF2B5EF4-FFF2-40B4-BE49-F238E27FC236}">
                <a16:creationId xmlns:a16="http://schemas.microsoft.com/office/drawing/2014/main" id="{DB040C13-0030-4540-9950-6D85723762A6}"/>
              </a:ext>
            </a:extLst>
          </p:cNvPr>
          <p:cNvSpPr txBox="1"/>
          <p:nvPr/>
        </p:nvSpPr>
        <p:spPr>
          <a:xfrm>
            <a:off x="5101854" y="2607546"/>
            <a:ext cx="1371995" cy="646331"/>
          </a:xfrm>
          <a:prstGeom prst="rect">
            <a:avLst/>
          </a:prstGeom>
          <a:noFill/>
        </p:spPr>
        <p:txBody>
          <a:bodyPr wrap="square" rtlCol="0">
            <a:spAutoFit/>
          </a:bodyPr>
          <a:lstStyle/>
          <a:p>
            <a:r>
              <a:rPr lang="en-US" dirty="0" err="1"/>
              <a:t>Jueces</a:t>
            </a:r>
            <a:r>
              <a:rPr lang="en-US" dirty="0"/>
              <a:t> 1380-1051</a:t>
            </a:r>
          </a:p>
        </p:txBody>
      </p:sp>
      <p:sp>
        <p:nvSpPr>
          <p:cNvPr id="26" name="TextBox 25">
            <a:extLst>
              <a:ext uri="{FF2B5EF4-FFF2-40B4-BE49-F238E27FC236}">
                <a16:creationId xmlns:a16="http://schemas.microsoft.com/office/drawing/2014/main" id="{1C16DB63-6AEA-4438-84DC-E49EE702D825}"/>
              </a:ext>
            </a:extLst>
          </p:cNvPr>
          <p:cNvSpPr txBox="1"/>
          <p:nvPr/>
        </p:nvSpPr>
        <p:spPr>
          <a:xfrm rot="17647021">
            <a:off x="2246802" y="1107561"/>
            <a:ext cx="2228295" cy="646331"/>
          </a:xfrm>
          <a:prstGeom prst="rect">
            <a:avLst/>
          </a:prstGeom>
          <a:noFill/>
        </p:spPr>
        <p:txBody>
          <a:bodyPr wrap="square" rtlCol="0">
            <a:spAutoFit/>
          </a:bodyPr>
          <a:lstStyle/>
          <a:p>
            <a:r>
              <a:rPr lang="en-US" dirty="0"/>
              <a:t>1526 Nacimiento Moises</a:t>
            </a:r>
          </a:p>
        </p:txBody>
      </p:sp>
      <p:sp>
        <p:nvSpPr>
          <p:cNvPr id="27" name="TextBox 26">
            <a:extLst>
              <a:ext uri="{FF2B5EF4-FFF2-40B4-BE49-F238E27FC236}">
                <a16:creationId xmlns:a16="http://schemas.microsoft.com/office/drawing/2014/main" id="{73D28950-A775-43D4-99D8-78F659F56CFA}"/>
              </a:ext>
            </a:extLst>
          </p:cNvPr>
          <p:cNvSpPr txBox="1"/>
          <p:nvPr/>
        </p:nvSpPr>
        <p:spPr>
          <a:xfrm rot="17692704">
            <a:off x="3002002" y="1192065"/>
            <a:ext cx="2392065" cy="369332"/>
          </a:xfrm>
          <a:prstGeom prst="rect">
            <a:avLst/>
          </a:prstGeom>
          <a:noFill/>
        </p:spPr>
        <p:txBody>
          <a:bodyPr wrap="square" rtlCol="0">
            <a:spAutoFit/>
          </a:bodyPr>
          <a:lstStyle/>
          <a:p>
            <a:r>
              <a:rPr lang="en-US" dirty="0" err="1"/>
              <a:t>Desierto</a:t>
            </a:r>
            <a:r>
              <a:rPr lang="en-US" dirty="0"/>
              <a:t> 1446-1406</a:t>
            </a:r>
          </a:p>
        </p:txBody>
      </p:sp>
      <p:sp>
        <p:nvSpPr>
          <p:cNvPr id="28" name="TextBox 27">
            <a:extLst>
              <a:ext uri="{FF2B5EF4-FFF2-40B4-BE49-F238E27FC236}">
                <a16:creationId xmlns:a16="http://schemas.microsoft.com/office/drawing/2014/main" id="{7534BFB2-4512-4273-A30B-67D4E9F14F63}"/>
              </a:ext>
            </a:extLst>
          </p:cNvPr>
          <p:cNvSpPr txBox="1"/>
          <p:nvPr/>
        </p:nvSpPr>
        <p:spPr>
          <a:xfrm rot="17606170">
            <a:off x="3356837" y="1080773"/>
            <a:ext cx="2654423" cy="369332"/>
          </a:xfrm>
          <a:prstGeom prst="rect">
            <a:avLst/>
          </a:prstGeom>
          <a:noFill/>
        </p:spPr>
        <p:txBody>
          <a:bodyPr wrap="square" rtlCol="0">
            <a:spAutoFit/>
          </a:bodyPr>
          <a:lstStyle/>
          <a:p>
            <a:r>
              <a:rPr lang="en-US" dirty="0"/>
              <a:t>Conquista/Josue 1-12</a:t>
            </a:r>
          </a:p>
        </p:txBody>
      </p:sp>
      <p:sp>
        <p:nvSpPr>
          <p:cNvPr id="29" name="TextBox 28">
            <a:extLst>
              <a:ext uri="{FF2B5EF4-FFF2-40B4-BE49-F238E27FC236}">
                <a16:creationId xmlns:a16="http://schemas.microsoft.com/office/drawing/2014/main" id="{22E059F4-F819-4E45-831C-65B36AE866CD}"/>
              </a:ext>
            </a:extLst>
          </p:cNvPr>
          <p:cNvSpPr txBox="1"/>
          <p:nvPr/>
        </p:nvSpPr>
        <p:spPr>
          <a:xfrm rot="17705284">
            <a:off x="3739627" y="1021760"/>
            <a:ext cx="3057159" cy="369332"/>
          </a:xfrm>
          <a:prstGeom prst="rect">
            <a:avLst/>
          </a:prstGeom>
          <a:noFill/>
        </p:spPr>
        <p:txBody>
          <a:bodyPr wrap="square" rtlCol="0">
            <a:spAutoFit/>
          </a:bodyPr>
          <a:lstStyle/>
          <a:p>
            <a:r>
              <a:rPr lang="en-US" dirty="0" err="1"/>
              <a:t>Repartir</a:t>
            </a:r>
            <a:r>
              <a:rPr lang="en-US" dirty="0"/>
              <a:t> tierras </a:t>
            </a:r>
            <a:r>
              <a:rPr lang="en-US" dirty="0" err="1"/>
              <a:t>jos.</a:t>
            </a:r>
            <a:r>
              <a:rPr lang="en-US" dirty="0"/>
              <a:t> 13-24</a:t>
            </a:r>
          </a:p>
        </p:txBody>
      </p:sp>
      <p:sp>
        <p:nvSpPr>
          <p:cNvPr id="30" name="TextBox 29">
            <a:extLst>
              <a:ext uri="{FF2B5EF4-FFF2-40B4-BE49-F238E27FC236}">
                <a16:creationId xmlns:a16="http://schemas.microsoft.com/office/drawing/2014/main" id="{E2DDE0E0-B750-47AB-B0A8-83A429C782C5}"/>
              </a:ext>
            </a:extLst>
          </p:cNvPr>
          <p:cNvSpPr txBox="1"/>
          <p:nvPr/>
        </p:nvSpPr>
        <p:spPr>
          <a:xfrm rot="16200000">
            <a:off x="5826506" y="1699851"/>
            <a:ext cx="1142394" cy="369332"/>
          </a:xfrm>
          <a:prstGeom prst="rect">
            <a:avLst/>
          </a:prstGeom>
          <a:noFill/>
        </p:spPr>
        <p:txBody>
          <a:bodyPr wrap="square" rtlCol="0">
            <a:spAutoFit/>
          </a:bodyPr>
          <a:lstStyle/>
          <a:p>
            <a:r>
              <a:rPr lang="en-US" dirty="0"/>
              <a:t>Samuel</a:t>
            </a:r>
          </a:p>
        </p:txBody>
      </p:sp>
      <p:sp>
        <p:nvSpPr>
          <p:cNvPr id="31" name="TextBox 30">
            <a:extLst>
              <a:ext uri="{FF2B5EF4-FFF2-40B4-BE49-F238E27FC236}">
                <a16:creationId xmlns:a16="http://schemas.microsoft.com/office/drawing/2014/main" id="{D62F6371-36E2-4E5A-AC37-F853E32E65A5}"/>
              </a:ext>
            </a:extLst>
          </p:cNvPr>
          <p:cNvSpPr txBox="1"/>
          <p:nvPr/>
        </p:nvSpPr>
        <p:spPr>
          <a:xfrm rot="17106091">
            <a:off x="6011628" y="1433023"/>
            <a:ext cx="1845345" cy="369332"/>
          </a:xfrm>
          <a:prstGeom prst="rect">
            <a:avLst/>
          </a:prstGeom>
          <a:noFill/>
        </p:spPr>
        <p:txBody>
          <a:bodyPr wrap="square" rtlCol="0">
            <a:spAutoFit/>
          </a:bodyPr>
          <a:lstStyle/>
          <a:p>
            <a:r>
              <a:rPr lang="en-US" dirty="0"/>
              <a:t>Saul 1051-1011</a:t>
            </a:r>
          </a:p>
        </p:txBody>
      </p:sp>
      <p:sp>
        <p:nvSpPr>
          <p:cNvPr id="32" name="TextBox 31">
            <a:extLst>
              <a:ext uri="{FF2B5EF4-FFF2-40B4-BE49-F238E27FC236}">
                <a16:creationId xmlns:a16="http://schemas.microsoft.com/office/drawing/2014/main" id="{4DE1B81C-C7A9-49C7-BD3A-F899FB94E9E0}"/>
              </a:ext>
            </a:extLst>
          </p:cNvPr>
          <p:cNvSpPr txBox="1"/>
          <p:nvPr/>
        </p:nvSpPr>
        <p:spPr>
          <a:xfrm rot="17104194">
            <a:off x="6442276" y="1295958"/>
            <a:ext cx="2027359" cy="369332"/>
          </a:xfrm>
          <a:prstGeom prst="rect">
            <a:avLst/>
          </a:prstGeom>
          <a:noFill/>
        </p:spPr>
        <p:txBody>
          <a:bodyPr wrap="square" rtlCol="0">
            <a:spAutoFit/>
          </a:bodyPr>
          <a:lstStyle/>
          <a:p>
            <a:r>
              <a:rPr lang="en-US" dirty="0"/>
              <a:t>David 1011-971</a:t>
            </a:r>
          </a:p>
        </p:txBody>
      </p:sp>
      <p:sp>
        <p:nvSpPr>
          <p:cNvPr id="33" name="TextBox 32">
            <a:extLst>
              <a:ext uri="{FF2B5EF4-FFF2-40B4-BE49-F238E27FC236}">
                <a16:creationId xmlns:a16="http://schemas.microsoft.com/office/drawing/2014/main" id="{3B13F22C-A2BE-42D9-834B-6C953DCBE9D0}"/>
              </a:ext>
            </a:extLst>
          </p:cNvPr>
          <p:cNvSpPr txBox="1"/>
          <p:nvPr/>
        </p:nvSpPr>
        <p:spPr>
          <a:xfrm rot="17058671">
            <a:off x="6939548" y="1267017"/>
            <a:ext cx="2087879" cy="369332"/>
          </a:xfrm>
          <a:prstGeom prst="rect">
            <a:avLst/>
          </a:prstGeom>
          <a:noFill/>
        </p:spPr>
        <p:txBody>
          <a:bodyPr wrap="square" rtlCol="0">
            <a:spAutoFit/>
          </a:bodyPr>
          <a:lstStyle/>
          <a:p>
            <a:r>
              <a:rPr lang="en-US" dirty="0"/>
              <a:t>Salomon 971-931</a:t>
            </a:r>
          </a:p>
        </p:txBody>
      </p:sp>
      <p:cxnSp>
        <p:nvCxnSpPr>
          <p:cNvPr id="35" name="Straight Arrow Connector 34">
            <a:extLst>
              <a:ext uri="{FF2B5EF4-FFF2-40B4-BE49-F238E27FC236}">
                <a16:creationId xmlns:a16="http://schemas.microsoft.com/office/drawing/2014/main" id="{23544205-EA52-413F-BE29-5BACB4A048CA}"/>
              </a:ext>
            </a:extLst>
          </p:cNvPr>
          <p:cNvCxnSpPr/>
          <p:nvPr/>
        </p:nvCxnSpPr>
        <p:spPr>
          <a:xfrm flipV="1">
            <a:off x="2352583" y="3559946"/>
            <a:ext cx="932155" cy="887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866D97C5-3764-4D50-BCED-AC7EBCA3D242}"/>
              </a:ext>
            </a:extLst>
          </p:cNvPr>
          <p:cNvSpPr txBox="1"/>
          <p:nvPr/>
        </p:nvSpPr>
        <p:spPr>
          <a:xfrm>
            <a:off x="1459228" y="4363629"/>
            <a:ext cx="1252932" cy="646331"/>
          </a:xfrm>
          <a:prstGeom prst="rect">
            <a:avLst/>
          </a:prstGeom>
          <a:noFill/>
        </p:spPr>
        <p:txBody>
          <a:bodyPr wrap="square" rtlCol="0">
            <a:spAutoFit/>
          </a:bodyPr>
          <a:lstStyle/>
          <a:p>
            <a:r>
              <a:rPr lang="en-US" dirty="0" err="1"/>
              <a:t>Exodo</a:t>
            </a:r>
            <a:r>
              <a:rPr lang="en-US" dirty="0"/>
              <a:t> 1446</a:t>
            </a:r>
          </a:p>
        </p:txBody>
      </p:sp>
      <p:cxnSp>
        <p:nvCxnSpPr>
          <p:cNvPr id="40" name="Straight Arrow Connector 39">
            <a:extLst>
              <a:ext uri="{FF2B5EF4-FFF2-40B4-BE49-F238E27FC236}">
                <a16:creationId xmlns:a16="http://schemas.microsoft.com/office/drawing/2014/main" id="{22435FF6-4542-43E5-9E25-191DCCEF12A5}"/>
              </a:ext>
            </a:extLst>
          </p:cNvPr>
          <p:cNvCxnSpPr/>
          <p:nvPr/>
        </p:nvCxnSpPr>
        <p:spPr>
          <a:xfrm flipV="1">
            <a:off x="3360949" y="3559946"/>
            <a:ext cx="166392" cy="16068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C4BDA032-B417-4159-A2C3-6E01896811C0}"/>
              </a:ext>
            </a:extLst>
          </p:cNvPr>
          <p:cNvSpPr txBox="1"/>
          <p:nvPr/>
        </p:nvSpPr>
        <p:spPr>
          <a:xfrm>
            <a:off x="2407062" y="5166804"/>
            <a:ext cx="1932598" cy="923330"/>
          </a:xfrm>
          <a:prstGeom prst="rect">
            <a:avLst/>
          </a:prstGeom>
          <a:noFill/>
        </p:spPr>
        <p:txBody>
          <a:bodyPr wrap="square" rtlCol="0">
            <a:spAutoFit/>
          </a:bodyPr>
          <a:lstStyle/>
          <a:p>
            <a:pPr algn="ctr"/>
            <a:r>
              <a:rPr lang="en-US" dirty="0"/>
              <a:t>Falta de Fe </a:t>
            </a:r>
            <a:r>
              <a:rPr lang="en-US" dirty="0" err="1"/>
              <a:t>en</a:t>
            </a:r>
            <a:r>
              <a:rPr lang="en-US" dirty="0"/>
              <a:t> Cades </a:t>
            </a:r>
            <a:r>
              <a:rPr lang="en-US" dirty="0" err="1"/>
              <a:t>Bernea</a:t>
            </a:r>
            <a:r>
              <a:rPr lang="en-US" dirty="0"/>
              <a:t> </a:t>
            </a:r>
          </a:p>
          <a:p>
            <a:pPr algn="ctr"/>
            <a:r>
              <a:rPr lang="en-US" dirty="0"/>
              <a:t>(</a:t>
            </a:r>
            <a:r>
              <a:rPr lang="en-US" dirty="0" err="1"/>
              <a:t>Espias</a:t>
            </a:r>
            <a:r>
              <a:rPr lang="en-US" dirty="0"/>
              <a:t>) 1445</a:t>
            </a:r>
          </a:p>
        </p:txBody>
      </p:sp>
      <p:cxnSp>
        <p:nvCxnSpPr>
          <p:cNvPr id="43" name="Straight Arrow Connector 42">
            <a:extLst>
              <a:ext uri="{FF2B5EF4-FFF2-40B4-BE49-F238E27FC236}">
                <a16:creationId xmlns:a16="http://schemas.microsoft.com/office/drawing/2014/main" id="{34743BE4-4257-4310-8446-B61C7BC7ABC6}"/>
              </a:ext>
            </a:extLst>
          </p:cNvPr>
          <p:cNvCxnSpPr/>
          <p:nvPr/>
        </p:nvCxnSpPr>
        <p:spPr>
          <a:xfrm flipH="1" flipV="1">
            <a:off x="4943818" y="3559946"/>
            <a:ext cx="844033" cy="16068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D4BCE5A2-E3C7-46C6-8E27-5DA8781FDF8D}"/>
              </a:ext>
            </a:extLst>
          </p:cNvPr>
          <p:cNvSpPr txBox="1"/>
          <p:nvPr/>
        </p:nvSpPr>
        <p:spPr>
          <a:xfrm>
            <a:off x="5268206" y="5189504"/>
            <a:ext cx="1496578" cy="646331"/>
          </a:xfrm>
          <a:prstGeom prst="rect">
            <a:avLst/>
          </a:prstGeom>
          <a:noFill/>
        </p:spPr>
        <p:txBody>
          <a:bodyPr wrap="square" rtlCol="0">
            <a:spAutoFit/>
          </a:bodyPr>
          <a:lstStyle/>
          <a:p>
            <a:r>
              <a:rPr lang="en-US" dirty="0"/>
              <a:t>Josue </a:t>
            </a:r>
            <a:r>
              <a:rPr lang="en-US" dirty="0" err="1"/>
              <a:t>muere</a:t>
            </a:r>
            <a:r>
              <a:rPr lang="en-US" dirty="0"/>
              <a:t> 1380</a:t>
            </a:r>
          </a:p>
        </p:txBody>
      </p:sp>
      <p:pic>
        <p:nvPicPr>
          <p:cNvPr id="3" name="Picture 2">
            <a:extLst>
              <a:ext uri="{FF2B5EF4-FFF2-40B4-BE49-F238E27FC236}">
                <a16:creationId xmlns:a16="http://schemas.microsoft.com/office/drawing/2014/main" id="{09FAF479-5DCF-4A8C-A591-414287D1E3C1}"/>
              </a:ext>
            </a:extLst>
          </p:cNvPr>
          <p:cNvPicPr>
            <a:picLocks noChangeAspect="1"/>
          </p:cNvPicPr>
          <p:nvPr/>
        </p:nvPicPr>
        <p:blipFill>
          <a:blip r:embed="rId3"/>
          <a:stretch>
            <a:fillRect/>
          </a:stretch>
        </p:blipFill>
        <p:spPr>
          <a:xfrm>
            <a:off x="7973874" y="2060729"/>
            <a:ext cx="3870411" cy="1811044"/>
          </a:xfrm>
          <a:prstGeom prst="rect">
            <a:avLst/>
          </a:prstGeom>
        </p:spPr>
      </p:pic>
      <p:sp>
        <p:nvSpPr>
          <p:cNvPr id="11" name="TextBox 10">
            <a:extLst>
              <a:ext uri="{FF2B5EF4-FFF2-40B4-BE49-F238E27FC236}">
                <a16:creationId xmlns:a16="http://schemas.microsoft.com/office/drawing/2014/main" id="{62CDF46B-998B-4E5D-9A57-76DE326E0EC7}"/>
              </a:ext>
            </a:extLst>
          </p:cNvPr>
          <p:cNvSpPr txBox="1"/>
          <p:nvPr/>
        </p:nvSpPr>
        <p:spPr>
          <a:xfrm>
            <a:off x="8381760" y="1644749"/>
            <a:ext cx="1552082" cy="646331"/>
          </a:xfrm>
          <a:prstGeom prst="rect">
            <a:avLst/>
          </a:prstGeom>
          <a:noFill/>
        </p:spPr>
        <p:txBody>
          <a:bodyPr wrap="square" rtlCol="0">
            <a:spAutoFit/>
          </a:bodyPr>
          <a:lstStyle/>
          <a:p>
            <a:r>
              <a:rPr lang="en-US" dirty="0"/>
              <a:t>Salomon </a:t>
            </a:r>
            <a:r>
              <a:rPr lang="en-US" dirty="0" err="1"/>
              <a:t>muere</a:t>
            </a:r>
            <a:r>
              <a:rPr lang="en-US" dirty="0"/>
              <a:t> 931</a:t>
            </a:r>
          </a:p>
        </p:txBody>
      </p:sp>
      <p:sp>
        <p:nvSpPr>
          <p:cNvPr id="34" name="TextBox 33">
            <a:extLst>
              <a:ext uri="{FF2B5EF4-FFF2-40B4-BE49-F238E27FC236}">
                <a16:creationId xmlns:a16="http://schemas.microsoft.com/office/drawing/2014/main" id="{090C07FD-446A-49F9-BE75-05CFB7247275}"/>
              </a:ext>
            </a:extLst>
          </p:cNvPr>
          <p:cNvSpPr txBox="1"/>
          <p:nvPr/>
        </p:nvSpPr>
        <p:spPr>
          <a:xfrm>
            <a:off x="9919171" y="1552416"/>
            <a:ext cx="2092754" cy="738664"/>
          </a:xfrm>
          <a:prstGeom prst="rect">
            <a:avLst/>
          </a:prstGeom>
          <a:noFill/>
        </p:spPr>
        <p:txBody>
          <a:bodyPr wrap="square" rtlCol="0">
            <a:spAutoFit/>
          </a:bodyPr>
          <a:lstStyle/>
          <a:p>
            <a:r>
              <a:rPr lang="es-ES" sz="1400" dirty="0"/>
              <a:t>LAS TRIBUS DEL NORTE GOBERNADAS POR JEROBOAM</a:t>
            </a:r>
          </a:p>
        </p:txBody>
      </p:sp>
      <p:cxnSp>
        <p:nvCxnSpPr>
          <p:cNvPr id="38" name="Straight Connector 37">
            <a:extLst>
              <a:ext uri="{FF2B5EF4-FFF2-40B4-BE49-F238E27FC236}">
                <a16:creationId xmlns:a16="http://schemas.microsoft.com/office/drawing/2014/main" id="{06A85DFD-9A99-441F-9DBE-CCDB532FFA82}"/>
              </a:ext>
            </a:extLst>
          </p:cNvPr>
          <p:cNvCxnSpPr/>
          <p:nvPr/>
        </p:nvCxnSpPr>
        <p:spPr>
          <a:xfrm>
            <a:off x="9792070" y="2503503"/>
            <a:ext cx="0" cy="925497"/>
          </a:xfrm>
          <a:prstGeom prst="line">
            <a:avLst/>
          </a:prstGeom>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396B8C56-5CC2-429D-87A4-17D0FEF4E026}"/>
              </a:ext>
            </a:extLst>
          </p:cNvPr>
          <p:cNvSpPr txBox="1"/>
          <p:nvPr/>
        </p:nvSpPr>
        <p:spPr>
          <a:xfrm>
            <a:off x="8042269" y="2623374"/>
            <a:ext cx="1624757" cy="584775"/>
          </a:xfrm>
          <a:prstGeom prst="rect">
            <a:avLst/>
          </a:prstGeom>
          <a:noFill/>
        </p:spPr>
        <p:txBody>
          <a:bodyPr wrap="square" rtlCol="0">
            <a:spAutoFit/>
          </a:bodyPr>
          <a:lstStyle/>
          <a:p>
            <a:r>
              <a:rPr lang="en-US" sz="1600" dirty="0"/>
              <a:t>REINO UNIDO</a:t>
            </a:r>
          </a:p>
          <a:p>
            <a:r>
              <a:rPr lang="en-US" sz="1600" dirty="0"/>
              <a:t>1 REYES 1-11</a:t>
            </a:r>
          </a:p>
        </p:txBody>
      </p:sp>
      <p:sp>
        <p:nvSpPr>
          <p:cNvPr id="42" name="TextBox 41">
            <a:extLst>
              <a:ext uri="{FF2B5EF4-FFF2-40B4-BE49-F238E27FC236}">
                <a16:creationId xmlns:a16="http://schemas.microsoft.com/office/drawing/2014/main" id="{68A8A1C5-2E94-4C80-A816-BE10B2632930}"/>
              </a:ext>
            </a:extLst>
          </p:cNvPr>
          <p:cNvSpPr txBox="1"/>
          <p:nvPr/>
        </p:nvSpPr>
        <p:spPr>
          <a:xfrm>
            <a:off x="9855673" y="2669096"/>
            <a:ext cx="1972536" cy="584775"/>
          </a:xfrm>
          <a:prstGeom prst="rect">
            <a:avLst/>
          </a:prstGeom>
          <a:noFill/>
        </p:spPr>
        <p:txBody>
          <a:bodyPr wrap="square" rtlCol="0">
            <a:spAutoFit/>
          </a:bodyPr>
          <a:lstStyle/>
          <a:p>
            <a:r>
              <a:rPr lang="en-US" sz="1600" dirty="0"/>
              <a:t>REINO DIVIDIDO</a:t>
            </a:r>
          </a:p>
          <a:p>
            <a:r>
              <a:rPr lang="en-US" sz="1600" dirty="0"/>
              <a:t>1 REYES 12-22</a:t>
            </a:r>
          </a:p>
        </p:txBody>
      </p:sp>
      <p:sp>
        <p:nvSpPr>
          <p:cNvPr id="45" name="TextBox 44">
            <a:extLst>
              <a:ext uri="{FF2B5EF4-FFF2-40B4-BE49-F238E27FC236}">
                <a16:creationId xmlns:a16="http://schemas.microsoft.com/office/drawing/2014/main" id="{177AF826-C5AB-4C2F-9DC7-5CC00B1D4FD8}"/>
              </a:ext>
            </a:extLst>
          </p:cNvPr>
          <p:cNvSpPr txBox="1"/>
          <p:nvPr/>
        </p:nvSpPr>
        <p:spPr>
          <a:xfrm>
            <a:off x="9795564" y="3957317"/>
            <a:ext cx="2092754" cy="1107996"/>
          </a:xfrm>
          <a:prstGeom prst="rect">
            <a:avLst/>
          </a:prstGeom>
          <a:noFill/>
        </p:spPr>
        <p:txBody>
          <a:bodyPr wrap="square" rtlCol="0">
            <a:spAutoFit/>
          </a:bodyPr>
          <a:lstStyle/>
          <a:p>
            <a:pPr algn="ctr"/>
            <a:r>
              <a:rPr lang="en-US" sz="1600" dirty="0"/>
              <a:t>TRIBUS DEL SUR GOBERNADAS POR REOBOAM</a:t>
            </a:r>
          </a:p>
          <a:p>
            <a:endParaRPr lang="en-US" dirty="0"/>
          </a:p>
        </p:txBody>
      </p:sp>
    </p:spTree>
    <p:extLst>
      <p:ext uri="{BB962C8B-B14F-4D97-AF65-F5344CB8AC3E}">
        <p14:creationId xmlns:p14="http://schemas.microsoft.com/office/powerpoint/2010/main" val="4065341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pPr algn="ctr"/>
            <a:r>
              <a:rPr lang="en-US" dirty="0"/>
              <a:t>ISRAEL ES DESTRUIDO 1-17</a:t>
            </a:r>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a:bodyPr>
          <a:lstStyle/>
          <a:p>
            <a:r>
              <a:rPr lang="es-ES" sz="2400" dirty="0">
                <a:latin typeface="Times New Roman" panose="02020603050405020304" pitchFamily="18" charset="0"/>
                <a:cs typeface="Times New Roman" panose="02020603050405020304" pitchFamily="18" charset="0"/>
              </a:rPr>
              <a:t>1. ¿Por qué? - Desobediencia - Ninguno de los diecinueve reyes que gobernaron sobre Israel fue considerado bueno por Dios porque cada uno siguió las falsas deidades de sus vecinos. Rechazaron constantemente a los mensajeros de Dios (Elías, Eliseo, Amós, Oseas).</a:t>
            </a:r>
          </a:p>
          <a:p>
            <a:r>
              <a:rPr lang="es-ES" sz="2400" dirty="0">
                <a:latin typeface="Times New Roman" panose="02020603050405020304" pitchFamily="18" charset="0"/>
                <a:cs typeface="Times New Roman" panose="02020603050405020304" pitchFamily="18" charset="0"/>
              </a:rPr>
              <a:t>El asedio asirio contra Israel ocurrió entre 724-722 a. C.</a:t>
            </a:r>
          </a:p>
          <a:p>
            <a:r>
              <a:rPr lang="es-ES" sz="2400" dirty="0">
                <a:latin typeface="Times New Roman" panose="02020603050405020304" pitchFamily="18" charset="0"/>
                <a:cs typeface="Times New Roman" panose="02020603050405020304" pitchFamily="18" charset="0"/>
              </a:rPr>
              <a:t>En 722 a.C. Asiria capturó a Israel (10 tribus del norte), deportó a los israelitas e importó extraños en su lugar (2 Reyes 17: 23-24). Esto reduciría las posibilidades de rebelión entre la gente. * Esto marcó el fin de Israel como una nación soberana * Los matrimonios mixtos entre los judíos y otras personas extranjeras causaron muchos problemas para mantener una fe pura. Estos matrimonios mixtos crearon el grupo de personas samaritanas. Esto dio como resultado que tanto las deidades falsas como </a:t>
            </a:r>
            <a:r>
              <a:rPr lang="es-ES" sz="2400" dirty="0" err="1">
                <a:latin typeface="Times New Roman" panose="02020603050405020304" pitchFamily="18" charset="0"/>
                <a:cs typeface="Times New Roman" panose="02020603050405020304" pitchFamily="18" charset="0"/>
              </a:rPr>
              <a:t>Yahweh</a:t>
            </a:r>
            <a:r>
              <a:rPr lang="es-ES" sz="2400" dirty="0">
                <a:latin typeface="Times New Roman" panose="02020603050405020304" pitchFamily="18" charset="0"/>
                <a:cs typeface="Times New Roman" panose="02020603050405020304" pitchFamily="18" charset="0"/>
              </a:rPr>
              <a:t> fueran venerados (2 Reyes 17: 29-41).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34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r>
              <a:rPr lang="es-ES" dirty="0"/>
              <a:t>La desobediencia, el exilio y la deportación de Judá (18: 1--25: 30)</a:t>
            </a:r>
            <a:endParaRPr lang="en-US" dirty="0"/>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a:bodyPr>
          <a:lstStyle/>
          <a:p>
            <a:r>
              <a:rPr lang="en-US" sz="2800" dirty="0">
                <a:latin typeface="Times New Roman" panose="02020603050405020304" pitchFamily="18" charset="0"/>
                <a:cs typeface="Times New Roman" panose="02020603050405020304" pitchFamily="18" charset="0"/>
              </a:rPr>
              <a:t> </a:t>
            </a:r>
            <a:r>
              <a:rPr lang="es-ES" sz="2800" dirty="0">
                <a:latin typeface="Times New Roman" panose="02020603050405020304" pitchFamily="18" charset="0"/>
                <a:cs typeface="Times New Roman" panose="02020603050405020304" pitchFamily="18" charset="0"/>
              </a:rPr>
              <a:t>¿Por qué? (Jeremías 25: 1-11) Desobediencia, "no has escuchado".</a:t>
            </a:r>
          </a:p>
          <a:p>
            <a:r>
              <a:rPr lang="es-ES" sz="2800" dirty="0">
                <a:latin typeface="Times New Roman" panose="02020603050405020304" pitchFamily="18" charset="0"/>
                <a:cs typeface="Times New Roman" panose="02020603050405020304" pitchFamily="18" charset="0"/>
              </a:rPr>
              <a:t>¿Por quién? Nabucodonosor</a:t>
            </a:r>
          </a:p>
          <a:p>
            <a:r>
              <a:rPr lang="es-ES" sz="2800" dirty="0">
                <a:latin typeface="Times New Roman" panose="02020603050405020304" pitchFamily="18" charset="0"/>
                <a:cs typeface="Times New Roman" panose="02020603050405020304" pitchFamily="18" charset="0"/>
              </a:rPr>
              <a:t>¿Cuando? Babilonia surgió como la nación más poderosa del mundo entre 626 a.C. y 539 a. C. Fue durante este período de tiempo que Judá fue divinamente disciplinada por la poderosa Babilonia.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El asedio 39: 1ff comenzó el 15 de enero de 588 al 18 de julio de 586. Este evento trascendental se registra en detalle cuatro veces en el AT (2 K 25: 1;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39: 1; 52: 4; Ezequiel 24: 1- 2) incluso observando el mes y el día.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endParaRPr lang="en-US" dirty="0"/>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lnSpcReduction="10000"/>
          </a:bodyPr>
          <a:lstStyle/>
          <a:p>
            <a:r>
              <a:rPr lang="es-ES" sz="2400" b="1" dirty="0">
                <a:latin typeface="Times New Roman" panose="02020603050405020304" pitchFamily="18" charset="0"/>
                <a:cs typeface="Times New Roman" panose="02020603050405020304" pitchFamily="18" charset="0"/>
              </a:rPr>
              <a:t>1. 605 a. C. ~ 2 Reyes 24: 1¿Por qué atacó Babilonia? </a:t>
            </a:r>
            <a:r>
              <a:rPr lang="es-ES" sz="2400" dirty="0">
                <a:latin typeface="Times New Roman" panose="02020603050405020304" pitchFamily="18" charset="0"/>
                <a:cs typeface="Times New Roman" panose="02020603050405020304" pitchFamily="18" charset="0"/>
              </a:rPr>
              <a:t>Jerusalén cayó presa de la poderosa máquina de guerra de Babilonia que estaba arrasando sobre Siria en ese momento. TENGA EN CUENTA que esto también se debe a la profecía de Isaías en 2 reyes 20:17, como resultado de que Ezequías muestra (muestra) todo el tesoro de Israel.</a:t>
            </a:r>
          </a:p>
          <a:p>
            <a:r>
              <a:rPr lang="es-ES" sz="2400" b="1" dirty="0">
                <a:latin typeface="Times New Roman" panose="02020603050405020304" pitchFamily="18" charset="0"/>
                <a:cs typeface="Times New Roman" panose="02020603050405020304" pitchFamily="18" charset="0"/>
              </a:rPr>
              <a:t>2. 597 a. C. ~ 2 Reyes 24: 8-16; 10.000 tomados. ¿Por qué atacó Babilonia? </a:t>
            </a:r>
            <a:r>
              <a:rPr lang="es-ES" sz="2400" dirty="0">
                <a:latin typeface="Times New Roman" panose="02020603050405020304" pitchFamily="18" charset="0"/>
                <a:cs typeface="Times New Roman" panose="02020603050405020304" pitchFamily="18" charset="0"/>
              </a:rPr>
              <a:t>La sumisión de </a:t>
            </a:r>
            <a:r>
              <a:rPr lang="es-ES" sz="2400" dirty="0" err="1">
                <a:latin typeface="Times New Roman" panose="02020603050405020304" pitchFamily="18" charset="0"/>
                <a:cs typeface="Times New Roman" panose="02020603050405020304" pitchFamily="18" charset="0"/>
              </a:rPr>
              <a:t>Joacim</a:t>
            </a:r>
            <a:r>
              <a:rPr lang="es-ES" sz="2400" dirty="0">
                <a:latin typeface="Times New Roman" panose="02020603050405020304" pitchFamily="18" charset="0"/>
                <a:cs typeface="Times New Roman" panose="02020603050405020304" pitchFamily="18" charset="0"/>
              </a:rPr>
              <a:t> a Nabucodonosor duró solo 3 años antes de que se rebelara (2 Reyes 24: 1). 2 crónicas. 36: 6 declara que Nabucodonosor iba a llevar a </a:t>
            </a:r>
            <a:r>
              <a:rPr lang="es-ES" sz="2400" dirty="0" err="1">
                <a:latin typeface="Times New Roman" panose="02020603050405020304" pitchFamily="18" charset="0"/>
                <a:cs typeface="Times New Roman" panose="02020603050405020304" pitchFamily="18" charset="0"/>
              </a:rPr>
              <a:t>Joacim</a:t>
            </a:r>
            <a:r>
              <a:rPr lang="es-ES" sz="2400" dirty="0">
                <a:latin typeface="Times New Roman" panose="02020603050405020304" pitchFamily="18" charset="0"/>
                <a:cs typeface="Times New Roman" panose="02020603050405020304" pitchFamily="18" charset="0"/>
              </a:rPr>
              <a:t> a Babilonia. Probablemente no cumplió con esta amenaza, ya que no hay evidencia de que alguien haya reemplazado a </a:t>
            </a:r>
            <a:r>
              <a:rPr lang="es-ES" sz="2400" dirty="0" err="1">
                <a:latin typeface="Times New Roman" panose="02020603050405020304" pitchFamily="18" charset="0"/>
                <a:cs typeface="Times New Roman" panose="02020603050405020304" pitchFamily="18" charset="0"/>
              </a:rPr>
              <a:t>Joacim</a:t>
            </a:r>
            <a:r>
              <a:rPr lang="es-ES" sz="2400" dirty="0">
                <a:latin typeface="Times New Roman" panose="02020603050405020304" pitchFamily="18" charset="0"/>
                <a:cs typeface="Times New Roman" panose="02020603050405020304" pitchFamily="18" charset="0"/>
              </a:rPr>
              <a:t> mientras hubiera estado en Babilonia. Cuando Nabucodonosor llegó para aplastar la rebelión, encontró a </a:t>
            </a:r>
            <a:r>
              <a:rPr lang="es-ES" sz="2400" dirty="0" err="1">
                <a:latin typeface="Times New Roman" panose="02020603050405020304" pitchFamily="18" charset="0"/>
                <a:cs typeface="Times New Roman" panose="02020603050405020304" pitchFamily="18" charset="0"/>
              </a:rPr>
              <a:t>Joacim</a:t>
            </a:r>
            <a:r>
              <a:rPr lang="es-ES" sz="2400" dirty="0">
                <a:latin typeface="Times New Roman" panose="02020603050405020304" pitchFamily="18" charset="0"/>
                <a:cs typeface="Times New Roman" panose="02020603050405020304" pitchFamily="18" charset="0"/>
              </a:rPr>
              <a:t> muerto. El hijo de Joaquim, de 18 años, Joaquín (mentón = niño) gobernaba en el lugar de su padre y rápidamente se rindió a Nabucodonosor en 597 y fue llevado al cautiverio.</a:t>
            </a:r>
          </a:p>
        </p:txBody>
      </p:sp>
    </p:spTree>
    <p:extLst>
      <p:ext uri="{BB962C8B-B14F-4D97-AF65-F5344CB8AC3E}">
        <p14:creationId xmlns:p14="http://schemas.microsoft.com/office/powerpoint/2010/main" val="30836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endParaRPr lang="en-US" dirty="0"/>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a:bodyPr>
          <a:lstStyle/>
          <a:p>
            <a:r>
              <a:rPr lang="es-ES" sz="2400" b="1" dirty="0">
                <a:latin typeface="Times New Roman" panose="02020603050405020304" pitchFamily="18" charset="0"/>
                <a:cs typeface="Times New Roman" panose="02020603050405020304" pitchFamily="18" charset="0"/>
              </a:rPr>
              <a:t>3. 586 a. C. ~ 2 Reyes 25: 1,11 (sitio de 18 meses, enero 588-julio 586).¿Por qué atacó Babilonia?</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Sedequías</a:t>
            </a:r>
            <a:r>
              <a:rPr lang="es-ES" sz="2400" dirty="0">
                <a:latin typeface="Times New Roman" panose="02020603050405020304" pitchFamily="18" charset="0"/>
                <a:cs typeface="Times New Roman" panose="02020603050405020304" pitchFamily="18" charset="0"/>
              </a:rPr>
              <a:t> gobernaba como regente desde que Joaquín estaba en Babilonia, pero se unió a una rebelión contra Babilonia en 588 contra el consejo de Jeremías (Jeremías 27). Nabucodonosor se abalanzó para aplastar la rebelión y capturó la ciudad de Jerusalén una vez más. Esto sucedió en 586 a.C.</a:t>
            </a:r>
          </a:p>
          <a:p>
            <a:r>
              <a:rPr lang="es-ES" sz="2400" dirty="0">
                <a:latin typeface="Times New Roman" panose="02020603050405020304" pitchFamily="18" charset="0"/>
                <a:cs typeface="Times New Roman" panose="02020603050405020304" pitchFamily="18" charset="0"/>
              </a:rPr>
              <a:t>El pueblo de Jerusalén pudo contener a los atacantes babilónicos durante 16 meses (</a:t>
            </a:r>
            <a:r>
              <a:rPr lang="es-ES" sz="2400" dirty="0" err="1">
                <a:latin typeface="Times New Roman" panose="02020603050405020304" pitchFamily="18" charset="0"/>
                <a:cs typeface="Times New Roman" panose="02020603050405020304" pitchFamily="18" charset="0"/>
              </a:rPr>
              <a:t>Jer</a:t>
            </a:r>
            <a:r>
              <a:rPr lang="es-ES" sz="2400" dirty="0">
                <a:latin typeface="Times New Roman" panose="02020603050405020304" pitchFamily="18" charset="0"/>
                <a:cs typeface="Times New Roman" panose="02020603050405020304" pitchFamily="18" charset="0"/>
              </a:rPr>
              <a:t>. 39: 1,2). Cuando los babilonios finalmente rompieron las murallas de la ciudad, encontraron horribles condiciones de hambruna y caos. La gente había estado bajo tal coacción que realmente recurrieron a comer a sus propios hijos (</a:t>
            </a:r>
            <a:r>
              <a:rPr lang="es-ES" sz="2400" dirty="0" err="1">
                <a:latin typeface="Times New Roman" panose="02020603050405020304" pitchFamily="18" charset="0"/>
                <a:cs typeface="Times New Roman" panose="02020603050405020304" pitchFamily="18" charset="0"/>
              </a:rPr>
              <a:t>Deut</a:t>
            </a:r>
            <a:r>
              <a:rPr lang="es-ES" sz="2400" dirty="0">
                <a:latin typeface="Times New Roman" panose="02020603050405020304" pitchFamily="18" charset="0"/>
                <a:cs typeface="Times New Roman" panose="02020603050405020304" pitchFamily="18" charset="0"/>
              </a:rPr>
              <a:t>. 28: 53-56; Lam. 2:20, 4:10, </a:t>
            </a:r>
            <a:r>
              <a:rPr lang="es-ES" sz="2400" dirty="0" err="1">
                <a:latin typeface="Times New Roman" panose="02020603050405020304" pitchFamily="18" charset="0"/>
                <a:cs typeface="Times New Roman" panose="02020603050405020304" pitchFamily="18" charset="0"/>
              </a:rPr>
              <a:t>Jer</a:t>
            </a:r>
            <a:r>
              <a:rPr lang="es-ES" sz="2400" dirty="0">
                <a:latin typeface="Times New Roman" panose="02020603050405020304" pitchFamily="18" charset="0"/>
                <a:cs typeface="Times New Roman" panose="02020603050405020304" pitchFamily="18" charset="0"/>
              </a:rPr>
              <a:t>. 19: 9).</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95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55596EAF-DE6C-4FC7-BF26-862C59C91C35}"/>
              </a:ext>
            </a:extLst>
          </p:cNvPr>
          <p:cNvSpPr/>
          <p:nvPr/>
        </p:nvSpPr>
        <p:spPr>
          <a:xfrm>
            <a:off x="58446" y="3240350"/>
            <a:ext cx="6400800" cy="5237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FFF1E51-FED1-48CA-90D8-7F09B38EEDCA}"/>
              </a:ext>
            </a:extLst>
          </p:cNvPr>
          <p:cNvCxnSpPr/>
          <p:nvPr/>
        </p:nvCxnSpPr>
        <p:spPr>
          <a:xfrm flipV="1">
            <a:off x="6640497" y="2237173"/>
            <a:ext cx="1171853" cy="11918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CF7B09-274B-4A7B-8BED-F4A9D385043F}"/>
              </a:ext>
            </a:extLst>
          </p:cNvPr>
          <p:cNvCxnSpPr/>
          <p:nvPr/>
        </p:nvCxnSpPr>
        <p:spPr>
          <a:xfrm>
            <a:off x="6729274" y="3764132"/>
            <a:ext cx="727969" cy="674703"/>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DE99D34-E79C-4B81-8A38-46D07A150977}"/>
              </a:ext>
            </a:extLst>
          </p:cNvPr>
          <p:cNvCxnSpPr>
            <a:cxnSpLocks/>
          </p:cNvCxnSpPr>
          <p:nvPr/>
        </p:nvCxnSpPr>
        <p:spPr>
          <a:xfrm>
            <a:off x="7457243" y="4438835"/>
            <a:ext cx="37019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65CD3F73-49B5-4D32-8DF5-EB275481F17C}"/>
              </a:ext>
            </a:extLst>
          </p:cNvPr>
          <p:cNvSpPr txBox="1"/>
          <p:nvPr/>
        </p:nvSpPr>
        <p:spPr>
          <a:xfrm rot="18718955">
            <a:off x="6514099" y="2209762"/>
            <a:ext cx="1056443" cy="369332"/>
          </a:xfrm>
          <a:prstGeom prst="rect">
            <a:avLst/>
          </a:prstGeom>
          <a:noFill/>
        </p:spPr>
        <p:txBody>
          <a:bodyPr wrap="square" rtlCol="0">
            <a:spAutoFit/>
          </a:bodyPr>
          <a:lstStyle/>
          <a:p>
            <a:r>
              <a:rPr lang="en-US" dirty="0"/>
              <a:t>ISRAEL</a:t>
            </a:r>
          </a:p>
        </p:txBody>
      </p:sp>
      <p:sp>
        <p:nvSpPr>
          <p:cNvPr id="15" name="TextBox 14">
            <a:extLst>
              <a:ext uri="{FF2B5EF4-FFF2-40B4-BE49-F238E27FC236}">
                <a16:creationId xmlns:a16="http://schemas.microsoft.com/office/drawing/2014/main" id="{5D0D3EFF-2526-44AE-987D-B2BED23890D7}"/>
              </a:ext>
            </a:extLst>
          </p:cNvPr>
          <p:cNvSpPr txBox="1"/>
          <p:nvPr/>
        </p:nvSpPr>
        <p:spPr>
          <a:xfrm>
            <a:off x="7723573" y="1615737"/>
            <a:ext cx="1802167" cy="584775"/>
          </a:xfrm>
          <a:prstGeom prst="rect">
            <a:avLst/>
          </a:prstGeom>
          <a:noFill/>
        </p:spPr>
        <p:txBody>
          <a:bodyPr wrap="square" rtlCol="0">
            <a:spAutoFit/>
          </a:bodyPr>
          <a:lstStyle/>
          <a:p>
            <a:r>
              <a:rPr lang="en-US" sz="1600" dirty="0"/>
              <a:t>722 DESTRUCCION</a:t>
            </a:r>
          </a:p>
        </p:txBody>
      </p:sp>
      <p:sp>
        <p:nvSpPr>
          <p:cNvPr id="16" name="TextBox 15">
            <a:extLst>
              <a:ext uri="{FF2B5EF4-FFF2-40B4-BE49-F238E27FC236}">
                <a16:creationId xmlns:a16="http://schemas.microsoft.com/office/drawing/2014/main" id="{5072B110-3059-476F-8619-22360D5908A1}"/>
              </a:ext>
            </a:extLst>
          </p:cNvPr>
          <p:cNvSpPr txBox="1"/>
          <p:nvPr/>
        </p:nvSpPr>
        <p:spPr>
          <a:xfrm rot="2731934">
            <a:off x="6260367" y="4242204"/>
            <a:ext cx="981202" cy="369332"/>
          </a:xfrm>
          <a:prstGeom prst="rect">
            <a:avLst/>
          </a:prstGeom>
          <a:noFill/>
        </p:spPr>
        <p:txBody>
          <a:bodyPr wrap="square" rtlCol="0">
            <a:spAutoFit/>
          </a:bodyPr>
          <a:lstStyle/>
          <a:p>
            <a:r>
              <a:rPr lang="en-US" dirty="0"/>
              <a:t>JUDA</a:t>
            </a:r>
          </a:p>
        </p:txBody>
      </p:sp>
      <p:sp>
        <p:nvSpPr>
          <p:cNvPr id="17" name="TextBox 16">
            <a:extLst>
              <a:ext uri="{FF2B5EF4-FFF2-40B4-BE49-F238E27FC236}">
                <a16:creationId xmlns:a16="http://schemas.microsoft.com/office/drawing/2014/main" id="{2A141937-9E45-4BC1-B7AA-C2CE6910CA7B}"/>
              </a:ext>
            </a:extLst>
          </p:cNvPr>
          <p:cNvSpPr txBox="1"/>
          <p:nvPr/>
        </p:nvSpPr>
        <p:spPr>
          <a:xfrm>
            <a:off x="7377344" y="3764131"/>
            <a:ext cx="2148396" cy="338554"/>
          </a:xfrm>
          <a:prstGeom prst="rect">
            <a:avLst/>
          </a:prstGeom>
          <a:noFill/>
        </p:spPr>
        <p:txBody>
          <a:bodyPr wrap="square" rtlCol="0">
            <a:spAutoFit/>
          </a:bodyPr>
          <a:lstStyle/>
          <a:p>
            <a:r>
              <a:rPr lang="en-US" sz="1600" dirty="0"/>
              <a:t>3 DEPORTACIONES</a:t>
            </a:r>
          </a:p>
        </p:txBody>
      </p:sp>
      <p:sp>
        <p:nvSpPr>
          <p:cNvPr id="18" name="TextBox 17">
            <a:extLst>
              <a:ext uri="{FF2B5EF4-FFF2-40B4-BE49-F238E27FC236}">
                <a16:creationId xmlns:a16="http://schemas.microsoft.com/office/drawing/2014/main" id="{28B39C53-F029-42AA-8C97-514BD35C414D}"/>
              </a:ext>
            </a:extLst>
          </p:cNvPr>
          <p:cNvSpPr txBox="1"/>
          <p:nvPr/>
        </p:nvSpPr>
        <p:spPr>
          <a:xfrm>
            <a:off x="7111014" y="4549018"/>
            <a:ext cx="727969" cy="369332"/>
          </a:xfrm>
          <a:prstGeom prst="rect">
            <a:avLst/>
          </a:prstGeom>
          <a:noFill/>
        </p:spPr>
        <p:txBody>
          <a:bodyPr wrap="square" rtlCol="0">
            <a:spAutoFit/>
          </a:bodyPr>
          <a:lstStyle/>
          <a:p>
            <a:r>
              <a:rPr lang="en-US" dirty="0"/>
              <a:t>605</a:t>
            </a:r>
          </a:p>
        </p:txBody>
      </p:sp>
      <p:sp>
        <p:nvSpPr>
          <p:cNvPr id="19" name="TextBox 18">
            <a:extLst>
              <a:ext uri="{FF2B5EF4-FFF2-40B4-BE49-F238E27FC236}">
                <a16:creationId xmlns:a16="http://schemas.microsoft.com/office/drawing/2014/main" id="{E8869E01-C779-4BD3-877F-293C6326CC56}"/>
              </a:ext>
            </a:extLst>
          </p:cNvPr>
          <p:cNvSpPr txBox="1"/>
          <p:nvPr/>
        </p:nvSpPr>
        <p:spPr>
          <a:xfrm>
            <a:off x="7723573" y="4549018"/>
            <a:ext cx="577049" cy="369332"/>
          </a:xfrm>
          <a:prstGeom prst="rect">
            <a:avLst/>
          </a:prstGeom>
          <a:noFill/>
        </p:spPr>
        <p:txBody>
          <a:bodyPr wrap="square" rtlCol="0">
            <a:spAutoFit/>
          </a:bodyPr>
          <a:lstStyle/>
          <a:p>
            <a:r>
              <a:rPr lang="en-US" dirty="0"/>
              <a:t>597</a:t>
            </a:r>
          </a:p>
        </p:txBody>
      </p:sp>
      <p:sp>
        <p:nvSpPr>
          <p:cNvPr id="20" name="TextBox 19">
            <a:extLst>
              <a:ext uri="{FF2B5EF4-FFF2-40B4-BE49-F238E27FC236}">
                <a16:creationId xmlns:a16="http://schemas.microsoft.com/office/drawing/2014/main" id="{0B32D909-6F72-41C0-9181-446AC13D794E}"/>
              </a:ext>
            </a:extLst>
          </p:cNvPr>
          <p:cNvSpPr txBox="1"/>
          <p:nvPr/>
        </p:nvSpPr>
        <p:spPr>
          <a:xfrm>
            <a:off x="8336132" y="4549018"/>
            <a:ext cx="681253" cy="369328"/>
          </a:xfrm>
          <a:prstGeom prst="rect">
            <a:avLst/>
          </a:prstGeom>
          <a:noFill/>
        </p:spPr>
        <p:txBody>
          <a:bodyPr wrap="square" rtlCol="0">
            <a:spAutoFit/>
          </a:bodyPr>
          <a:lstStyle/>
          <a:p>
            <a:r>
              <a:rPr lang="en-US" dirty="0"/>
              <a:t>586</a:t>
            </a:r>
          </a:p>
        </p:txBody>
      </p:sp>
      <p:sp>
        <p:nvSpPr>
          <p:cNvPr id="21" name="Flowchart: Process 20">
            <a:extLst>
              <a:ext uri="{FF2B5EF4-FFF2-40B4-BE49-F238E27FC236}">
                <a16:creationId xmlns:a16="http://schemas.microsoft.com/office/drawing/2014/main" id="{8D0262EE-3CA8-4D93-A5FF-03C10ADB138F}"/>
              </a:ext>
            </a:extLst>
          </p:cNvPr>
          <p:cNvSpPr/>
          <p:nvPr/>
        </p:nvSpPr>
        <p:spPr>
          <a:xfrm>
            <a:off x="7998781" y="4212868"/>
            <a:ext cx="1136341" cy="3155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39854E-3708-433E-9B8E-4A406D8E53E2}"/>
              </a:ext>
            </a:extLst>
          </p:cNvPr>
          <p:cNvSpPr txBox="1"/>
          <p:nvPr/>
        </p:nvSpPr>
        <p:spPr>
          <a:xfrm>
            <a:off x="7942239" y="4232317"/>
            <a:ext cx="1249424" cy="261610"/>
          </a:xfrm>
          <a:prstGeom prst="rect">
            <a:avLst/>
          </a:prstGeom>
          <a:noFill/>
        </p:spPr>
        <p:txBody>
          <a:bodyPr wrap="square" rtlCol="0">
            <a:spAutoFit/>
          </a:bodyPr>
          <a:lstStyle/>
          <a:p>
            <a:r>
              <a:rPr lang="en-US" sz="1100" dirty="0"/>
              <a:t>70 AÑOS EXILIO</a:t>
            </a:r>
          </a:p>
        </p:txBody>
      </p:sp>
      <p:sp>
        <p:nvSpPr>
          <p:cNvPr id="24" name="TextBox 23">
            <a:extLst>
              <a:ext uri="{FF2B5EF4-FFF2-40B4-BE49-F238E27FC236}">
                <a16:creationId xmlns:a16="http://schemas.microsoft.com/office/drawing/2014/main" id="{7A6F1F50-3672-4FDF-AEA2-79DB3302D33E}"/>
              </a:ext>
            </a:extLst>
          </p:cNvPr>
          <p:cNvSpPr txBox="1"/>
          <p:nvPr/>
        </p:nvSpPr>
        <p:spPr>
          <a:xfrm>
            <a:off x="9942990" y="3764131"/>
            <a:ext cx="1571348" cy="369332"/>
          </a:xfrm>
          <a:prstGeom prst="rect">
            <a:avLst/>
          </a:prstGeom>
          <a:noFill/>
        </p:spPr>
        <p:txBody>
          <a:bodyPr wrap="square" rtlCol="0">
            <a:spAutoFit/>
          </a:bodyPr>
          <a:lstStyle/>
          <a:p>
            <a:r>
              <a:rPr lang="en-US" dirty="0"/>
              <a:t>3 REGRESOS</a:t>
            </a:r>
          </a:p>
        </p:txBody>
      </p:sp>
      <p:sp>
        <p:nvSpPr>
          <p:cNvPr id="25" name="TextBox 24">
            <a:extLst>
              <a:ext uri="{FF2B5EF4-FFF2-40B4-BE49-F238E27FC236}">
                <a16:creationId xmlns:a16="http://schemas.microsoft.com/office/drawing/2014/main" id="{DD6B02B1-AB0C-49AF-A71E-62B5917E486A}"/>
              </a:ext>
            </a:extLst>
          </p:cNvPr>
          <p:cNvSpPr txBox="1"/>
          <p:nvPr/>
        </p:nvSpPr>
        <p:spPr>
          <a:xfrm>
            <a:off x="9871969" y="4501096"/>
            <a:ext cx="1642369" cy="369332"/>
          </a:xfrm>
          <a:prstGeom prst="rect">
            <a:avLst/>
          </a:prstGeom>
          <a:noFill/>
        </p:spPr>
        <p:txBody>
          <a:bodyPr wrap="square" rtlCol="0">
            <a:spAutoFit/>
          </a:bodyPr>
          <a:lstStyle/>
          <a:p>
            <a:r>
              <a:rPr lang="en-US" dirty="0"/>
              <a:t>535  457  444</a:t>
            </a:r>
          </a:p>
        </p:txBody>
      </p:sp>
      <p:cxnSp>
        <p:nvCxnSpPr>
          <p:cNvPr id="27" name="Straight Arrow Connector 26">
            <a:extLst>
              <a:ext uri="{FF2B5EF4-FFF2-40B4-BE49-F238E27FC236}">
                <a16:creationId xmlns:a16="http://schemas.microsoft.com/office/drawing/2014/main" id="{2C48A7B1-CDF2-45C3-840F-0F4BC6D84B7E}"/>
              </a:ext>
            </a:extLst>
          </p:cNvPr>
          <p:cNvCxnSpPr/>
          <p:nvPr/>
        </p:nvCxnSpPr>
        <p:spPr>
          <a:xfrm flipV="1">
            <a:off x="9419208" y="4918346"/>
            <a:ext cx="639192" cy="5325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8" name="Picture 27">
            <a:extLst>
              <a:ext uri="{FF2B5EF4-FFF2-40B4-BE49-F238E27FC236}">
                <a16:creationId xmlns:a16="http://schemas.microsoft.com/office/drawing/2014/main" id="{21B9EC84-4362-4AEE-B9A8-1FD6259D1F05}"/>
              </a:ext>
            </a:extLst>
          </p:cNvPr>
          <p:cNvPicPr>
            <a:picLocks noChangeAspect="1"/>
          </p:cNvPicPr>
          <p:nvPr/>
        </p:nvPicPr>
        <p:blipFill>
          <a:blip r:embed="rId2"/>
          <a:stretch>
            <a:fillRect/>
          </a:stretch>
        </p:blipFill>
        <p:spPr>
          <a:xfrm rot="18565165">
            <a:off x="10265895" y="4972093"/>
            <a:ext cx="725487" cy="627942"/>
          </a:xfrm>
          <a:prstGeom prst="rect">
            <a:avLst/>
          </a:prstGeom>
        </p:spPr>
      </p:pic>
      <p:pic>
        <p:nvPicPr>
          <p:cNvPr id="29" name="Picture 28">
            <a:extLst>
              <a:ext uri="{FF2B5EF4-FFF2-40B4-BE49-F238E27FC236}">
                <a16:creationId xmlns:a16="http://schemas.microsoft.com/office/drawing/2014/main" id="{2860B202-C507-4DB0-A9F1-BF198A637E89}"/>
              </a:ext>
            </a:extLst>
          </p:cNvPr>
          <p:cNvPicPr>
            <a:picLocks noChangeAspect="1"/>
          </p:cNvPicPr>
          <p:nvPr/>
        </p:nvPicPr>
        <p:blipFill>
          <a:blip r:embed="rId2"/>
          <a:stretch>
            <a:fillRect/>
          </a:stretch>
        </p:blipFill>
        <p:spPr>
          <a:xfrm rot="16200000">
            <a:off x="11070511" y="4924090"/>
            <a:ext cx="725487" cy="627942"/>
          </a:xfrm>
          <a:prstGeom prst="rect">
            <a:avLst/>
          </a:prstGeom>
        </p:spPr>
      </p:pic>
      <p:sp>
        <p:nvSpPr>
          <p:cNvPr id="30" name="TextBox 29">
            <a:extLst>
              <a:ext uri="{FF2B5EF4-FFF2-40B4-BE49-F238E27FC236}">
                <a16:creationId xmlns:a16="http://schemas.microsoft.com/office/drawing/2014/main" id="{0EDF54B9-558C-4AB6-B989-0E3A20DA7D29}"/>
              </a:ext>
            </a:extLst>
          </p:cNvPr>
          <p:cNvSpPr txBox="1"/>
          <p:nvPr/>
        </p:nvSpPr>
        <p:spPr>
          <a:xfrm>
            <a:off x="8187486" y="5298994"/>
            <a:ext cx="1231722" cy="307777"/>
          </a:xfrm>
          <a:prstGeom prst="rect">
            <a:avLst/>
          </a:prstGeom>
          <a:noFill/>
        </p:spPr>
        <p:txBody>
          <a:bodyPr wrap="square" rtlCol="0">
            <a:spAutoFit/>
          </a:bodyPr>
          <a:lstStyle/>
          <a:p>
            <a:r>
              <a:rPr lang="en-US" sz="1400" dirty="0"/>
              <a:t>ZOROBABEL</a:t>
            </a:r>
          </a:p>
        </p:txBody>
      </p:sp>
      <p:sp>
        <p:nvSpPr>
          <p:cNvPr id="31" name="TextBox 30">
            <a:extLst>
              <a:ext uri="{FF2B5EF4-FFF2-40B4-BE49-F238E27FC236}">
                <a16:creationId xmlns:a16="http://schemas.microsoft.com/office/drawing/2014/main" id="{B9D04711-6259-453A-97A6-60A27A43753A}"/>
              </a:ext>
            </a:extLst>
          </p:cNvPr>
          <p:cNvSpPr txBox="1"/>
          <p:nvPr/>
        </p:nvSpPr>
        <p:spPr>
          <a:xfrm>
            <a:off x="10155750" y="5747518"/>
            <a:ext cx="901083" cy="307777"/>
          </a:xfrm>
          <a:prstGeom prst="rect">
            <a:avLst/>
          </a:prstGeom>
          <a:noFill/>
        </p:spPr>
        <p:txBody>
          <a:bodyPr wrap="square" rtlCol="0">
            <a:spAutoFit/>
          </a:bodyPr>
          <a:lstStyle/>
          <a:p>
            <a:r>
              <a:rPr lang="en-US" sz="1400" dirty="0"/>
              <a:t>ESDRAS</a:t>
            </a:r>
          </a:p>
        </p:txBody>
      </p:sp>
      <p:sp>
        <p:nvSpPr>
          <p:cNvPr id="3072" name="TextBox 3071">
            <a:extLst>
              <a:ext uri="{FF2B5EF4-FFF2-40B4-BE49-F238E27FC236}">
                <a16:creationId xmlns:a16="http://schemas.microsoft.com/office/drawing/2014/main" id="{64C95A65-C312-498B-8857-9AD4FE0A17BE}"/>
              </a:ext>
            </a:extLst>
          </p:cNvPr>
          <p:cNvSpPr txBox="1"/>
          <p:nvPr/>
        </p:nvSpPr>
        <p:spPr>
          <a:xfrm>
            <a:off x="11056833" y="5593629"/>
            <a:ext cx="1171852" cy="307777"/>
          </a:xfrm>
          <a:prstGeom prst="rect">
            <a:avLst/>
          </a:prstGeom>
          <a:noFill/>
        </p:spPr>
        <p:txBody>
          <a:bodyPr wrap="square" rtlCol="0">
            <a:spAutoFit/>
          </a:bodyPr>
          <a:lstStyle/>
          <a:p>
            <a:r>
              <a:rPr lang="en-US" sz="1400" dirty="0"/>
              <a:t>NEHEMIAS</a:t>
            </a:r>
          </a:p>
        </p:txBody>
      </p:sp>
      <p:cxnSp>
        <p:nvCxnSpPr>
          <p:cNvPr id="3" name="Straight Connector 2">
            <a:extLst>
              <a:ext uri="{FF2B5EF4-FFF2-40B4-BE49-F238E27FC236}">
                <a16:creationId xmlns:a16="http://schemas.microsoft.com/office/drawing/2014/main" id="{CFF68E98-82AB-4E77-9273-1DF392C85485}"/>
              </a:ext>
            </a:extLst>
          </p:cNvPr>
          <p:cNvCxnSpPr/>
          <p:nvPr/>
        </p:nvCxnSpPr>
        <p:spPr>
          <a:xfrm>
            <a:off x="905523"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9F332CA-8524-468A-B752-2EC3607E2E57}"/>
              </a:ext>
            </a:extLst>
          </p:cNvPr>
          <p:cNvCxnSpPr/>
          <p:nvPr/>
        </p:nvCxnSpPr>
        <p:spPr>
          <a:xfrm>
            <a:off x="1413030" y="3244049"/>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F98F71AB-CC70-48AC-90F8-0A240D9896FD}"/>
              </a:ext>
            </a:extLst>
          </p:cNvPr>
          <p:cNvCxnSpPr/>
          <p:nvPr/>
        </p:nvCxnSpPr>
        <p:spPr>
          <a:xfrm>
            <a:off x="1732626"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34E9B594-5BBB-41E5-AB31-B92E9B3A4B67}"/>
              </a:ext>
            </a:extLst>
          </p:cNvPr>
          <p:cNvCxnSpPr/>
          <p:nvPr/>
        </p:nvCxnSpPr>
        <p:spPr>
          <a:xfrm>
            <a:off x="2194264"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A7EFC1E8-0C42-4D6E-82C8-0BC9E3014352}"/>
              </a:ext>
            </a:extLst>
          </p:cNvPr>
          <p:cNvCxnSpPr/>
          <p:nvPr/>
        </p:nvCxnSpPr>
        <p:spPr>
          <a:xfrm>
            <a:off x="3090910" y="3231472"/>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0CCE10FE-923B-4B09-9AB5-51DD2AB63FEC}"/>
              </a:ext>
            </a:extLst>
          </p:cNvPr>
          <p:cNvCxnSpPr/>
          <p:nvPr/>
        </p:nvCxnSpPr>
        <p:spPr>
          <a:xfrm>
            <a:off x="3623570"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C8FF7213-9D5D-4F19-8E0D-BDFE135DAA6E}"/>
              </a:ext>
            </a:extLst>
          </p:cNvPr>
          <p:cNvCxnSpPr/>
          <p:nvPr/>
        </p:nvCxnSpPr>
        <p:spPr>
          <a:xfrm>
            <a:off x="4120719"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80669172-B3BE-49FE-9D04-F5AD6BDE5321}"/>
              </a:ext>
            </a:extLst>
          </p:cNvPr>
          <p:cNvCxnSpPr/>
          <p:nvPr/>
        </p:nvCxnSpPr>
        <p:spPr>
          <a:xfrm>
            <a:off x="4751034" y="3240349"/>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59B4F218-FC6E-4385-A2C1-01A0682A2167}"/>
              </a:ext>
            </a:extLst>
          </p:cNvPr>
          <p:cNvCxnSpPr/>
          <p:nvPr/>
        </p:nvCxnSpPr>
        <p:spPr>
          <a:xfrm>
            <a:off x="5647679" y="3240349"/>
            <a:ext cx="0" cy="532659"/>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173D2712-5F18-4559-A8FE-2232312B74E2}"/>
              </a:ext>
            </a:extLst>
          </p:cNvPr>
          <p:cNvSpPr txBox="1"/>
          <p:nvPr/>
        </p:nvSpPr>
        <p:spPr>
          <a:xfrm>
            <a:off x="35922" y="3282357"/>
            <a:ext cx="981203" cy="430887"/>
          </a:xfrm>
          <a:prstGeom prst="rect">
            <a:avLst/>
          </a:prstGeom>
          <a:noFill/>
        </p:spPr>
        <p:txBody>
          <a:bodyPr wrap="square" rtlCol="0">
            <a:spAutoFit/>
          </a:bodyPr>
          <a:lstStyle/>
          <a:p>
            <a:pPr algn="ctr"/>
            <a:r>
              <a:rPr lang="en-US" sz="1050" dirty="0"/>
              <a:t>ESCLAVITUD EGIPTO</a:t>
            </a:r>
          </a:p>
        </p:txBody>
      </p:sp>
      <p:sp>
        <p:nvSpPr>
          <p:cNvPr id="8" name="TextBox 7">
            <a:extLst>
              <a:ext uri="{FF2B5EF4-FFF2-40B4-BE49-F238E27FC236}">
                <a16:creationId xmlns:a16="http://schemas.microsoft.com/office/drawing/2014/main" id="{F5513FB7-5182-4F03-B872-55585A701FEF}"/>
              </a:ext>
            </a:extLst>
          </p:cNvPr>
          <p:cNvSpPr txBox="1"/>
          <p:nvPr/>
        </p:nvSpPr>
        <p:spPr>
          <a:xfrm>
            <a:off x="898018" y="3301766"/>
            <a:ext cx="566687" cy="369332"/>
          </a:xfrm>
          <a:prstGeom prst="rect">
            <a:avLst/>
          </a:prstGeom>
          <a:noFill/>
        </p:spPr>
        <p:txBody>
          <a:bodyPr wrap="square" rtlCol="0">
            <a:spAutoFit/>
          </a:bodyPr>
          <a:lstStyle/>
          <a:p>
            <a:r>
              <a:rPr lang="en-US" dirty="0"/>
              <a:t>40</a:t>
            </a:r>
          </a:p>
        </p:txBody>
      </p:sp>
      <p:sp>
        <p:nvSpPr>
          <p:cNvPr id="9" name="TextBox 8">
            <a:extLst>
              <a:ext uri="{FF2B5EF4-FFF2-40B4-BE49-F238E27FC236}">
                <a16:creationId xmlns:a16="http://schemas.microsoft.com/office/drawing/2014/main" id="{5E347DAF-8A34-40E3-A599-0F9D5A3C5100}"/>
              </a:ext>
            </a:extLst>
          </p:cNvPr>
          <p:cNvSpPr txBox="1"/>
          <p:nvPr/>
        </p:nvSpPr>
        <p:spPr>
          <a:xfrm>
            <a:off x="1431413" y="3301766"/>
            <a:ext cx="341791" cy="369332"/>
          </a:xfrm>
          <a:prstGeom prst="rect">
            <a:avLst/>
          </a:prstGeom>
          <a:noFill/>
        </p:spPr>
        <p:txBody>
          <a:bodyPr wrap="square" rtlCol="0">
            <a:spAutoFit/>
          </a:bodyPr>
          <a:lstStyle/>
          <a:p>
            <a:r>
              <a:rPr lang="en-US" dirty="0"/>
              <a:t>7</a:t>
            </a:r>
          </a:p>
        </p:txBody>
      </p:sp>
      <p:sp>
        <p:nvSpPr>
          <p:cNvPr id="10" name="TextBox 9">
            <a:extLst>
              <a:ext uri="{FF2B5EF4-FFF2-40B4-BE49-F238E27FC236}">
                <a16:creationId xmlns:a16="http://schemas.microsoft.com/office/drawing/2014/main" id="{0384D1A8-9B0A-444C-8CA3-E854660C59A1}"/>
              </a:ext>
            </a:extLst>
          </p:cNvPr>
          <p:cNvSpPr txBox="1"/>
          <p:nvPr/>
        </p:nvSpPr>
        <p:spPr>
          <a:xfrm>
            <a:off x="1776903" y="3301766"/>
            <a:ext cx="550416" cy="369332"/>
          </a:xfrm>
          <a:prstGeom prst="rect">
            <a:avLst/>
          </a:prstGeom>
          <a:noFill/>
        </p:spPr>
        <p:txBody>
          <a:bodyPr wrap="square" rtlCol="0">
            <a:spAutoFit/>
          </a:bodyPr>
          <a:lstStyle/>
          <a:p>
            <a:r>
              <a:rPr lang="en-US" dirty="0"/>
              <a:t>19</a:t>
            </a:r>
          </a:p>
        </p:txBody>
      </p:sp>
      <p:sp>
        <p:nvSpPr>
          <p:cNvPr id="12" name="TextBox 11">
            <a:extLst>
              <a:ext uri="{FF2B5EF4-FFF2-40B4-BE49-F238E27FC236}">
                <a16:creationId xmlns:a16="http://schemas.microsoft.com/office/drawing/2014/main" id="{9AE34B6A-7B11-4031-A0F3-080074BE3C45}"/>
              </a:ext>
            </a:extLst>
          </p:cNvPr>
          <p:cNvSpPr txBox="1"/>
          <p:nvPr/>
        </p:nvSpPr>
        <p:spPr>
          <a:xfrm>
            <a:off x="2196597" y="3328523"/>
            <a:ext cx="939441" cy="338554"/>
          </a:xfrm>
          <a:prstGeom prst="rect">
            <a:avLst/>
          </a:prstGeom>
          <a:noFill/>
        </p:spPr>
        <p:txBody>
          <a:bodyPr wrap="square" rtlCol="0">
            <a:spAutoFit/>
          </a:bodyPr>
          <a:lstStyle/>
          <a:p>
            <a:r>
              <a:rPr lang="en-US" sz="1600" dirty="0"/>
              <a:t>JUECES</a:t>
            </a:r>
          </a:p>
        </p:txBody>
      </p:sp>
      <p:sp>
        <p:nvSpPr>
          <p:cNvPr id="23" name="TextBox 22">
            <a:extLst>
              <a:ext uri="{FF2B5EF4-FFF2-40B4-BE49-F238E27FC236}">
                <a16:creationId xmlns:a16="http://schemas.microsoft.com/office/drawing/2014/main" id="{4148A5EC-F3D1-4D15-AE16-F4B39CA8589D}"/>
              </a:ext>
            </a:extLst>
          </p:cNvPr>
          <p:cNvSpPr txBox="1"/>
          <p:nvPr/>
        </p:nvSpPr>
        <p:spPr>
          <a:xfrm>
            <a:off x="3076115" y="3322013"/>
            <a:ext cx="612558" cy="369332"/>
          </a:xfrm>
          <a:prstGeom prst="rect">
            <a:avLst/>
          </a:prstGeom>
          <a:noFill/>
        </p:spPr>
        <p:txBody>
          <a:bodyPr wrap="square" rtlCol="0">
            <a:spAutoFit/>
          </a:bodyPr>
          <a:lstStyle/>
          <a:p>
            <a:r>
              <a:rPr lang="en-US" dirty="0"/>
              <a:t>40</a:t>
            </a:r>
          </a:p>
        </p:txBody>
      </p:sp>
      <p:sp>
        <p:nvSpPr>
          <p:cNvPr id="40" name="TextBox 39">
            <a:extLst>
              <a:ext uri="{FF2B5EF4-FFF2-40B4-BE49-F238E27FC236}">
                <a16:creationId xmlns:a16="http://schemas.microsoft.com/office/drawing/2014/main" id="{5E2252C9-4C41-48D5-9FF2-35D709C02999}"/>
              </a:ext>
            </a:extLst>
          </p:cNvPr>
          <p:cNvSpPr txBox="1"/>
          <p:nvPr/>
        </p:nvSpPr>
        <p:spPr>
          <a:xfrm>
            <a:off x="3598417" y="3301766"/>
            <a:ext cx="664346" cy="381740"/>
          </a:xfrm>
          <a:prstGeom prst="rect">
            <a:avLst/>
          </a:prstGeom>
          <a:noFill/>
        </p:spPr>
        <p:txBody>
          <a:bodyPr wrap="square" rtlCol="0">
            <a:spAutoFit/>
          </a:bodyPr>
          <a:lstStyle/>
          <a:p>
            <a:r>
              <a:rPr lang="en-US" dirty="0"/>
              <a:t>40</a:t>
            </a:r>
          </a:p>
        </p:txBody>
      </p:sp>
      <p:sp>
        <p:nvSpPr>
          <p:cNvPr id="41" name="TextBox 40">
            <a:extLst>
              <a:ext uri="{FF2B5EF4-FFF2-40B4-BE49-F238E27FC236}">
                <a16:creationId xmlns:a16="http://schemas.microsoft.com/office/drawing/2014/main" id="{FEE1B288-FB48-47E4-A53B-B66B52FBEB25}"/>
              </a:ext>
            </a:extLst>
          </p:cNvPr>
          <p:cNvSpPr txBox="1"/>
          <p:nvPr/>
        </p:nvSpPr>
        <p:spPr>
          <a:xfrm>
            <a:off x="4145873" y="3301875"/>
            <a:ext cx="471996" cy="369332"/>
          </a:xfrm>
          <a:prstGeom prst="rect">
            <a:avLst/>
          </a:prstGeom>
          <a:noFill/>
        </p:spPr>
        <p:txBody>
          <a:bodyPr wrap="square" rtlCol="0">
            <a:spAutoFit/>
          </a:bodyPr>
          <a:lstStyle/>
          <a:p>
            <a:r>
              <a:rPr lang="en-US" dirty="0"/>
              <a:t>40</a:t>
            </a:r>
          </a:p>
        </p:txBody>
      </p:sp>
      <p:sp>
        <p:nvSpPr>
          <p:cNvPr id="42" name="TextBox 41">
            <a:extLst>
              <a:ext uri="{FF2B5EF4-FFF2-40B4-BE49-F238E27FC236}">
                <a16:creationId xmlns:a16="http://schemas.microsoft.com/office/drawing/2014/main" id="{F23F8FE1-B4E3-4375-A58B-8780752CD77B}"/>
              </a:ext>
            </a:extLst>
          </p:cNvPr>
          <p:cNvSpPr txBox="1"/>
          <p:nvPr/>
        </p:nvSpPr>
        <p:spPr>
          <a:xfrm>
            <a:off x="4769369" y="3227774"/>
            <a:ext cx="856063" cy="523220"/>
          </a:xfrm>
          <a:prstGeom prst="rect">
            <a:avLst/>
          </a:prstGeom>
          <a:noFill/>
        </p:spPr>
        <p:txBody>
          <a:bodyPr wrap="square" rtlCol="0">
            <a:spAutoFit/>
          </a:bodyPr>
          <a:lstStyle/>
          <a:p>
            <a:pPr algn="ctr"/>
            <a:r>
              <a:rPr lang="en-US" sz="1400" dirty="0"/>
              <a:t>REINO UNIDO</a:t>
            </a:r>
          </a:p>
        </p:txBody>
      </p:sp>
      <p:sp>
        <p:nvSpPr>
          <p:cNvPr id="43" name="TextBox 42">
            <a:extLst>
              <a:ext uri="{FF2B5EF4-FFF2-40B4-BE49-F238E27FC236}">
                <a16:creationId xmlns:a16="http://schemas.microsoft.com/office/drawing/2014/main" id="{7D42B8C6-E497-4F8C-8EDB-EB87B3443327}"/>
              </a:ext>
            </a:extLst>
          </p:cNvPr>
          <p:cNvSpPr txBox="1"/>
          <p:nvPr/>
        </p:nvSpPr>
        <p:spPr>
          <a:xfrm>
            <a:off x="5530054" y="3232212"/>
            <a:ext cx="1106745" cy="523220"/>
          </a:xfrm>
          <a:prstGeom prst="rect">
            <a:avLst/>
          </a:prstGeom>
          <a:noFill/>
        </p:spPr>
        <p:txBody>
          <a:bodyPr wrap="square" rtlCol="0">
            <a:spAutoFit/>
          </a:bodyPr>
          <a:lstStyle/>
          <a:p>
            <a:pPr algn="ctr"/>
            <a:r>
              <a:rPr lang="en-US" sz="1400" dirty="0"/>
              <a:t>REINO DIVIDIDO</a:t>
            </a:r>
          </a:p>
        </p:txBody>
      </p:sp>
    </p:spTree>
    <p:extLst>
      <p:ext uri="{BB962C8B-B14F-4D97-AF65-F5344CB8AC3E}">
        <p14:creationId xmlns:p14="http://schemas.microsoft.com/office/powerpoint/2010/main" val="199022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r>
              <a:rPr lang="en-US" dirty="0"/>
              <a:t>PORQUE 70 AÑOS? </a:t>
            </a:r>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a:bodyPr>
          <a:lstStyle/>
          <a:p>
            <a:r>
              <a:rPr lang="es-ES" sz="2400" dirty="0">
                <a:latin typeface="Times New Roman" panose="02020603050405020304" pitchFamily="18" charset="0"/>
                <a:cs typeface="Times New Roman" panose="02020603050405020304" pitchFamily="18" charset="0"/>
              </a:rPr>
              <a:t>2 Crónicas 36: 21La tierra disfrutaba de sus descansos sabáticos; todo el tiempo de su desolación descansó, hasta que se cumplieron los setenta años en cumplimiento de la palabra del Señor hablado por Jeremías.</a:t>
            </a:r>
          </a:p>
          <a:p>
            <a:r>
              <a:rPr lang="es-ES" sz="2400" dirty="0">
                <a:latin typeface="Times New Roman" panose="02020603050405020304" pitchFamily="18" charset="0"/>
                <a:cs typeface="Times New Roman" panose="02020603050405020304" pitchFamily="18" charset="0"/>
              </a:rPr>
              <a:t>a. En Levítico 25: 2-7, a Israel se le ordenó observar un sábado cada séptimo año, lo que significaba que dejarían descansar la tierra durante un año entero (Ex. 31: 12-18).</a:t>
            </a:r>
          </a:p>
          <a:p>
            <a:r>
              <a:rPr lang="es-ES" sz="2400" dirty="0">
                <a:latin typeface="Times New Roman" panose="02020603050405020304" pitchFamily="18" charset="0"/>
                <a:cs typeface="Times New Roman" panose="02020603050405020304" pitchFamily="18" charset="0"/>
              </a:rPr>
              <a:t>b. Habían pasado 490 años desde que se estableció el reino cuando Saúl fue coronado rey en 1051 a. C., lo que resultó en un total de 70 años sabáticos. Debido a que Israel no había observado estos días de reposo durante aproximadamente 490 años, Dios trajo 70 años de castigo: un año de castigo por cada año de sábado que descuidaron (2 </a:t>
            </a:r>
            <a:r>
              <a:rPr lang="es-ES" sz="2400" dirty="0" err="1">
                <a:latin typeface="Times New Roman" panose="02020603050405020304" pitchFamily="18" charset="0"/>
                <a:cs typeface="Times New Roman" panose="02020603050405020304" pitchFamily="18" charset="0"/>
              </a:rPr>
              <a:t>Crón</a:t>
            </a:r>
            <a:r>
              <a:rPr lang="es-ES" sz="2400" dirty="0">
                <a:latin typeface="Times New Roman" panose="02020603050405020304" pitchFamily="18" charset="0"/>
                <a:cs typeface="Times New Roman" panose="02020603050405020304" pitchFamily="18" charset="0"/>
              </a:rPr>
              <a:t>. 36:21).</a:t>
            </a:r>
          </a:p>
          <a:p>
            <a:r>
              <a:rPr lang="es-ES" sz="2400" dirty="0">
                <a:latin typeface="Times New Roman" panose="02020603050405020304" pitchFamily="18" charset="0"/>
                <a:cs typeface="Times New Roman" panose="02020603050405020304" pitchFamily="18" charset="0"/>
              </a:rPr>
              <a:t>C. Jeremiah predijo este período de 70 años (</a:t>
            </a:r>
            <a:r>
              <a:rPr lang="es-ES" sz="2400" dirty="0" err="1">
                <a:latin typeface="Times New Roman" panose="02020603050405020304" pitchFamily="18" charset="0"/>
                <a:cs typeface="Times New Roman" panose="02020603050405020304" pitchFamily="18" charset="0"/>
              </a:rPr>
              <a:t>Jer</a:t>
            </a:r>
            <a:r>
              <a:rPr lang="es-ES" sz="2400" dirty="0">
                <a:latin typeface="Times New Roman" panose="02020603050405020304" pitchFamily="18" charset="0"/>
                <a:cs typeface="Times New Roman" panose="02020603050405020304" pitchFamily="18" charset="0"/>
              </a:rPr>
              <a:t>. 25: 11-12; 29:10).</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1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r>
              <a:rPr lang="es-ES" dirty="0"/>
              <a:t>Setenta años, ¿de cuándo a cuándo? Dos formas de verlo</a:t>
            </a:r>
            <a:endParaRPr lang="en-US" dirty="0"/>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a:bodyPr>
          <a:lstStyle/>
          <a:p>
            <a:r>
              <a:rPr lang="en-US" sz="3200" dirty="0">
                <a:latin typeface="Times New Roman" panose="02020603050405020304" pitchFamily="18" charset="0"/>
                <a:cs typeface="Times New Roman" panose="02020603050405020304" pitchFamily="18" charset="0"/>
              </a:rPr>
              <a:t> </a:t>
            </a:r>
            <a:r>
              <a:rPr lang="es-ES" sz="3200" dirty="0">
                <a:latin typeface="Times New Roman" panose="02020603050405020304" pitchFamily="18" charset="0"/>
                <a:cs typeface="Times New Roman" panose="02020603050405020304" pitchFamily="18" charset="0"/>
              </a:rPr>
              <a:t>a. Políticamente ~ Jerusalén fue destruida durante 70 años por la destrucción de Nabucodonosor en 605 a. C. a 536 a.C. cuando un pequeño remanente regresó de Babilonia a Jerusalén y reconstruyó parte de Jerusalén.</a:t>
            </a:r>
          </a:p>
          <a:p>
            <a:endParaRPr lang="es-ES" sz="3200" dirty="0">
              <a:latin typeface="Times New Roman" panose="02020603050405020304" pitchFamily="18" charset="0"/>
              <a:cs typeface="Times New Roman" panose="02020603050405020304" pitchFamily="18" charset="0"/>
            </a:endParaRPr>
          </a:p>
          <a:p>
            <a:r>
              <a:rPr lang="es-ES" sz="3200" dirty="0">
                <a:latin typeface="Times New Roman" panose="02020603050405020304" pitchFamily="18" charset="0"/>
                <a:cs typeface="Times New Roman" panose="02020603050405020304" pitchFamily="18" charset="0"/>
              </a:rPr>
              <a:t>b. Religiosamente ~ 70 años desde la destrucción del Templo por Nabucodonosor en 586 a. C. hasta su finalización en 516-5 a.C.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37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sz="4400" dirty="0"/>
              <a:t>PROPOSITO</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lstStyle/>
          <a:p>
            <a:r>
              <a:rPr lang="es-ES" sz="2000" b="1" dirty="0"/>
              <a:t>1 Reyes </a:t>
            </a:r>
            <a:r>
              <a:rPr lang="es-ES" dirty="0"/>
              <a:t>- El propósito de este libro es socavar sutilmente el derecho de Salomón a gobernar, registrar la división de la nación en los reinos norte y sur, y registrar el "fracaso del pacto" de las primeras monarquías divididas y las consecuencias posteriores.</a:t>
            </a:r>
          </a:p>
          <a:p>
            <a:r>
              <a:rPr lang="es-ES" sz="2000" b="1" dirty="0"/>
              <a:t>2 Reyes </a:t>
            </a:r>
            <a:r>
              <a:rPr lang="es-ES" dirty="0"/>
              <a:t>- El propósito de este libro es demostrar que el pecado nacional de Israel tuvo profundas consecuencias nacionales duraderas, y que el pecado nacional de Judá tuvo consecuencias nacionales limitadas.</a:t>
            </a:r>
          </a:p>
          <a:p>
            <a:endParaRPr lang="es-ES" dirty="0"/>
          </a:p>
          <a:p>
            <a:r>
              <a:rPr lang="es-ES" dirty="0"/>
              <a:t>Reyes es un relato histórico de los reyes de Israel y Judá para mostrar;</a:t>
            </a:r>
          </a:p>
          <a:p>
            <a:r>
              <a:rPr lang="es-ES" dirty="0"/>
              <a:t>1) El grado de éxito de los Reyes dependía de su adhesión a las Leyes de Dios (</a:t>
            </a:r>
            <a:r>
              <a:rPr lang="es-ES" dirty="0" err="1"/>
              <a:t>Deut</a:t>
            </a:r>
            <a:r>
              <a:rPr lang="es-ES" dirty="0"/>
              <a:t>. 28 principios)</a:t>
            </a:r>
          </a:p>
          <a:p>
            <a:r>
              <a:rPr lang="es-ES" dirty="0"/>
              <a:t>2) Dios es fiel al pacto davídico.</a:t>
            </a:r>
            <a:endParaRPr lang="en-US" dirty="0"/>
          </a:p>
        </p:txBody>
      </p:sp>
    </p:spTree>
    <p:extLst>
      <p:ext uri="{BB962C8B-B14F-4D97-AF65-F5344CB8AC3E}">
        <p14:creationId xmlns:p14="http://schemas.microsoft.com/office/powerpoint/2010/main" val="383299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55596EAF-DE6C-4FC7-BF26-862C59C91C35}"/>
              </a:ext>
            </a:extLst>
          </p:cNvPr>
          <p:cNvSpPr/>
          <p:nvPr/>
        </p:nvSpPr>
        <p:spPr>
          <a:xfrm>
            <a:off x="58446" y="3240350"/>
            <a:ext cx="6400800" cy="5237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FFF1E51-FED1-48CA-90D8-7F09B38EEDCA}"/>
              </a:ext>
            </a:extLst>
          </p:cNvPr>
          <p:cNvCxnSpPr/>
          <p:nvPr/>
        </p:nvCxnSpPr>
        <p:spPr>
          <a:xfrm flipV="1">
            <a:off x="6640497" y="2237173"/>
            <a:ext cx="1171853" cy="11918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CF7B09-274B-4A7B-8BED-F4A9D385043F}"/>
              </a:ext>
            </a:extLst>
          </p:cNvPr>
          <p:cNvCxnSpPr/>
          <p:nvPr/>
        </p:nvCxnSpPr>
        <p:spPr>
          <a:xfrm>
            <a:off x="6729274" y="3764132"/>
            <a:ext cx="727969" cy="674703"/>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DE99D34-E79C-4B81-8A38-46D07A150977}"/>
              </a:ext>
            </a:extLst>
          </p:cNvPr>
          <p:cNvCxnSpPr>
            <a:cxnSpLocks/>
          </p:cNvCxnSpPr>
          <p:nvPr/>
        </p:nvCxnSpPr>
        <p:spPr>
          <a:xfrm>
            <a:off x="7457243" y="4438835"/>
            <a:ext cx="37019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65CD3F73-49B5-4D32-8DF5-EB275481F17C}"/>
              </a:ext>
            </a:extLst>
          </p:cNvPr>
          <p:cNvSpPr txBox="1"/>
          <p:nvPr/>
        </p:nvSpPr>
        <p:spPr>
          <a:xfrm rot="18718955">
            <a:off x="6514099" y="2209762"/>
            <a:ext cx="1056443" cy="369332"/>
          </a:xfrm>
          <a:prstGeom prst="rect">
            <a:avLst/>
          </a:prstGeom>
          <a:noFill/>
        </p:spPr>
        <p:txBody>
          <a:bodyPr wrap="square" rtlCol="0">
            <a:spAutoFit/>
          </a:bodyPr>
          <a:lstStyle/>
          <a:p>
            <a:r>
              <a:rPr lang="en-US" dirty="0"/>
              <a:t>ISRAEL</a:t>
            </a:r>
          </a:p>
        </p:txBody>
      </p:sp>
      <p:sp>
        <p:nvSpPr>
          <p:cNvPr id="15" name="TextBox 14">
            <a:extLst>
              <a:ext uri="{FF2B5EF4-FFF2-40B4-BE49-F238E27FC236}">
                <a16:creationId xmlns:a16="http://schemas.microsoft.com/office/drawing/2014/main" id="{5D0D3EFF-2526-44AE-987D-B2BED23890D7}"/>
              </a:ext>
            </a:extLst>
          </p:cNvPr>
          <p:cNvSpPr txBox="1"/>
          <p:nvPr/>
        </p:nvSpPr>
        <p:spPr>
          <a:xfrm>
            <a:off x="7723573" y="1615737"/>
            <a:ext cx="1802167" cy="584775"/>
          </a:xfrm>
          <a:prstGeom prst="rect">
            <a:avLst/>
          </a:prstGeom>
          <a:noFill/>
        </p:spPr>
        <p:txBody>
          <a:bodyPr wrap="square" rtlCol="0">
            <a:spAutoFit/>
          </a:bodyPr>
          <a:lstStyle/>
          <a:p>
            <a:r>
              <a:rPr lang="en-US" sz="1600" dirty="0"/>
              <a:t>722 DESTRUCCION</a:t>
            </a:r>
          </a:p>
        </p:txBody>
      </p:sp>
      <p:sp>
        <p:nvSpPr>
          <p:cNvPr id="16" name="TextBox 15">
            <a:extLst>
              <a:ext uri="{FF2B5EF4-FFF2-40B4-BE49-F238E27FC236}">
                <a16:creationId xmlns:a16="http://schemas.microsoft.com/office/drawing/2014/main" id="{5072B110-3059-476F-8619-22360D5908A1}"/>
              </a:ext>
            </a:extLst>
          </p:cNvPr>
          <p:cNvSpPr txBox="1"/>
          <p:nvPr/>
        </p:nvSpPr>
        <p:spPr>
          <a:xfrm rot="2731934">
            <a:off x="6260367" y="4242204"/>
            <a:ext cx="981202" cy="369332"/>
          </a:xfrm>
          <a:prstGeom prst="rect">
            <a:avLst/>
          </a:prstGeom>
          <a:noFill/>
        </p:spPr>
        <p:txBody>
          <a:bodyPr wrap="square" rtlCol="0">
            <a:spAutoFit/>
          </a:bodyPr>
          <a:lstStyle/>
          <a:p>
            <a:r>
              <a:rPr lang="en-US" dirty="0"/>
              <a:t>JUDA</a:t>
            </a:r>
          </a:p>
        </p:txBody>
      </p:sp>
      <p:sp>
        <p:nvSpPr>
          <p:cNvPr id="17" name="TextBox 16">
            <a:extLst>
              <a:ext uri="{FF2B5EF4-FFF2-40B4-BE49-F238E27FC236}">
                <a16:creationId xmlns:a16="http://schemas.microsoft.com/office/drawing/2014/main" id="{2A141937-9E45-4BC1-B7AA-C2CE6910CA7B}"/>
              </a:ext>
            </a:extLst>
          </p:cNvPr>
          <p:cNvSpPr txBox="1"/>
          <p:nvPr/>
        </p:nvSpPr>
        <p:spPr>
          <a:xfrm>
            <a:off x="7377344" y="3764131"/>
            <a:ext cx="2148396" cy="338554"/>
          </a:xfrm>
          <a:prstGeom prst="rect">
            <a:avLst/>
          </a:prstGeom>
          <a:noFill/>
        </p:spPr>
        <p:txBody>
          <a:bodyPr wrap="square" rtlCol="0">
            <a:spAutoFit/>
          </a:bodyPr>
          <a:lstStyle/>
          <a:p>
            <a:r>
              <a:rPr lang="en-US" sz="1600" dirty="0"/>
              <a:t>3 DEPORTACIONES</a:t>
            </a:r>
          </a:p>
        </p:txBody>
      </p:sp>
      <p:sp>
        <p:nvSpPr>
          <p:cNvPr id="18" name="TextBox 17">
            <a:extLst>
              <a:ext uri="{FF2B5EF4-FFF2-40B4-BE49-F238E27FC236}">
                <a16:creationId xmlns:a16="http://schemas.microsoft.com/office/drawing/2014/main" id="{28B39C53-F029-42AA-8C97-514BD35C414D}"/>
              </a:ext>
            </a:extLst>
          </p:cNvPr>
          <p:cNvSpPr txBox="1"/>
          <p:nvPr/>
        </p:nvSpPr>
        <p:spPr>
          <a:xfrm>
            <a:off x="7111014" y="4549018"/>
            <a:ext cx="727969" cy="369332"/>
          </a:xfrm>
          <a:prstGeom prst="rect">
            <a:avLst/>
          </a:prstGeom>
          <a:noFill/>
        </p:spPr>
        <p:txBody>
          <a:bodyPr wrap="square" rtlCol="0">
            <a:spAutoFit/>
          </a:bodyPr>
          <a:lstStyle/>
          <a:p>
            <a:r>
              <a:rPr lang="en-US" dirty="0"/>
              <a:t>605</a:t>
            </a:r>
          </a:p>
        </p:txBody>
      </p:sp>
      <p:sp>
        <p:nvSpPr>
          <p:cNvPr id="19" name="TextBox 18">
            <a:extLst>
              <a:ext uri="{FF2B5EF4-FFF2-40B4-BE49-F238E27FC236}">
                <a16:creationId xmlns:a16="http://schemas.microsoft.com/office/drawing/2014/main" id="{E8869E01-C779-4BD3-877F-293C6326CC56}"/>
              </a:ext>
            </a:extLst>
          </p:cNvPr>
          <p:cNvSpPr txBox="1"/>
          <p:nvPr/>
        </p:nvSpPr>
        <p:spPr>
          <a:xfrm>
            <a:off x="7723573" y="4549018"/>
            <a:ext cx="577049" cy="369332"/>
          </a:xfrm>
          <a:prstGeom prst="rect">
            <a:avLst/>
          </a:prstGeom>
          <a:noFill/>
        </p:spPr>
        <p:txBody>
          <a:bodyPr wrap="square" rtlCol="0">
            <a:spAutoFit/>
          </a:bodyPr>
          <a:lstStyle/>
          <a:p>
            <a:r>
              <a:rPr lang="en-US" dirty="0"/>
              <a:t>597</a:t>
            </a:r>
          </a:p>
        </p:txBody>
      </p:sp>
      <p:sp>
        <p:nvSpPr>
          <p:cNvPr id="20" name="TextBox 19">
            <a:extLst>
              <a:ext uri="{FF2B5EF4-FFF2-40B4-BE49-F238E27FC236}">
                <a16:creationId xmlns:a16="http://schemas.microsoft.com/office/drawing/2014/main" id="{0B32D909-6F72-41C0-9181-446AC13D794E}"/>
              </a:ext>
            </a:extLst>
          </p:cNvPr>
          <p:cNvSpPr txBox="1"/>
          <p:nvPr/>
        </p:nvSpPr>
        <p:spPr>
          <a:xfrm>
            <a:off x="8336132" y="4549018"/>
            <a:ext cx="681253" cy="369328"/>
          </a:xfrm>
          <a:prstGeom prst="rect">
            <a:avLst/>
          </a:prstGeom>
          <a:noFill/>
        </p:spPr>
        <p:txBody>
          <a:bodyPr wrap="square" rtlCol="0">
            <a:spAutoFit/>
          </a:bodyPr>
          <a:lstStyle/>
          <a:p>
            <a:r>
              <a:rPr lang="en-US" dirty="0"/>
              <a:t>586</a:t>
            </a:r>
          </a:p>
        </p:txBody>
      </p:sp>
      <p:sp>
        <p:nvSpPr>
          <p:cNvPr id="21" name="Flowchart: Process 20">
            <a:extLst>
              <a:ext uri="{FF2B5EF4-FFF2-40B4-BE49-F238E27FC236}">
                <a16:creationId xmlns:a16="http://schemas.microsoft.com/office/drawing/2014/main" id="{8D0262EE-3CA8-4D93-A5FF-03C10ADB138F}"/>
              </a:ext>
            </a:extLst>
          </p:cNvPr>
          <p:cNvSpPr/>
          <p:nvPr/>
        </p:nvSpPr>
        <p:spPr>
          <a:xfrm>
            <a:off x="7998781" y="4212868"/>
            <a:ext cx="1136341" cy="3155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39854E-3708-433E-9B8E-4A406D8E53E2}"/>
              </a:ext>
            </a:extLst>
          </p:cNvPr>
          <p:cNvSpPr txBox="1"/>
          <p:nvPr/>
        </p:nvSpPr>
        <p:spPr>
          <a:xfrm>
            <a:off x="7942239" y="4232317"/>
            <a:ext cx="1249424" cy="261610"/>
          </a:xfrm>
          <a:prstGeom prst="rect">
            <a:avLst/>
          </a:prstGeom>
          <a:noFill/>
        </p:spPr>
        <p:txBody>
          <a:bodyPr wrap="square" rtlCol="0">
            <a:spAutoFit/>
          </a:bodyPr>
          <a:lstStyle/>
          <a:p>
            <a:r>
              <a:rPr lang="en-US" sz="1100" dirty="0"/>
              <a:t>70 AÑOS EXILIO</a:t>
            </a:r>
          </a:p>
        </p:txBody>
      </p:sp>
      <p:sp>
        <p:nvSpPr>
          <p:cNvPr id="24" name="TextBox 23">
            <a:extLst>
              <a:ext uri="{FF2B5EF4-FFF2-40B4-BE49-F238E27FC236}">
                <a16:creationId xmlns:a16="http://schemas.microsoft.com/office/drawing/2014/main" id="{7A6F1F50-3672-4FDF-AEA2-79DB3302D33E}"/>
              </a:ext>
            </a:extLst>
          </p:cNvPr>
          <p:cNvSpPr txBox="1"/>
          <p:nvPr/>
        </p:nvSpPr>
        <p:spPr>
          <a:xfrm>
            <a:off x="9942990" y="3764131"/>
            <a:ext cx="1571348" cy="369332"/>
          </a:xfrm>
          <a:prstGeom prst="rect">
            <a:avLst/>
          </a:prstGeom>
          <a:noFill/>
        </p:spPr>
        <p:txBody>
          <a:bodyPr wrap="square" rtlCol="0">
            <a:spAutoFit/>
          </a:bodyPr>
          <a:lstStyle/>
          <a:p>
            <a:r>
              <a:rPr lang="en-US" dirty="0"/>
              <a:t>3 REGRESOS</a:t>
            </a:r>
          </a:p>
        </p:txBody>
      </p:sp>
      <p:sp>
        <p:nvSpPr>
          <p:cNvPr id="25" name="TextBox 24">
            <a:extLst>
              <a:ext uri="{FF2B5EF4-FFF2-40B4-BE49-F238E27FC236}">
                <a16:creationId xmlns:a16="http://schemas.microsoft.com/office/drawing/2014/main" id="{DD6B02B1-AB0C-49AF-A71E-62B5917E486A}"/>
              </a:ext>
            </a:extLst>
          </p:cNvPr>
          <p:cNvSpPr txBox="1"/>
          <p:nvPr/>
        </p:nvSpPr>
        <p:spPr>
          <a:xfrm>
            <a:off x="9871969" y="4501096"/>
            <a:ext cx="1642369" cy="369332"/>
          </a:xfrm>
          <a:prstGeom prst="rect">
            <a:avLst/>
          </a:prstGeom>
          <a:noFill/>
        </p:spPr>
        <p:txBody>
          <a:bodyPr wrap="square" rtlCol="0">
            <a:spAutoFit/>
          </a:bodyPr>
          <a:lstStyle/>
          <a:p>
            <a:r>
              <a:rPr lang="en-US" dirty="0"/>
              <a:t>535  457  444</a:t>
            </a:r>
          </a:p>
        </p:txBody>
      </p:sp>
      <p:cxnSp>
        <p:nvCxnSpPr>
          <p:cNvPr id="27" name="Straight Arrow Connector 26">
            <a:extLst>
              <a:ext uri="{FF2B5EF4-FFF2-40B4-BE49-F238E27FC236}">
                <a16:creationId xmlns:a16="http://schemas.microsoft.com/office/drawing/2014/main" id="{2C48A7B1-CDF2-45C3-840F-0F4BC6D84B7E}"/>
              </a:ext>
            </a:extLst>
          </p:cNvPr>
          <p:cNvCxnSpPr/>
          <p:nvPr/>
        </p:nvCxnSpPr>
        <p:spPr>
          <a:xfrm flipV="1">
            <a:off x="9419208" y="4918346"/>
            <a:ext cx="639192" cy="5325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8" name="Picture 27">
            <a:extLst>
              <a:ext uri="{FF2B5EF4-FFF2-40B4-BE49-F238E27FC236}">
                <a16:creationId xmlns:a16="http://schemas.microsoft.com/office/drawing/2014/main" id="{21B9EC84-4362-4AEE-B9A8-1FD6259D1F05}"/>
              </a:ext>
            </a:extLst>
          </p:cNvPr>
          <p:cNvPicPr>
            <a:picLocks noChangeAspect="1"/>
          </p:cNvPicPr>
          <p:nvPr/>
        </p:nvPicPr>
        <p:blipFill>
          <a:blip r:embed="rId2"/>
          <a:stretch>
            <a:fillRect/>
          </a:stretch>
        </p:blipFill>
        <p:spPr>
          <a:xfrm rot="18565165">
            <a:off x="10265895" y="4972093"/>
            <a:ext cx="725487" cy="627942"/>
          </a:xfrm>
          <a:prstGeom prst="rect">
            <a:avLst/>
          </a:prstGeom>
        </p:spPr>
      </p:pic>
      <p:pic>
        <p:nvPicPr>
          <p:cNvPr id="29" name="Picture 28">
            <a:extLst>
              <a:ext uri="{FF2B5EF4-FFF2-40B4-BE49-F238E27FC236}">
                <a16:creationId xmlns:a16="http://schemas.microsoft.com/office/drawing/2014/main" id="{2860B202-C507-4DB0-A9F1-BF198A637E89}"/>
              </a:ext>
            </a:extLst>
          </p:cNvPr>
          <p:cNvPicPr>
            <a:picLocks noChangeAspect="1"/>
          </p:cNvPicPr>
          <p:nvPr/>
        </p:nvPicPr>
        <p:blipFill>
          <a:blip r:embed="rId2"/>
          <a:stretch>
            <a:fillRect/>
          </a:stretch>
        </p:blipFill>
        <p:spPr>
          <a:xfrm rot="16200000">
            <a:off x="11070511" y="4924090"/>
            <a:ext cx="725487" cy="627942"/>
          </a:xfrm>
          <a:prstGeom prst="rect">
            <a:avLst/>
          </a:prstGeom>
        </p:spPr>
      </p:pic>
      <p:sp>
        <p:nvSpPr>
          <p:cNvPr id="30" name="TextBox 29">
            <a:extLst>
              <a:ext uri="{FF2B5EF4-FFF2-40B4-BE49-F238E27FC236}">
                <a16:creationId xmlns:a16="http://schemas.microsoft.com/office/drawing/2014/main" id="{0EDF54B9-558C-4AB6-B989-0E3A20DA7D29}"/>
              </a:ext>
            </a:extLst>
          </p:cNvPr>
          <p:cNvSpPr txBox="1"/>
          <p:nvPr/>
        </p:nvSpPr>
        <p:spPr>
          <a:xfrm>
            <a:off x="8187486" y="5298994"/>
            <a:ext cx="1231722" cy="307777"/>
          </a:xfrm>
          <a:prstGeom prst="rect">
            <a:avLst/>
          </a:prstGeom>
          <a:noFill/>
        </p:spPr>
        <p:txBody>
          <a:bodyPr wrap="square" rtlCol="0">
            <a:spAutoFit/>
          </a:bodyPr>
          <a:lstStyle/>
          <a:p>
            <a:r>
              <a:rPr lang="en-US" sz="1400" dirty="0"/>
              <a:t>ZOROBABEL</a:t>
            </a:r>
          </a:p>
        </p:txBody>
      </p:sp>
      <p:sp>
        <p:nvSpPr>
          <p:cNvPr id="31" name="TextBox 30">
            <a:extLst>
              <a:ext uri="{FF2B5EF4-FFF2-40B4-BE49-F238E27FC236}">
                <a16:creationId xmlns:a16="http://schemas.microsoft.com/office/drawing/2014/main" id="{B9D04711-6259-453A-97A6-60A27A43753A}"/>
              </a:ext>
            </a:extLst>
          </p:cNvPr>
          <p:cNvSpPr txBox="1"/>
          <p:nvPr/>
        </p:nvSpPr>
        <p:spPr>
          <a:xfrm>
            <a:off x="10155750" y="5747518"/>
            <a:ext cx="901083" cy="307777"/>
          </a:xfrm>
          <a:prstGeom prst="rect">
            <a:avLst/>
          </a:prstGeom>
          <a:noFill/>
        </p:spPr>
        <p:txBody>
          <a:bodyPr wrap="square" rtlCol="0">
            <a:spAutoFit/>
          </a:bodyPr>
          <a:lstStyle/>
          <a:p>
            <a:r>
              <a:rPr lang="en-US" sz="1400" dirty="0"/>
              <a:t>ESDRAS</a:t>
            </a:r>
          </a:p>
        </p:txBody>
      </p:sp>
      <p:sp>
        <p:nvSpPr>
          <p:cNvPr id="3072" name="TextBox 3071">
            <a:extLst>
              <a:ext uri="{FF2B5EF4-FFF2-40B4-BE49-F238E27FC236}">
                <a16:creationId xmlns:a16="http://schemas.microsoft.com/office/drawing/2014/main" id="{64C95A65-C312-498B-8857-9AD4FE0A17BE}"/>
              </a:ext>
            </a:extLst>
          </p:cNvPr>
          <p:cNvSpPr txBox="1"/>
          <p:nvPr/>
        </p:nvSpPr>
        <p:spPr>
          <a:xfrm>
            <a:off x="11056833" y="5593629"/>
            <a:ext cx="1171852" cy="307777"/>
          </a:xfrm>
          <a:prstGeom prst="rect">
            <a:avLst/>
          </a:prstGeom>
          <a:noFill/>
        </p:spPr>
        <p:txBody>
          <a:bodyPr wrap="square" rtlCol="0">
            <a:spAutoFit/>
          </a:bodyPr>
          <a:lstStyle/>
          <a:p>
            <a:r>
              <a:rPr lang="en-US" sz="1400" dirty="0"/>
              <a:t>NEHEMIAS</a:t>
            </a:r>
          </a:p>
        </p:txBody>
      </p:sp>
      <p:cxnSp>
        <p:nvCxnSpPr>
          <p:cNvPr id="3" name="Straight Connector 2">
            <a:extLst>
              <a:ext uri="{FF2B5EF4-FFF2-40B4-BE49-F238E27FC236}">
                <a16:creationId xmlns:a16="http://schemas.microsoft.com/office/drawing/2014/main" id="{CFF68E98-82AB-4E77-9273-1DF392C85485}"/>
              </a:ext>
            </a:extLst>
          </p:cNvPr>
          <p:cNvCxnSpPr/>
          <p:nvPr/>
        </p:nvCxnSpPr>
        <p:spPr>
          <a:xfrm>
            <a:off x="905523"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9F332CA-8524-468A-B752-2EC3607E2E57}"/>
              </a:ext>
            </a:extLst>
          </p:cNvPr>
          <p:cNvCxnSpPr/>
          <p:nvPr/>
        </p:nvCxnSpPr>
        <p:spPr>
          <a:xfrm>
            <a:off x="1413030" y="3244049"/>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F98F71AB-CC70-48AC-90F8-0A240D9896FD}"/>
              </a:ext>
            </a:extLst>
          </p:cNvPr>
          <p:cNvCxnSpPr/>
          <p:nvPr/>
        </p:nvCxnSpPr>
        <p:spPr>
          <a:xfrm>
            <a:off x="1732626"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34E9B594-5BBB-41E5-AB31-B92E9B3A4B67}"/>
              </a:ext>
            </a:extLst>
          </p:cNvPr>
          <p:cNvCxnSpPr/>
          <p:nvPr/>
        </p:nvCxnSpPr>
        <p:spPr>
          <a:xfrm>
            <a:off x="2194264"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A7EFC1E8-0C42-4D6E-82C8-0BC9E3014352}"/>
              </a:ext>
            </a:extLst>
          </p:cNvPr>
          <p:cNvCxnSpPr/>
          <p:nvPr/>
        </p:nvCxnSpPr>
        <p:spPr>
          <a:xfrm>
            <a:off x="3090910" y="3231472"/>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0CCE10FE-923B-4B09-9AB5-51DD2AB63FEC}"/>
              </a:ext>
            </a:extLst>
          </p:cNvPr>
          <p:cNvCxnSpPr/>
          <p:nvPr/>
        </p:nvCxnSpPr>
        <p:spPr>
          <a:xfrm>
            <a:off x="3623570"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C8FF7213-9D5D-4F19-8E0D-BDFE135DAA6E}"/>
              </a:ext>
            </a:extLst>
          </p:cNvPr>
          <p:cNvCxnSpPr/>
          <p:nvPr/>
        </p:nvCxnSpPr>
        <p:spPr>
          <a:xfrm>
            <a:off x="4120719"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80669172-B3BE-49FE-9D04-F5AD6BDE5321}"/>
              </a:ext>
            </a:extLst>
          </p:cNvPr>
          <p:cNvCxnSpPr/>
          <p:nvPr/>
        </p:nvCxnSpPr>
        <p:spPr>
          <a:xfrm>
            <a:off x="4751034" y="3240349"/>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59B4F218-FC6E-4385-A2C1-01A0682A2167}"/>
              </a:ext>
            </a:extLst>
          </p:cNvPr>
          <p:cNvCxnSpPr/>
          <p:nvPr/>
        </p:nvCxnSpPr>
        <p:spPr>
          <a:xfrm>
            <a:off x="5647679" y="3240349"/>
            <a:ext cx="0" cy="532659"/>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173D2712-5F18-4559-A8FE-2232312B74E2}"/>
              </a:ext>
            </a:extLst>
          </p:cNvPr>
          <p:cNvSpPr txBox="1"/>
          <p:nvPr/>
        </p:nvSpPr>
        <p:spPr>
          <a:xfrm>
            <a:off x="35922" y="3282357"/>
            <a:ext cx="981203" cy="430887"/>
          </a:xfrm>
          <a:prstGeom prst="rect">
            <a:avLst/>
          </a:prstGeom>
          <a:noFill/>
        </p:spPr>
        <p:txBody>
          <a:bodyPr wrap="square" rtlCol="0">
            <a:spAutoFit/>
          </a:bodyPr>
          <a:lstStyle/>
          <a:p>
            <a:pPr algn="ctr"/>
            <a:r>
              <a:rPr lang="en-US" sz="1050" dirty="0"/>
              <a:t>ESCLAVITUD EGIPTO</a:t>
            </a:r>
          </a:p>
        </p:txBody>
      </p:sp>
      <p:sp>
        <p:nvSpPr>
          <p:cNvPr id="8" name="TextBox 7">
            <a:extLst>
              <a:ext uri="{FF2B5EF4-FFF2-40B4-BE49-F238E27FC236}">
                <a16:creationId xmlns:a16="http://schemas.microsoft.com/office/drawing/2014/main" id="{F5513FB7-5182-4F03-B872-55585A701FEF}"/>
              </a:ext>
            </a:extLst>
          </p:cNvPr>
          <p:cNvSpPr txBox="1"/>
          <p:nvPr/>
        </p:nvSpPr>
        <p:spPr>
          <a:xfrm>
            <a:off x="898018" y="3301766"/>
            <a:ext cx="566687" cy="369332"/>
          </a:xfrm>
          <a:prstGeom prst="rect">
            <a:avLst/>
          </a:prstGeom>
          <a:noFill/>
        </p:spPr>
        <p:txBody>
          <a:bodyPr wrap="square" rtlCol="0">
            <a:spAutoFit/>
          </a:bodyPr>
          <a:lstStyle/>
          <a:p>
            <a:r>
              <a:rPr lang="en-US" dirty="0"/>
              <a:t>40</a:t>
            </a:r>
          </a:p>
        </p:txBody>
      </p:sp>
      <p:sp>
        <p:nvSpPr>
          <p:cNvPr id="9" name="TextBox 8">
            <a:extLst>
              <a:ext uri="{FF2B5EF4-FFF2-40B4-BE49-F238E27FC236}">
                <a16:creationId xmlns:a16="http://schemas.microsoft.com/office/drawing/2014/main" id="{5E347DAF-8A34-40E3-A599-0F9D5A3C5100}"/>
              </a:ext>
            </a:extLst>
          </p:cNvPr>
          <p:cNvSpPr txBox="1"/>
          <p:nvPr/>
        </p:nvSpPr>
        <p:spPr>
          <a:xfrm>
            <a:off x="1431413" y="3301766"/>
            <a:ext cx="341791" cy="369332"/>
          </a:xfrm>
          <a:prstGeom prst="rect">
            <a:avLst/>
          </a:prstGeom>
          <a:noFill/>
        </p:spPr>
        <p:txBody>
          <a:bodyPr wrap="square" rtlCol="0">
            <a:spAutoFit/>
          </a:bodyPr>
          <a:lstStyle/>
          <a:p>
            <a:r>
              <a:rPr lang="en-US" dirty="0"/>
              <a:t>7</a:t>
            </a:r>
          </a:p>
        </p:txBody>
      </p:sp>
      <p:sp>
        <p:nvSpPr>
          <p:cNvPr id="10" name="TextBox 9">
            <a:extLst>
              <a:ext uri="{FF2B5EF4-FFF2-40B4-BE49-F238E27FC236}">
                <a16:creationId xmlns:a16="http://schemas.microsoft.com/office/drawing/2014/main" id="{0384D1A8-9B0A-444C-8CA3-E854660C59A1}"/>
              </a:ext>
            </a:extLst>
          </p:cNvPr>
          <p:cNvSpPr txBox="1"/>
          <p:nvPr/>
        </p:nvSpPr>
        <p:spPr>
          <a:xfrm>
            <a:off x="1776903" y="3301766"/>
            <a:ext cx="550416" cy="369332"/>
          </a:xfrm>
          <a:prstGeom prst="rect">
            <a:avLst/>
          </a:prstGeom>
          <a:noFill/>
        </p:spPr>
        <p:txBody>
          <a:bodyPr wrap="square" rtlCol="0">
            <a:spAutoFit/>
          </a:bodyPr>
          <a:lstStyle/>
          <a:p>
            <a:r>
              <a:rPr lang="en-US" dirty="0"/>
              <a:t>19</a:t>
            </a:r>
          </a:p>
        </p:txBody>
      </p:sp>
      <p:sp>
        <p:nvSpPr>
          <p:cNvPr id="12" name="TextBox 11">
            <a:extLst>
              <a:ext uri="{FF2B5EF4-FFF2-40B4-BE49-F238E27FC236}">
                <a16:creationId xmlns:a16="http://schemas.microsoft.com/office/drawing/2014/main" id="{9AE34B6A-7B11-4031-A0F3-080074BE3C45}"/>
              </a:ext>
            </a:extLst>
          </p:cNvPr>
          <p:cNvSpPr txBox="1"/>
          <p:nvPr/>
        </p:nvSpPr>
        <p:spPr>
          <a:xfrm>
            <a:off x="2196597" y="3328523"/>
            <a:ext cx="939441" cy="338554"/>
          </a:xfrm>
          <a:prstGeom prst="rect">
            <a:avLst/>
          </a:prstGeom>
          <a:noFill/>
        </p:spPr>
        <p:txBody>
          <a:bodyPr wrap="square" rtlCol="0">
            <a:spAutoFit/>
          </a:bodyPr>
          <a:lstStyle/>
          <a:p>
            <a:r>
              <a:rPr lang="en-US" sz="1600" dirty="0"/>
              <a:t>JUECES</a:t>
            </a:r>
          </a:p>
        </p:txBody>
      </p:sp>
      <p:sp>
        <p:nvSpPr>
          <p:cNvPr id="23" name="TextBox 22">
            <a:extLst>
              <a:ext uri="{FF2B5EF4-FFF2-40B4-BE49-F238E27FC236}">
                <a16:creationId xmlns:a16="http://schemas.microsoft.com/office/drawing/2014/main" id="{4148A5EC-F3D1-4D15-AE16-F4B39CA8589D}"/>
              </a:ext>
            </a:extLst>
          </p:cNvPr>
          <p:cNvSpPr txBox="1"/>
          <p:nvPr/>
        </p:nvSpPr>
        <p:spPr>
          <a:xfrm>
            <a:off x="3076115" y="3322013"/>
            <a:ext cx="612558" cy="369332"/>
          </a:xfrm>
          <a:prstGeom prst="rect">
            <a:avLst/>
          </a:prstGeom>
          <a:noFill/>
        </p:spPr>
        <p:txBody>
          <a:bodyPr wrap="square" rtlCol="0">
            <a:spAutoFit/>
          </a:bodyPr>
          <a:lstStyle/>
          <a:p>
            <a:r>
              <a:rPr lang="en-US" dirty="0"/>
              <a:t>40</a:t>
            </a:r>
          </a:p>
        </p:txBody>
      </p:sp>
      <p:sp>
        <p:nvSpPr>
          <p:cNvPr id="40" name="TextBox 39">
            <a:extLst>
              <a:ext uri="{FF2B5EF4-FFF2-40B4-BE49-F238E27FC236}">
                <a16:creationId xmlns:a16="http://schemas.microsoft.com/office/drawing/2014/main" id="{5E2252C9-4C41-48D5-9FF2-35D709C02999}"/>
              </a:ext>
            </a:extLst>
          </p:cNvPr>
          <p:cNvSpPr txBox="1"/>
          <p:nvPr/>
        </p:nvSpPr>
        <p:spPr>
          <a:xfrm>
            <a:off x="3598417" y="3301766"/>
            <a:ext cx="664346" cy="381740"/>
          </a:xfrm>
          <a:prstGeom prst="rect">
            <a:avLst/>
          </a:prstGeom>
          <a:noFill/>
        </p:spPr>
        <p:txBody>
          <a:bodyPr wrap="square" rtlCol="0">
            <a:spAutoFit/>
          </a:bodyPr>
          <a:lstStyle/>
          <a:p>
            <a:r>
              <a:rPr lang="en-US" dirty="0"/>
              <a:t>40</a:t>
            </a:r>
          </a:p>
        </p:txBody>
      </p:sp>
      <p:sp>
        <p:nvSpPr>
          <p:cNvPr id="41" name="TextBox 40">
            <a:extLst>
              <a:ext uri="{FF2B5EF4-FFF2-40B4-BE49-F238E27FC236}">
                <a16:creationId xmlns:a16="http://schemas.microsoft.com/office/drawing/2014/main" id="{FEE1B288-FB48-47E4-A53B-B66B52FBEB25}"/>
              </a:ext>
            </a:extLst>
          </p:cNvPr>
          <p:cNvSpPr txBox="1"/>
          <p:nvPr/>
        </p:nvSpPr>
        <p:spPr>
          <a:xfrm>
            <a:off x="4145873" y="3301875"/>
            <a:ext cx="471996" cy="369332"/>
          </a:xfrm>
          <a:prstGeom prst="rect">
            <a:avLst/>
          </a:prstGeom>
          <a:noFill/>
        </p:spPr>
        <p:txBody>
          <a:bodyPr wrap="square" rtlCol="0">
            <a:spAutoFit/>
          </a:bodyPr>
          <a:lstStyle/>
          <a:p>
            <a:r>
              <a:rPr lang="en-US" dirty="0"/>
              <a:t>40</a:t>
            </a:r>
          </a:p>
        </p:txBody>
      </p:sp>
      <p:sp>
        <p:nvSpPr>
          <p:cNvPr id="42" name="TextBox 41">
            <a:extLst>
              <a:ext uri="{FF2B5EF4-FFF2-40B4-BE49-F238E27FC236}">
                <a16:creationId xmlns:a16="http://schemas.microsoft.com/office/drawing/2014/main" id="{F23F8FE1-B4E3-4375-A58B-8780752CD77B}"/>
              </a:ext>
            </a:extLst>
          </p:cNvPr>
          <p:cNvSpPr txBox="1"/>
          <p:nvPr/>
        </p:nvSpPr>
        <p:spPr>
          <a:xfrm>
            <a:off x="4769369" y="3227774"/>
            <a:ext cx="856063" cy="523220"/>
          </a:xfrm>
          <a:prstGeom prst="rect">
            <a:avLst/>
          </a:prstGeom>
          <a:noFill/>
        </p:spPr>
        <p:txBody>
          <a:bodyPr wrap="square" rtlCol="0">
            <a:spAutoFit/>
          </a:bodyPr>
          <a:lstStyle/>
          <a:p>
            <a:pPr algn="ctr"/>
            <a:r>
              <a:rPr lang="en-US" sz="1400" dirty="0"/>
              <a:t>REINO UNIDO</a:t>
            </a:r>
          </a:p>
        </p:txBody>
      </p:sp>
      <p:sp>
        <p:nvSpPr>
          <p:cNvPr id="43" name="TextBox 42">
            <a:extLst>
              <a:ext uri="{FF2B5EF4-FFF2-40B4-BE49-F238E27FC236}">
                <a16:creationId xmlns:a16="http://schemas.microsoft.com/office/drawing/2014/main" id="{7D42B8C6-E497-4F8C-8EDB-EB87B3443327}"/>
              </a:ext>
            </a:extLst>
          </p:cNvPr>
          <p:cNvSpPr txBox="1"/>
          <p:nvPr/>
        </p:nvSpPr>
        <p:spPr>
          <a:xfrm>
            <a:off x="5530054" y="3232212"/>
            <a:ext cx="1106745" cy="523220"/>
          </a:xfrm>
          <a:prstGeom prst="rect">
            <a:avLst/>
          </a:prstGeom>
          <a:noFill/>
        </p:spPr>
        <p:txBody>
          <a:bodyPr wrap="square" rtlCol="0">
            <a:spAutoFit/>
          </a:bodyPr>
          <a:lstStyle/>
          <a:p>
            <a:pPr algn="ctr"/>
            <a:r>
              <a:rPr lang="en-US" sz="1400" dirty="0"/>
              <a:t>REINO DIVIDIDO</a:t>
            </a:r>
          </a:p>
        </p:txBody>
      </p:sp>
    </p:spTree>
    <p:extLst>
      <p:ext uri="{BB962C8B-B14F-4D97-AF65-F5344CB8AC3E}">
        <p14:creationId xmlns:p14="http://schemas.microsoft.com/office/powerpoint/2010/main" val="3979456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pPr algn="ctr"/>
            <a:r>
              <a:rPr lang="en-US" sz="4400" dirty="0"/>
              <a:t>La Vida </a:t>
            </a:r>
            <a:r>
              <a:rPr lang="en-US" sz="4400" dirty="0" err="1"/>
              <a:t>en</a:t>
            </a:r>
            <a:r>
              <a:rPr lang="en-US" sz="4400" dirty="0"/>
              <a:t> Juda </a:t>
            </a:r>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a:bodyPr>
          <a:lstStyle/>
          <a:p>
            <a:r>
              <a:rPr lang="es-ES" sz="2400" dirty="0">
                <a:latin typeface="Times New Roman" panose="02020603050405020304" pitchFamily="18" charset="0"/>
                <a:cs typeface="Times New Roman" panose="02020603050405020304" pitchFamily="18" charset="0"/>
              </a:rPr>
              <a:t>a. Jerusalén y el Templo fueron destruidos por Nabucodonosor. Los hábiles artesanos fueron llevados a Babilonia. Solo los pobres y débiles quedaron en Judá (2 Reyes 24:14; 25:12). Por lo tanto, la deportación fue solo parcial, para la gente común que quedó en Judá. Jeremías se quedó en Judá a petición suya (</a:t>
            </a:r>
            <a:r>
              <a:rPr lang="es-ES" sz="2400" dirty="0" err="1">
                <a:latin typeface="Times New Roman" panose="02020603050405020304" pitchFamily="18" charset="0"/>
                <a:cs typeface="Times New Roman" panose="02020603050405020304" pitchFamily="18" charset="0"/>
              </a:rPr>
              <a:t>Jer</a:t>
            </a:r>
            <a:r>
              <a:rPr lang="es-ES" sz="2400" dirty="0">
                <a:latin typeface="Times New Roman" panose="02020603050405020304" pitchFamily="18" charset="0"/>
                <a:cs typeface="Times New Roman" panose="02020603050405020304" pitchFamily="18" charset="0"/>
              </a:rPr>
              <a:t>. 39:12; 40: 1; 31:15). Judá era ahora una provincia de Babilonia y, como tal, nombró a </a:t>
            </a:r>
            <a:r>
              <a:rPr lang="es-ES" sz="2400" dirty="0" err="1">
                <a:latin typeface="Times New Roman" panose="02020603050405020304" pitchFamily="18" charset="0"/>
                <a:cs typeface="Times New Roman" panose="02020603050405020304" pitchFamily="18" charset="0"/>
              </a:rPr>
              <a:t>Nabuzaradán</a:t>
            </a:r>
            <a:r>
              <a:rPr lang="es-ES" sz="2400" dirty="0">
                <a:latin typeface="Times New Roman" panose="02020603050405020304" pitchFamily="18" charset="0"/>
                <a:cs typeface="Times New Roman" panose="02020603050405020304" pitchFamily="18" charset="0"/>
              </a:rPr>
              <a:t>, como gobernador que gobernaba sobre los pobres que quedaban (2 Reyes 25:12). </a:t>
            </a:r>
            <a:r>
              <a:rPr lang="es-ES" sz="2400" dirty="0" err="1">
                <a:latin typeface="Times New Roman" panose="02020603050405020304" pitchFamily="18" charset="0"/>
                <a:cs typeface="Times New Roman" panose="02020603050405020304" pitchFamily="18" charset="0"/>
              </a:rPr>
              <a:t>Nabuzaradán</a:t>
            </a:r>
            <a:r>
              <a:rPr lang="es-ES" sz="2400" dirty="0">
                <a:latin typeface="Times New Roman" panose="02020603050405020304" pitchFamily="18" charset="0"/>
                <a:cs typeface="Times New Roman" panose="02020603050405020304" pitchFamily="18" charset="0"/>
              </a:rPr>
              <a:t>, era de la tribu de Gad y fue asesinada por un asesino designado por los amonitas (Ismael, quien fue designado por </a:t>
            </a:r>
            <a:r>
              <a:rPr lang="es-ES" sz="2400" dirty="0" err="1">
                <a:latin typeface="Times New Roman" panose="02020603050405020304" pitchFamily="18" charset="0"/>
                <a:cs typeface="Times New Roman" panose="02020603050405020304" pitchFamily="18" charset="0"/>
              </a:rPr>
              <a:t>Baalis</a:t>
            </a:r>
            <a:r>
              <a:rPr lang="es-ES" sz="2400" dirty="0">
                <a:latin typeface="Times New Roman" panose="02020603050405020304" pitchFamily="18" charset="0"/>
                <a:cs typeface="Times New Roman" panose="02020603050405020304" pitchFamily="18" charset="0"/>
              </a:rPr>
              <a:t>, rey de Ammón) (</a:t>
            </a:r>
            <a:r>
              <a:rPr lang="es-ES" sz="2400" dirty="0" err="1">
                <a:latin typeface="Times New Roman" panose="02020603050405020304" pitchFamily="18" charset="0"/>
                <a:cs typeface="Times New Roman" panose="02020603050405020304" pitchFamily="18" charset="0"/>
              </a:rPr>
              <a:t>Jer</a:t>
            </a:r>
            <a:r>
              <a:rPr lang="es-ES" sz="2400" dirty="0">
                <a:latin typeface="Times New Roman" panose="02020603050405020304" pitchFamily="18" charset="0"/>
                <a:cs typeface="Times New Roman" panose="02020603050405020304" pitchFamily="18" charset="0"/>
              </a:rPr>
              <a:t>. 40: 14--41: 2) solo dos meses después de que fuera nombrado gobernador.</a:t>
            </a:r>
          </a:p>
        </p:txBody>
      </p:sp>
    </p:spTree>
    <p:extLst>
      <p:ext uri="{BB962C8B-B14F-4D97-AF65-F5344CB8AC3E}">
        <p14:creationId xmlns:p14="http://schemas.microsoft.com/office/powerpoint/2010/main" val="31057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endParaRPr lang="en-US" dirty="0"/>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lstStyle/>
          <a:p>
            <a:r>
              <a:rPr lang="es-ES" sz="2800" dirty="0">
                <a:latin typeface="Times New Roman" panose="02020603050405020304" pitchFamily="18" charset="0"/>
                <a:cs typeface="Times New Roman" panose="02020603050405020304" pitchFamily="18" charset="0"/>
              </a:rPr>
              <a:t>b. La gente teme represalias. La gente temía una dura represalia de Babilonia porque </a:t>
            </a:r>
            <a:r>
              <a:rPr lang="es-ES" sz="2800" dirty="0" err="1">
                <a:latin typeface="Times New Roman" panose="02020603050405020304" pitchFamily="18" charset="0"/>
                <a:cs typeface="Times New Roman" panose="02020603050405020304" pitchFamily="18" charset="0"/>
              </a:rPr>
              <a:t>Nabuzaradán</a:t>
            </a:r>
            <a:r>
              <a:rPr lang="es-ES" sz="2800" dirty="0">
                <a:latin typeface="Times New Roman" panose="02020603050405020304" pitchFamily="18" charset="0"/>
                <a:cs typeface="Times New Roman" panose="02020603050405020304" pitchFamily="18" charset="0"/>
              </a:rPr>
              <a:t>, y sus soldados fueron asesinados. Le pidieron a Jeremías que buscara una palabra del Señor sobre lo que debían hacer, y le prometieron cumplir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42: 1-6). La palabra de Jeremías del Señor fue que se quedaran en Judá. Se les prometió que Nabucodonosor no los dañaría allí. Jeremías particularmente les advirtió sobre huir a Egipto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42: 13,14), sin embargo, el vívido recuerdo de ver al ejército de Nabucodonosor destruir los hogares y las familias los abrumaron de miedo y buscaron protección y refugio en Egipto.</a:t>
            </a:r>
          </a:p>
          <a:p>
            <a:endParaRPr lang="en-US" dirty="0"/>
          </a:p>
        </p:txBody>
      </p:sp>
    </p:spTree>
    <p:extLst>
      <p:ext uri="{BB962C8B-B14F-4D97-AF65-F5344CB8AC3E}">
        <p14:creationId xmlns:p14="http://schemas.microsoft.com/office/powerpoint/2010/main" val="2788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endParaRPr lang="en-US" dirty="0"/>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fontScale="92500" lnSpcReduction="10000"/>
          </a:bodyPr>
          <a:lstStyle/>
          <a:p>
            <a:r>
              <a:rPr lang="es-ES" sz="2800" dirty="0">
                <a:latin typeface="Times New Roman" panose="02020603050405020304" pitchFamily="18" charset="0"/>
                <a:cs typeface="Times New Roman" panose="02020603050405020304" pitchFamily="18" charset="0"/>
              </a:rPr>
              <a:t>La huida de Judá a Egipto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43: 4--44: 30). Jeremías fue con los desobedientes a Egipto para ministrarles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43: 6). Dios les advirtió que el castigo aguardaba a quienes desobedecían y huían a Egipto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44: 13,14). Nadie salvo unos "pocos refugiados" viviría el castigo de Dios. La misma amenaza de la que huyeron en Judá finalmente los esperó en el "lugar seguro". Dios llevó a Nabucodonosor a Egipto en 568/567 a. C.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43: 10-13).</a:t>
            </a:r>
          </a:p>
          <a:p>
            <a:endParaRPr lang="es-ES" sz="2800" dirty="0">
              <a:latin typeface="Times New Roman" panose="02020603050405020304" pitchFamily="18" charset="0"/>
              <a:cs typeface="Times New Roman" panose="02020603050405020304" pitchFamily="18" charset="0"/>
            </a:endParaRPr>
          </a:p>
          <a:p>
            <a:r>
              <a:rPr lang="es-ES" sz="2800" dirty="0">
                <a:latin typeface="Times New Roman" panose="02020603050405020304" pitchFamily="18" charset="0"/>
                <a:cs typeface="Times New Roman" panose="02020603050405020304" pitchFamily="18" charset="0"/>
              </a:rPr>
              <a:t>Ezequiel profetizó en la primavera de 571 a.C. que Nabucodonosor atacaría a Egipto (Ezequiel 29:19). Aunque las Crónicas de Babilonia solo se han encontrado hasta 594 a. C., un fragmento implica una invasión de Egipto por Nabucodonosor en 568/7 a. C. (BKC 1190).</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20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5B4-6C81-4A6E-BE7C-86E0E6B8C470}"/>
              </a:ext>
            </a:extLst>
          </p:cNvPr>
          <p:cNvSpPr>
            <a:spLocks noGrp="1"/>
          </p:cNvSpPr>
          <p:nvPr>
            <p:ph type="title"/>
          </p:nvPr>
        </p:nvSpPr>
        <p:spPr>
          <a:xfrm>
            <a:off x="1154954" y="585926"/>
            <a:ext cx="8761413" cy="1553592"/>
          </a:xfrm>
        </p:spPr>
        <p:txBody>
          <a:bodyPr/>
          <a:lstStyle/>
          <a:p>
            <a:r>
              <a:rPr lang="es-ES" dirty="0"/>
              <a:t>La vida en Babilonia para los exiliados.</a:t>
            </a:r>
            <a:endParaRPr lang="en-US" dirty="0"/>
          </a:p>
        </p:txBody>
      </p:sp>
      <p:sp>
        <p:nvSpPr>
          <p:cNvPr id="3" name="Content Placeholder 2">
            <a:extLst>
              <a:ext uri="{FF2B5EF4-FFF2-40B4-BE49-F238E27FC236}">
                <a16:creationId xmlns:a16="http://schemas.microsoft.com/office/drawing/2014/main" id="{B01351D8-A3A1-44B2-9099-FEE8D9880D37}"/>
              </a:ext>
            </a:extLst>
          </p:cNvPr>
          <p:cNvSpPr>
            <a:spLocks noGrp="1"/>
          </p:cNvSpPr>
          <p:nvPr>
            <p:ph idx="1"/>
          </p:nvPr>
        </p:nvSpPr>
        <p:spPr>
          <a:xfrm>
            <a:off x="115410" y="2290439"/>
            <a:ext cx="11860567" cy="4385569"/>
          </a:xfrm>
        </p:spPr>
        <p:txBody>
          <a:bodyPr>
            <a:normAutofit lnSpcReduction="10000"/>
          </a:bodyPr>
          <a:lstStyle/>
          <a:p>
            <a:endParaRPr lang="es-ES" dirty="0"/>
          </a:p>
          <a:p>
            <a:r>
              <a:rPr lang="es-ES" sz="2800" dirty="0">
                <a:latin typeface="Times New Roman" panose="02020603050405020304" pitchFamily="18" charset="0"/>
                <a:cs typeface="Times New Roman" panose="02020603050405020304" pitchFamily="18" charset="0"/>
              </a:rPr>
              <a:t>a. Se mantuvieron los propios líderes institucionales de Judá; ancianos, profetas y sacerdotes (</a:t>
            </a:r>
            <a:r>
              <a:rPr lang="es-ES" sz="2800" dirty="0" err="1">
                <a:latin typeface="Times New Roman" panose="02020603050405020304" pitchFamily="18" charset="0"/>
                <a:cs typeface="Times New Roman" panose="02020603050405020304" pitchFamily="18" charset="0"/>
              </a:rPr>
              <a:t>Jer</a:t>
            </a:r>
            <a:r>
              <a:rPr lang="es-ES" sz="2800" dirty="0">
                <a:latin typeface="Times New Roman" panose="02020603050405020304" pitchFamily="18" charset="0"/>
                <a:cs typeface="Times New Roman" panose="02020603050405020304" pitchFamily="18" charset="0"/>
              </a:rPr>
              <a:t>. 29: 1).</a:t>
            </a:r>
          </a:p>
          <a:p>
            <a:r>
              <a:rPr lang="es-ES" sz="2800" dirty="0">
                <a:latin typeface="Times New Roman" panose="02020603050405020304" pitchFamily="18" charset="0"/>
                <a:cs typeface="Times New Roman" panose="02020603050405020304" pitchFamily="18" charset="0"/>
              </a:rPr>
              <a:t>b. Las oportunidades de empleo deben haber abundado (2 Reyes 24: 14-16, cualificado).</a:t>
            </a:r>
          </a:p>
          <a:p>
            <a:r>
              <a:rPr lang="es-ES" sz="2800" dirty="0">
                <a:latin typeface="Times New Roman" panose="02020603050405020304" pitchFamily="18" charset="0"/>
                <a:cs typeface="Times New Roman" panose="02020603050405020304" pitchFamily="18" charset="0"/>
              </a:rPr>
              <a:t>C. Aparentemente, la vida en Babilonia fue lo suficientemente buena como para mantener a algunos judíos allí por elección. Había suficientes judíos en Persia para matar a 75,000 enemigos en los días de Ester (Ester 9:16).</a:t>
            </a:r>
          </a:p>
          <a:p>
            <a:r>
              <a:rPr lang="es-ES" sz="2800" dirty="0">
                <a:latin typeface="Times New Roman" panose="02020603050405020304" pitchFamily="18" charset="0"/>
                <a:cs typeface="Times New Roman" panose="02020603050405020304" pitchFamily="18" charset="0"/>
              </a:rPr>
              <a:t>d. Judá fue castigado porque fueron obligados a desarraigarse de sus propios hogares y vivir en Babilonia.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1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55596EAF-DE6C-4FC7-BF26-862C59C91C35}"/>
              </a:ext>
            </a:extLst>
          </p:cNvPr>
          <p:cNvSpPr/>
          <p:nvPr/>
        </p:nvSpPr>
        <p:spPr>
          <a:xfrm>
            <a:off x="58446" y="3240350"/>
            <a:ext cx="6400800" cy="5237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FFF1E51-FED1-48CA-90D8-7F09B38EEDCA}"/>
              </a:ext>
            </a:extLst>
          </p:cNvPr>
          <p:cNvCxnSpPr/>
          <p:nvPr/>
        </p:nvCxnSpPr>
        <p:spPr>
          <a:xfrm flipV="1">
            <a:off x="6640497" y="2237173"/>
            <a:ext cx="1171853" cy="11918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CF7B09-274B-4A7B-8BED-F4A9D385043F}"/>
              </a:ext>
            </a:extLst>
          </p:cNvPr>
          <p:cNvCxnSpPr/>
          <p:nvPr/>
        </p:nvCxnSpPr>
        <p:spPr>
          <a:xfrm>
            <a:off x="6729274" y="3764132"/>
            <a:ext cx="727969" cy="674703"/>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DE99D34-E79C-4B81-8A38-46D07A150977}"/>
              </a:ext>
            </a:extLst>
          </p:cNvPr>
          <p:cNvCxnSpPr>
            <a:cxnSpLocks/>
          </p:cNvCxnSpPr>
          <p:nvPr/>
        </p:nvCxnSpPr>
        <p:spPr>
          <a:xfrm>
            <a:off x="7457243" y="4438835"/>
            <a:ext cx="37019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65CD3F73-49B5-4D32-8DF5-EB275481F17C}"/>
              </a:ext>
            </a:extLst>
          </p:cNvPr>
          <p:cNvSpPr txBox="1"/>
          <p:nvPr/>
        </p:nvSpPr>
        <p:spPr>
          <a:xfrm rot="18718955">
            <a:off x="6514099" y="2209762"/>
            <a:ext cx="1056443" cy="369332"/>
          </a:xfrm>
          <a:prstGeom prst="rect">
            <a:avLst/>
          </a:prstGeom>
          <a:noFill/>
        </p:spPr>
        <p:txBody>
          <a:bodyPr wrap="square" rtlCol="0">
            <a:spAutoFit/>
          </a:bodyPr>
          <a:lstStyle/>
          <a:p>
            <a:r>
              <a:rPr lang="en-US" dirty="0"/>
              <a:t>ISRAEL</a:t>
            </a:r>
          </a:p>
        </p:txBody>
      </p:sp>
      <p:sp>
        <p:nvSpPr>
          <p:cNvPr id="15" name="TextBox 14">
            <a:extLst>
              <a:ext uri="{FF2B5EF4-FFF2-40B4-BE49-F238E27FC236}">
                <a16:creationId xmlns:a16="http://schemas.microsoft.com/office/drawing/2014/main" id="{5D0D3EFF-2526-44AE-987D-B2BED23890D7}"/>
              </a:ext>
            </a:extLst>
          </p:cNvPr>
          <p:cNvSpPr txBox="1"/>
          <p:nvPr/>
        </p:nvSpPr>
        <p:spPr>
          <a:xfrm>
            <a:off x="7723573" y="1615737"/>
            <a:ext cx="1802167" cy="584775"/>
          </a:xfrm>
          <a:prstGeom prst="rect">
            <a:avLst/>
          </a:prstGeom>
          <a:noFill/>
        </p:spPr>
        <p:txBody>
          <a:bodyPr wrap="square" rtlCol="0">
            <a:spAutoFit/>
          </a:bodyPr>
          <a:lstStyle/>
          <a:p>
            <a:r>
              <a:rPr lang="en-US" sz="1600" dirty="0"/>
              <a:t>722 DESTRUCCION</a:t>
            </a:r>
          </a:p>
        </p:txBody>
      </p:sp>
      <p:sp>
        <p:nvSpPr>
          <p:cNvPr id="16" name="TextBox 15">
            <a:extLst>
              <a:ext uri="{FF2B5EF4-FFF2-40B4-BE49-F238E27FC236}">
                <a16:creationId xmlns:a16="http://schemas.microsoft.com/office/drawing/2014/main" id="{5072B110-3059-476F-8619-22360D5908A1}"/>
              </a:ext>
            </a:extLst>
          </p:cNvPr>
          <p:cNvSpPr txBox="1"/>
          <p:nvPr/>
        </p:nvSpPr>
        <p:spPr>
          <a:xfrm rot="2731934">
            <a:off x="6260367" y="4242204"/>
            <a:ext cx="981202" cy="369332"/>
          </a:xfrm>
          <a:prstGeom prst="rect">
            <a:avLst/>
          </a:prstGeom>
          <a:noFill/>
        </p:spPr>
        <p:txBody>
          <a:bodyPr wrap="square" rtlCol="0">
            <a:spAutoFit/>
          </a:bodyPr>
          <a:lstStyle/>
          <a:p>
            <a:r>
              <a:rPr lang="en-US" dirty="0"/>
              <a:t>JUDA</a:t>
            </a:r>
          </a:p>
        </p:txBody>
      </p:sp>
      <p:sp>
        <p:nvSpPr>
          <p:cNvPr id="17" name="TextBox 16">
            <a:extLst>
              <a:ext uri="{FF2B5EF4-FFF2-40B4-BE49-F238E27FC236}">
                <a16:creationId xmlns:a16="http://schemas.microsoft.com/office/drawing/2014/main" id="{2A141937-9E45-4BC1-B7AA-C2CE6910CA7B}"/>
              </a:ext>
            </a:extLst>
          </p:cNvPr>
          <p:cNvSpPr txBox="1"/>
          <p:nvPr/>
        </p:nvSpPr>
        <p:spPr>
          <a:xfrm>
            <a:off x="7377344" y="3764131"/>
            <a:ext cx="2148396" cy="338554"/>
          </a:xfrm>
          <a:prstGeom prst="rect">
            <a:avLst/>
          </a:prstGeom>
          <a:noFill/>
        </p:spPr>
        <p:txBody>
          <a:bodyPr wrap="square" rtlCol="0">
            <a:spAutoFit/>
          </a:bodyPr>
          <a:lstStyle/>
          <a:p>
            <a:r>
              <a:rPr lang="en-US" sz="1600" dirty="0"/>
              <a:t>3 DEPORTACIONES</a:t>
            </a:r>
          </a:p>
        </p:txBody>
      </p:sp>
      <p:sp>
        <p:nvSpPr>
          <p:cNvPr id="18" name="TextBox 17">
            <a:extLst>
              <a:ext uri="{FF2B5EF4-FFF2-40B4-BE49-F238E27FC236}">
                <a16:creationId xmlns:a16="http://schemas.microsoft.com/office/drawing/2014/main" id="{28B39C53-F029-42AA-8C97-514BD35C414D}"/>
              </a:ext>
            </a:extLst>
          </p:cNvPr>
          <p:cNvSpPr txBox="1"/>
          <p:nvPr/>
        </p:nvSpPr>
        <p:spPr>
          <a:xfrm>
            <a:off x="7111014" y="4549018"/>
            <a:ext cx="727969" cy="369332"/>
          </a:xfrm>
          <a:prstGeom prst="rect">
            <a:avLst/>
          </a:prstGeom>
          <a:noFill/>
        </p:spPr>
        <p:txBody>
          <a:bodyPr wrap="square" rtlCol="0">
            <a:spAutoFit/>
          </a:bodyPr>
          <a:lstStyle/>
          <a:p>
            <a:r>
              <a:rPr lang="en-US" dirty="0"/>
              <a:t>605</a:t>
            </a:r>
          </a:p>
        </p:txBody>
      </p:sp>
      <p:sp>
        <p:nvSpPr>
          <p:cNvPr id="19" name="TextBox 18">
            <a:extLst>
              <a:ext uri="{FF2B5EF4-FFF2-40B4-BE49-F238E27FC236}">
                <a16:creationId xmlns:a16="http://schemas.microsoft.com/office/drawing/2014/main" id="{E8869E01-C779-4BD3-877F-293C6326CC56}"/>
              </a:ext>
            </a:extLst>
          </p:cNvPr>
          <p:cNvSpPr txBox="1"/>
          <p:nvPr/>
        </p:nvSpPr>
        <p:spPr>
          <a:xfrm>
            <a:off x="7723573" y="4549018"/>
            <a:ext cx="577049" cy="369332"/>
          </a:xfrm>
          <a:prstGeom prst="rect">
            <a:avLst/>
          </a:prstGeom>
          <a:noFill/>
        </p:spPr>
        <p:txBody>
          <a:bodyPr wrap="square" rtlCol="0">
            <a:spAutoFit/>
          </a:bodyPr>
          <a:lstStyle/>
          <a:p>
            <a:r>
              <a:rPr lang="en-US" dirty="0"/>
              <a:t>597</a:t>
            </a:r>
          </a:p>
        </p:txBody>
      </p:sp>
      <p:sp>
        <p:nvSpPr>
          <p:cNvPr id="20" name="TextBox 19">
            <a:extLst>
              <a:ext uri="{FF2B5EF4-FFF2-40B4-BE49-F238E27FC236}">
                <a16:creationId xmlns:a16="http://schemas.microsoft.com/office/drawing/2014/main" id="{0B32D909-6F72-41C0-9181-446AC13D794E}"/>
              </a:ext>
            </a:extLst>
          </p:cNvPr>
          <p:cNvSpPr txBox="1"/>
          <p:nvPr/>
        </p:nvSpPr>
        <p:spPr>
          <a:xfrm>
            <a:off x="8336132" y="4549018"/>
            <a:ext cx="681253" cy="369328"/>
          </a:xfrm>
          <a:prstGeom prst="rect">
            <a:avLst/>
          </a:prstGeom>
          <a:noFill/>
        </p:spPr>
        <p:txBody>
          <a:bodyPr wrap="square" rtlCol="0">
            <a:spAutoFit/>
          </a:bodyPr>
          <a:lstStyle/>
          <a:p>
            <a:r>
              <a:rPr lang="en-US" dirty="0"/>
              <a:t>586</a:t>
            </a:r>
          </a:p>
        </p:txBody>
      </p:sp>
      <p:sp>
        <p:nvSpPr>
          <p:cNvPr id="21" name="Flowchart: Process 20">
            <a:extLst>
              <a:ext uri="{FF2B5EF4-FFF2-40B4-BE49-F238E27FC236}">
                <a16:creationId xmlns:a16="http://schemas.microsoft.com/office/drawing/2014/main" id="{8D0262EE-3CA8-4D93-A5FF-03C10ADB138F}"/>
              </a:ext>
            </a:extLst>
          </p:cNvPr>
          <p:cNvSpPr/>
          <p:nvPr/>
        </p:nvSpPr>
        <p:spPr>
          <a:xfrm>
            <a:off x="7998781" y="4212868"/>
            <a:ext cx="1136341" cy="3155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39854E-3708-433E-9B8E-4A406D8E53E2}"/>
              </a:ext>
            </a:extLst>
          </p:cNvPr>
          <p:cNvSpPr txBox="1"/>
          <p:nvPr/>
        </p:nvSpPr>
        <p:spPr>
          <a:xfrm>
            <a:off x="7942239" y="4232317"/>
            <a:ext cx="1249424" cy="261610"/>
          </a:xfrm>
          <a:prstGeom prst="rect">
            <a:avLst/>
          </a:prstGeom>
          <a:noFill/>
        </p:spPr>
        <p:txBody>
          <a:bodyPr wrap="square" rtlCol="0">
            <a:spAutoFit/>
          </a:bodyPr>
          <a:lstStyle/>
          <a:p>
            <a:r>
              <a:rPr lang="en-US" sz="1100" dirty="0"/>
              <a:t>70 AÑOS EXILIO</a:t>
            </a:r>
          </a:p>
        </p:txBody>
      </p:sp>
      <p:sp>
        <p:nvSpPr>
          <p:cNvPr id="24" name="TextBox 23">
            <a:extLst>
              <a:ext uri="{FF2B5EF4-FFF2-40B4-BE49-F238E27FC236}">
                <a16:creationId xmlns:a16="http://schemas.microsoft.com/office/drawing/2014/main" id="{7A6F1F50-3672-4FDF-AEA2-79DB3302D33E}"/>
              </a:ext>
            </a:extLst>
          </p:cNvPr>
          <p:cNvSpPr txBox="1"/>
          <p:nvPr/>
        </p:nvSpPr>
        <p:spPr>
          <a:xfrm>
            <a:off x="9942990" y="3764131"/>
            <a:ext cx="1571348" cy="369332"/>
          </a:xfrm>
          <a:prstGeom prst="rect">
            <a:avLst/>
          </a:prstGeom>
          <a:noFill/>
        </p:spPr>
        <p:txBody>
          <a:bodyPr wrap="square" rtlCol="0">
            <a:spAutoFit/>
          </a:bodyPr>
          <a:lstStyle/>
          <a:p>
            <a:r>
              <a:rPr lang="en-US" dirty="0"/>
              <a:t>3 REGRESOS</a:t>
            </a:r>
          </a:p>
        </p:txBody>
      </p:sp>
      <p:sp>
        <p:nvSpPr>
          <p:cNvPr id="25" name="TextBox 24">
            <a:extLst>
              <a:ext uri="{FF2B5EF4-FFF2-40B4-BE49-F238E27FC236}">
                <a16:creationId xmlns:a16="http://schemas.microsoft.com/office/drawing/2014/main" id="{DD6B02B1-AB0C-49AF-A71E-62B5917E486A}"/>
              </a:ext>
            </a:extLst>
          </p:cNvPr>
          <p:cNvSpPr txBox="1"/>
          <p:nvPr/>
        </p:nvSpPr>
        <p:spPr>
          <a:xfrm>
            <a:off x="9871969" y="4501096"/>
            <a:ext cx="1642369" cy="369332"/>
          </a:xfrm>
          <a:prstGeom prst="rect">
            <a:avLst/>
          </a:prstGeom>
          <a:noFill/>
        </p:spPr>
        <p:txBody>
          <a:bodyPr wrap="square" rtlCol="0">
            <a:spAutoFit/>
          </a:bodyPr>
          <a:lstStyle/>
          <a:p>
            <a:r>
              <a:rPr lang="en-US" dirty="0"/>
              <a:t>535  457  444</a:t>
            </a:r>
          </a:p>
        </p:txBody>
      </p:sp>
      <p:cxnSp>
        <p:nvCxnSpPr>
          <p:cNvPr id="27" name="Straight Arrow Connector 26">
            <a:extLst>
              <a:ext uri="{FF2B5EF4-FFF2-40B4-BE49-F238E27FC236}">
                <a16:creationId xmlns:a16="http://schemas.microsoft.com/office/drawing/2014/main" id="{2C48A7B1-CDF2-45C3-840F-0F4BC6D84B7E}"/>
              </a:ext>
            </a:extLst>
          </p:cNvPr>
          <p:cNvCxnSpPr/>
          <p:nvPr/>
        </p:nvCxnSpPr>
        <p:spPr>
          <a:xfrm flipV="1">
            <a:off x="9419208" y="4918346"/>
            <a:ext cx="639192" cy="5325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8" name="Picture 27">
            <a:extLst>
              <a:ext uri="{FF2B5EF4-FFF2-40B4-BE49-F238E27FC236}">
                <a16:creationId xmlns:a16="http://schemas.microsoft.com/office/drawing/2014/main" id="{21B9EC84-4362-4AEE-B9A8-1FD6259D1F05}"/>
              </a:ext>
            </a:extLst>
          </p:cNvPr>
          <p:cNvPicPr>
            <a:picLocks noChangeAspect="1"/>
          </p:cNvPicPr>
          <p:nvPr/>
        </p:nvPicPr>
        <p:blipFill>
          <a:blip r:embed="rId2"/>
          <a:stretch>
            <a:fillRect/>
          </a:stretch>
        </p:blipFill>
        <p:spPr>
          <a:xfrm rot="18565165">
            <a:off x="10265895" y="4972093"/>
            <a:ext cx="725487" cy="627942"/>
          </a:xfrm>
          <a:prstGeom prst="rect">
            <a:avLst/>
          </a:prstGeom>
        </p:spPr>
      </p:pic>
      <p:pic>
        <p:nvPicPr>
          <p:cNvPr id="29" name="Picture 28">
            <a:extLst>
              <a:ext uri="{FF2B5EF4-FFF2-40B4-BE49-F238E27FC236}">
                <a16:creationId xmlns:a16="http://schemas.microsoft.com/office/drawing/2014/main" id="{2860B202-C507-4DB0-A9F1-BF198A637E89}"/>
              </a:ext>
            </a:extLst>
          </p:cNvPr>
          <p:cNvPicPr>
            <a:picLocks noChangeAspect="1"/>
          </p:cNvPicPr>
          <p:nvPr/>
        </p:nvPicPr>
        <p:blipFill>
          <a:blip r:embed="rId2"/>
          <a:stretch>
            <a:fillRect/>
          </a:stretch>
        </p:blipFill>
        <p:spPr>
          <a:xfrm rot="16200000">
            <a:off x="11070511" y="4924090"/>
            <a:ext cx="725487" cy="627942"/>
          </a:xfrm>
          <a:prstGeom prst="rect">
            <a:avLst/>
          </a:prstGeom>
        </p:spPr>
      </p:pic>
      <p:sp>
        <p:nvSpPr>
          <p:cNvPr id="30" name="TextBox 29">
            <a:extLst>
              <a:ext uri="{FF2B5EF4-FFF2-40B4-BE49-F238E27FC236}">
                <a16:creationId xmlns:a16="http://schemas.microsoft.com/office/drawing/2014/main" id="{0EDF54B9-558C-4AB6-B989-0E3A20DA7D29}"/>
              </a:ext>
            </a:extLst>
          </p:cNvPr>
          <p:cNvSpPr txBox="1"/>
          <p:nvPr/>
        </p:nvSpPr>
        <p:spPr>
          <a:xfrm>
            <a:off x="8187486" y="5298994"/>
            <a:ext cx="1231722" cy="307777"/>
          </a:xfrm>
          <a:prstGeom prst="rect">
            <a:avLst/>
          </a:prstGeom>
          <a:noFill/>
        </p:spPr>
        <p:txBody>
          <a:bodyPr wrap="square" rtlCol="0">
            <a:spAutoFit/>
          </a:bodyPr>
          <a:lstStyle/>
          <a:p>
            <a:r>
              <a:rPr lang="en-US" sz="1400" dirty="0"/>
              <a:t>ZOROBABEL</a:t>
            </a:r>
          </a:p>
        </p:txBody>
      </p:sp>
      <p:sp>
        <p:nvSpPr>
          <p:cNvPr id="31" name="TextBox 30">
            <a:extLst>
              <a:ext uri="{FF2B5EF4-FFF2-40B4-BE49-F238E27FC236}">
                <a16:creationId xmlns:a16="http://schemas.microsoft.com/office/drawing/2014/main" id="{B9D04711-6259-453A-97A6-60A27A43753A}"/>
              </a:ext>
            </a:extLst>
          </p:cNvPr>
          <p:cNvSpPr txBox="1"/>
          <p:nvPr/>
        </p:nvSpPr>
        <p:spPr>
          <a:xfrm>
            <a:off x="10155750" y="5747518"/>
            <a:ext cx="901083" cy="307777"/>
          </a:xfrm>
          <a:prstGeom prst="rect">
            <a:avLst/>
          </a:prstGeom>
          <a:noFill/>
        </p:spPr>
        <p:txBody>
          <a:bodyPr wrap="square" rtlCol="0">
            <a:spAutoFit/>
          </a:bodyPr>
          <a:lstStyle/>
          <a:p>
            <a:r>
              <a:rPr lang="en-US" sz="1400" dirty="0"/>
              <a:t>ESDRAS</a:t>
            </a:r>
          </a:p>
        </p:txBody>
      </p:sp>
      <p:sp>
        <p:nvSpPr>
          <p:cNvPr id="3072" name="TextBox 3071">
            <a:extLst>
              <a:ext uri="{FF2B5EF4-FFF2-40B4-BE49-F238E27FC236}">
                <a16:creationId xmlns:a16="http://schemas.microsoft.com/office/drawing/2014/main" id="{64C95A65-C312-498B-8857-9AD4FE0A17BE}"/>
              </a:ext>
            </a:extLst>
          </p:cNvPr>
          <p:cNvSpPr txBox="1"/>
          <p:nvPr/>
        </p:nvSpPr>
        <p:spPr>
          <a:xfrm>
            <a:off x="11056833" y="5593629"/>
            <a:ext cx="1171852" cy="307777"/>
          </a:xfrm>
          <a:prstGeom prst="rect">
            <a:avLst/>
          </a:prstGeom>
          <a:noFill/>
        </p:spPr>
        <p:txBody>
          <a:bodyPr wrap="square" rtlCol="0">
            <a:spAutoFit/>
          </a:bodyPr>
          <a:lstStyle/>
          <a:p>
            <a:r>
              <a:rPr lang="en-US" sz="1400" dirty="0"/>
              <a:t>NEHEMIAS</a:t>
            </a:r>
          </a:p>
        </p:txBody>
      </p:sp>
      <p:cxnSp>
        <p:nvCxnSpPr>
          <p:cNvPr id="3" name="Straight Connector 2">
            <a:extLst>
              <a:ext uri="{FF2B5EF4-FFF2-40B4-BE49-F238E27FC236}">
                <a16:creationId xmlns:a16="http://schemas.microsoft.com/office/drawing/2014/main" id="{CFF68E98-82AB-4E77-9273-1DF392C85485}"/>
              </a:ext>
            </a:extLst>
          </p:cNvPr>
          <p:cNvCxnSpPr/>
          <p:nvPr/>
        </p:nvCxnSpPr>
        <p:spPr>
          <a:xfrm>
            <a:off x="905523"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9F332CA-8524-468A-B752-2EC3607E2E57}"/>
              </a:ext>
            </a:extLst>
          </p:cNvPr>
          <p:cNvCxnSpPr/>
          <p:nvPr/>
        </p:nvCxnSpPr>
        <p:spPr>
          <a:xfrm>
            <a:off x="1413030" y="3244049"/>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F98F71AB-CC70-48AC-90F8-0A240D9896FD}"/>
              </a:ext>
            </a:extLst>
          </p:cNvPr>
          <p:cNvCxnSpPr/>
          <p:nvPr/>
        </p:nvCxnSpPr>
        <p:spPr>
          <a:xfrm>
            <a:off x="1732626"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34E9B594-5BBB-41E5-AB31-B92E9B3A4B67}"/>
              </a:ext>
            </a:extLst>
          </p:cNvPr>
          <p:cNvCxnSpPr/>
          <p:nvPr/>
        </p:nvCxnSpPr>
        <p:spPr>
          <a:xfrm>
            <a:off x="2194264"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A7EFC1E8-0C42-4D6E-82C8-0BC9E3014352}"/>
              </a:ext>
            </a:extLst>
          </p:cNvPr>
          <p:cNvCxnSpPr/>
          <p:nvPr/>
        </p:nvCxnSpPr>
        <p:spPr>
          <a:xfrm>
            <a:off x="3090910" y="3231472"/>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0CCE10FE-923B-4B09-9AB5-51DD2AB63FEC}"/>
              </a:ext>
            </a:extLst>
          </p:cNvPr>
          <p:cNvCxnSpPr/>
          <p:nvPr/>
        </p:nvCxnSpPr>
        <p:spPr>
          <a:xfrm>
            <a:off x="3623570"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C8FF7213-9D5D-4F19-8E0D-BDFE135DAA6E}"/>
              </a:ext>
            </a:extLst>
          </p:cNvPr>
          <p:cNvCxnSpPr/>
          <p:nvPr/>
        </p:nvCxnSpPr>
        <p:spPr>
          <a:xfrm>
            <a:off x="4120719" y="3240350"/>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80669172-B3BE-49FE-9D04-F5AD6BDE5321}"/>
              </a:ext>
            </a:extLst>
          </p:cNvPr>
          <p:cNvCxnSpPr/>
          <p:nvPr/>
        </p:nvCxnSpPr>
        <p:spPr>
          <a:xfrm>
            <a:off x="4751034" y="3240349"/>
            <a:ext cx="0" cy="532659"/>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59B4F218-FC6E-4385-A2C1-01A0682A2167}"/>
              </a:ext>
            </a:extLst>
          </p:cNvPr>
          <p:cNvCxnSpPr/>
          <p:nvPr/>
        </p:nvCxnSpPr>
        <p:spPr>
          <a:xfrm>
            <a:off x="5647679" y="3240349"/>
            <a:ext cx="0" cy="532659"/>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173D2712-5F18-4559-A8FE-2232312B74E2}"/>
              </a:ext>
            </a:extLst>
          </p:cNvPr>
          <p:cNvSpPr txBox="1"/>
          <p:nvPr/>
        </p:nvSpPr>
        <p:spPr>
          <a:xfrm>
            <a:off x="35922" y="3282357"/>
            <a:ext cx="981203" cy="430887"/>
          </a:xfrm>
          <a:prstGeom prst="rect">
            <a:avLst/>
          </a:prstGeom>
          <a:noFill/>
        </p:spPr>
        <p:txBody>
          <a:bodyPr wrap="square" rtlCol="0">
            <a:spAutoFit/>
          </a:bodyPr>
          <a:lstStyle/>
          <a:p>
            <a:pPr algn="ctr"/>
            <a:r>
              <a:rPr lang="en-US" sz="1050" dirty="0"/>
              <a:t>ESCLAVITUD EGIPTO</a:t>
            </a:r>
          </a:p>
        </p:txBody>
      </p:sp>
      <p:sp>
        <p:nvSpPr>
          <p:cNvPr id="8" name="TextBox 7">
            <a:extLst>
              <a:ext uri="{FF2B5EF4-FFF2-40B4-BE49-F238E27FC236}">
                <a16:creationId xmlns:a16="http://schemas.microsoft.com/office/drawing/2014/main" id="{F5513FB7-5182-4F03-B872-55585A701FEF}"/>
              </a:ext>
            </a:extLst>
          </p:cNvPr>
          <p:cNvSpPr txBox="1"/>
          <p:nvPr/>
        </p:nvSpPr>
        <p:spPr>
          <a:xfrm>
            <a:off x="898018" y="3301766"/>
            <a:ext cx="566687" cy="369332"/>
          </a:xfrm>
          <a:prstGeom prst="rect">
            <a:avLst/>
          </a:prstGeom>
          <a:noFill/>
        </p:spPr>
        <p:txBody>
          <a:bodyPr wrap="square" rtlCol="0">
            <a:spAutoFit/>
          </a:bodyPr>
          <a:lstStyle/>
          <a:p>
            <a:r>
              <a:rPr lang="en-US" dirty="0"/>
              <a:t>40</a:t>
            </a:r>
          </a:p>
        </p:txBody>
      </p:sp>
      <p:sp>
        <p:nvSpPr>
          <p:cNvPr id="9" name="TextBox 8">
            <a:extLst>
              <a:ext uri="{FF2B5EF4-FFF2-40B4-BE49-F238E27FC236}">
                <a16:creationId xmlns:a16="http://schemas.microsoft.com/office/drawing/2014/main" id="{5E347DAF-8A34-40E3-A599-0F9D5A3C5100}"/>
              </a:ext>
            </a:extLst>
          </p:cNvPr>
          <p:cNvSpPr txBox="1"/>
          <p:nvPr/>
        </p:nvSpPr>
        <p:spPr>
          <a:xfrm>
            <a:off x="1431413" y="3301766"/>
            <a:ext cx="341791" cy="369332"/>
          </a:xfrm>
          <a:prstGeom prst="rect">
            <a:avLst/>
          </a:prstGeom>
          <a:noFill/>
        </p:spPr>
        <p:txBody>
          <a:bodyPr wrap="square" rtlCol="0">
            <a:spAutoFit/>
          </a:bodyPr>
          <a:lstStyle/>
          <a:p>
            <a:r>
              <a:rPr lang="en-US" dirty="0"/>
              <a:t>7</a:t>
            </a:r>
          </a:p>
        </p:txBody>
      </p:sp>
      <p:sp>
        <p:nvSpPr>
          <p:cNvPr id="10" name="TextBox 9">
            <a:extLst>
              <a:ext uri="{FF2B5EF4-FFF2-40B4-BE49-F238E27FC236}">
                <a16:creationId xmlns:a16="http://schemas.microsoft.com/office/drawing/2014/main" id="{0384D1A8-9B0A-444C-8CA3-E854660C59A1}"/>
              </a:ext>
            </a:extLst>
          </p:cNvPr>
          <p:cNvSpPr txBox="1"/>
          <p:nvPr/>
        </p:nvSpPr>
        <p:spPr>
          <a:xfrm>
            <a:off x="1776903" y="3301766"/>
            <a:ext cx="550416" cy="369332"/>
          </a:xfrm>
          <a:prstGeom prst="rect">
            <a:avLst/>
          </a:prstGeom>
          <a:noFill/>
        </p:spPr>
        <p:txBody>
          <a:bodyPr wrap="square" rtlCol="0">
            <a:spAutoFit/>
          </a:bodyPr>
          <a:lstStyle/>
          <a:p>
            <a:r>
              <a:rPr lang="en-US" dirty="0"/>
              <a:t>19</a:t>
            </a:r>
          </a:p>
        </p:txBody>
      </p:sp>
      <p:sp>
        <p:nvSpPr>
          <p:cNvPr id="12" name="TextBox 11">
            <a:extLst>
              <a:ext uri="{FF2B5EF4-FFF2-40B4-BE49-F238E27FC236}">
                <a16:creationId xmlns:a16="http://schemas.microsoft.com/office/drawing/2014/main" id="{9AE34B6A-7B11-4031-A0F3-080074BE3C45}"/>
              </a:ext>
            </a:extLst>
          </p:cNvPr>
          <p:cNvSpPr txBox="1"/>
          <p:nvPr/>
        </p:nvSpPr>
        <p:spPr>
          <a:xfrm>
            <a:off x="2196597" y="3328523"/>
            <a:ext cx="939441" cy="338554"/>
          </a:xfrm>
          <a:prstGeom prst="rect">
            <a:avLst/>
          </a:prstGeom>
          <a:noFill/>
        </p:spPr>
        <p:txBody>
          <a:bodyPr wrap="square" rtlCol="0">
            <a:spAutoFit/>
          </a:bodyPr>
          <a:lstStyle/>
          <a:p>
            <a:r>
              <a:rPr lang="en-US" sz="1600" dirty="0"/>
              <a:t>JUECES</a:t>
            </a:r>
          </a:p>
        </p:txBody>
      </p:sp>
      <p:sp>
        <p:nvSpPr>
          <p:cNvPr id="23" name="TextBox 22">
            <a:extLst>
              <a:ext uri="{FF2B5EF4-FFF2-40B4-BE49-F238E27FC236}">
                <a16:creationId xmlns:a16="http://schemas.microsoft.com/office/drawing/2014/main" id="{4148A5EC-F3D1-4D15-AE16-F4B39CA8589D}"/>
              </a:ext>
            </a:extLst>
          </p:cNvPr>
          <p:cNvSpPr txBox="1"/>
          <p:nvPr/>
        </p:nvSpPr>
        <p:spPr>
          <a:xfrm>
            <a:off x="3076115" y="3322013"/>
            <a:ext cx="612558" cy="369332"/>
          </a:xfrm>
          <a:prstGeom prst="rect">
            <a:avLst/>
          </a:prstGeom>
          <a:noFill/>
        </p:spPr>
        <p:txBody>
          <a:bodyPr wrap="square" rtlCol="0">
            <a:spAutoFit/>
          </a:bodyPr>
          <a:lstStyle/>
          <a:p>
            <a:r>
              <a:rPr lang="en-US" dirty="0"/>
              <a:t>40</a:t>
            </a:r>
          </a:p>
        </p:txBody>
      </p:sp>
      <p:sp>
        <p:nvSpPr>
          <p:cNvPr id="40" name="TextBox 39">
            <a:extLst>
              <a:ext uri="{FF2B5EF4-FFF2-40B4-BE49-F238E27FC236}">
                <a16:creationId xmlns:a16="http://schemas.microsoft.com/office/drawing/2014/main" id="{5E2252C9-4C41-48D5-9FF2-35D709C02999}"/>
              </a:ext>
            </a:extLst>
          </p:cNvPr>
          <p:cNvSpPr txBox="1"/>
          <p:nvPr/>
        </p:nvSpPr>
        <p:spPr>
          <a:xfrm>
            <a:off x="3598417" y="3301766"/>
            <a:ext cx="664346" cy="381740"/>
          </a:xfrm>
          <a:prstGeom prst="rect">
            <a:avLst/>
          </a:prstGeom>
          <a:noFill/>
        </p:spPr>
        <p:txBody>
          <a:bodyPr wrap="square" rtlCol="0">
            <a:spAutoFit/>
          </a:bodyPr>
          <a:lstStyle/>
          <a:p>
            <a:r>
              <a:rPr lang="en-US" dirty="0"/>
              <a:t>40</a:t>
            </a:r>
          </a:p>
        </p:txBody>
      </p:sp>
      <p:sp>
        <p:nvSpPr>
          <p:cNvPr id="41" name="TextBox 40">
            <a:extLst>
              <a:ext uri="{FF2B5EF4-FFF2-40B4-BE49-F238E27FC236}">
                <a16:creationId xmlns:a16="http://schemas.microsoft.com/office/drawing/2014/main" id="{FEE1B288-FB48-47E4-A53B-B66B52FBEB25}"/>
              </a:ext>
            </a:extLst>
          </p:cNvPr>
          <p:cNvSpPr txBox="1"/>
          <p:nvPr/>
        </p:nvSpPr>
        <p:spPr>
          <a:xfrm>
            <a:off x="4145873" y="3301875"/>
            <a:ext cx="471996" cy="369332"/>
          </a:xfrm>
          <a:prstGeom prst="rect">
            <a:avLst/>
          </a:prstGeom>
          <a:noFill/>
        </p:spPr>
        <p:txBody>
          <a:bodyPr wrap="square" rtlCol="0">
            <a:spAutoFit/>
          </a:bodyPr>
          <a:lstStyle/>
          <a:p>
            <a:r>
              <a:rPr lang="en-US" dirty="0"/>
              <a:t>40</a:t>
            </a:r>
          </a:p>
        </p:txBody>
      </p:sp>
      <p:sp>
        <p:nvSpPr>
          <p:cNvPr id="42" name="TextBox 41">
            <a:extLst>
              <a:ext uri="{FF2B5EF4-FFF2-40B4-BE49-F238E27FC236}">
                <a16:creationId xmlns:a16="http://schemas.microsoft.com/office/drawing/2014/main" id="{F23F8FE1-B4E3-4375-A58B-8780752CD77B}"/>
              </a:ext>
            </a:extLst>
          </p:cNvPr>
          <p:cNvSpPr txBox="1"/>
          <p:nvPr/>
        </p:nvSpPr>
        <p:spPr>
          <a:xfrm>
            <a:off x="4769369" y="3227774"/>
            <a:ext cx="856063" cy="523220"/>
          </a:xfrm>
          <a:prstGeom prst="rect">
            <a:avLst/>
          </a:prstGeom>
          <a:noFill/>
        </p:spPr>
        <p:txBody>
          <a:bodyPr wrap="square" rtlCol="0">
            <a:spAutoFit/>
          </a:bodyPr>
          <a:lstStyle/>
          <a:p>
            <a:pPr algn="ctr"/>
            <a:r>
              <a:rPr lang="en-US" sz="1400" dirty="0"/>
              <a:t>REINO UNIDO</a:t>
            </a:r>
          </a:p>
        </p:txBody>
      </p:sp>
      <p:sp>
        <p:nvSpPr>
          <p:cNvPr id="43" name="TextBox 42">
            <a:extLst>
              <a:ext uri="{FF2B5EF4-FFF2-40B4-BE49-F238E27FC236}">
                <a16:creationId xmlns:a16="http://schemas.microsoft.com/office/drawing/2014/main" id="{7D42B8C6-E497-4F8C-8EDB-EB87B3443327}"/>
              </a:ext>
            </a:extLst>
          </p:cNvPr>
          <p:cNvSpPr txBox="1"/>
          <p:nvPr/>
        </p:nvSpPr>
        <p:spPr>
          <a:xfrm>
            <a:off x="5530054" y="3232212"/>
            <a:ext cx="1106745" cy="523220"/>
          </a:xfrm>
          <a:prstGeom prst="rect">
            <a:avLst/>
          </a:prstGeom>
          <a:noFill/>
        </p:spPr>
        <p:txBody>
          <a:bodyPr wrap="square" rtlCol="0">
            <a:spAutoFit/>
          </a:bodyPr>
          <a:lstStyle/>
          <a:p>
            <a:pPr algn="ctr"/>
            <a:r>
              <a:rPr lang="en-US" sz="1400" dirty="0"/>
              <a:t>REINO DIVIDIDO</a:t>
            </a:r>
          </a:p>
        </p:txBody>
      </p:sp>
    </p:spTree>
    <p:extLst>
      <p:ext uri="{BB962C8B-B14F-4D97-AF65-F5344CB8AC3E}">
        <p14:creationId xmlns:p14="http://schemas.microsoft.com/office/powerpoint/2010/main" val="419029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sz="5400" dirty="0"/>
              <a:t>RESUMEN</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lnSpcReduction="10000"/>
          </a:bodyPr>
          <a:lstStyle/>
          <a:p>
            <a:r>
              <a:rPr lang="es-ES" sz="2400" dirty="0"/>
              <a:t>Entonces se deduce que el escritor de Reyes incluiría la obediencia del rey que resultó en prosperidad, así como la desobediencia de los reyes que resultó en castigo y muerte (</a:t>
            </a:r>
            <a:r>
              <a:rPr lang="es-ES" sz="2400" dirty="0" err="1"/>
              <a:t>Deut</a:t>
            </a:r>
            <a:r>
              <a:rPr lang="es-ES" sz="2400" dirty="0"/>
              <a:t>. 28).</a:t>
            </a:r>
          </a:p>
          <a:p>
            <a:r>
              <a:rPr lang="es-ES" sz="2400" dirty="0"/>
              <a:t>El autor de Reyes fue probablemente </a:t>
            </a:r>
            <a:r>
              <a:rPr lang="es-ES" sz="2400" dirty="0" err="1"/>
              <a:t>Jeremias</a:t>
            </a:r>
            <a:r>
              <a:rPr lang="es-ES" sz="2400" dirty="0"/>
              <a:t>. Escribió los libros de los Reyes para registrar las acciones de los reyes de Israel y Judá desde Salomón hasta </a:t>
            </a:r>
            <a:r>
              <a:rPr lang="es-ES" sz="2400" dirty="0" err="1"/>
              <a:t>Sedequías</a:t>
            </a:r>
            <a:r>
              <a:rPr lang="es-ES" sz="2400" dirty="0"/>
              <a:t>. Estas acciones se remontan desde la gloria del reinado de Salomón hasta la desaparición del reino dividido. Un tema central que atraviesa Reyes es que la obediencia trae bendición, mientras que la desobediencia trae maldición. Jeremías escribió Reyes para condenar y avergonzar a los reinos divididos. Debido a este objetivo, se incluyen muchos "detalles sangrientos". Después de que Salomón murió en I Reyes 11, el reino se dividió entre Jeroboam y el hijo de Salomón, Roboam.</a:t>
            </a:r>
            <a:endParaRPr lang="en-US" sz="2400" dirty="0"/>
          </a:p>
        </p:txBody>
      </p:sp>
    </p:spTree>
    <p:extLst>
      <p:ext uri="{BB962C8B-B14F-4D97-AF65-F5344CB8AC3E}">
        <p14:creationId xmlns:p14="http://schemas.microsoft.com/office/powerpoint/2010/main" val="361412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sz="4800" dirty="0"/>
              <a:t>LA DIVISION</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lnSpcReduction="10000"/>
          </a:bodyPr>
          <a:lstStyle/>
          <a:p>
            <a:r>
              <a:rPr lang="es-ES" sz="2400" dirty="0"/>
              <a:t>Jeroboam reinó sobre las diez tribus del norte y estableció a Samaria como la capital. También estableció centros de adoración idólatras en Dan y Bethel en los "lugares altos". Estos lugares fueron condenados a menudo en todo el O.T. (1Sam.9: 12, 13, 14, 19, 25; 10: 5, 13; 1Kgs.3: 4, 11: 7; 2Kgs.17: 11; 23:15; 1Ch.16: 39, 21:29 ; 2Cr.1: 3, 13; Isa.16: 12; Ezequiel.20: 29 Miqueas1: 5). Jeroboam significa "El pueblo aumentó" / Roboam significa "aumento de la nación".</a:t>
            </a:r>
          </a:p>
          <a:p>
            <a:endParaRPr lang="es-ES" sz="2400" dirty="0"/>
          </a:p>
          <a:p>
            <a:r>
              <a:rPr lang="es-ES" sz="2400" dirty="0"/>
              <a:t>Roboam reinó sobre las 2 tribus del sur de Judá y Benjamín y mantuvo a Jerusalén como la capital y el Templo como el centro de su sistema de adoración.</a:t>
            </a:r>
            <a:endParaRPr lang="en-US" sz="2400" dirty="0"/>
          </a:p>
        </p:txBody>
      </p:sp>
    </p:spTree>
    <p:extLst>
      <p:ext uri="{BB962C8B-B14F-4D97-AF65-F5344CB8AC3E}">
        <p14:creationId xmlns:p14="http://schemas.microsoft.com/office/powerpoint/2010/main" val="4890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928B47-6A65-4DFB-9E16-F3353EC660B4}"/>
              </a:ext>
            </a:extLst>
          </p:cNvPr>
          <p:cNvSpPr/>
          <p:nvPr/>
        </p:nvSpPr>
        <p:spPr>
          <a:xfrm>
            <a:off x="630315" y="2503503"/>
            <a:ext cx="7324077" cy="92549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5401BB3-6F06-41D7-9E8E-DF27731AD9C4}"/>
              </a:ext>
            </a:extLst>
          </p:cNvPr>
          <p:cNvSpPr txBox="1"/>
          <p:nvPr/>
        </p:nvSpPr>
        <p:spPr>
          <a:xfrm rot="17171094">
            <a:off x="-286880" y="1649241"/>
            <a:ext cx="1287262" cy="369332"/>
          </a:xfrm>
          <a:prstGeom prst="rect">
            <a:avLst/>
          </a:prstGeom>
          <a:noFill/>
        </p:spPr>
        <p:txBody>
          <a:bodyPr wrap="square" rtlCol="0">
            <a:spAutoFit/>
          </a:bodyPr>
          <a:lstStyle/>
          <a:p>
            <a:r>
              <a:rPr lang="en-US" dirty="0"/>
              <a:t>Abraham</a:t>
            </a:r>
          </a:p>
        </p:txBody>
      </p:sp>
      <p:sp>
        <p:nvSpPr>
          <p:cNvPr id="6" name="TextBox 5">
            <a:extLst>
              <a:ext uri="{FF2B5EF4-FFF2-40B4-BE49-F238E27FC236}">
                <a16:creationId xmlns:a16="http://schemas.microsoft.com/office/drawing/2014/main" id="{88525743-9FA4-4358-84A7-6030336C1D94}"/>
              </a:ext>
            </a:extLst>
          </p:cNvPr>
          <p:cNvSpPr txBox="1"/>
          <p:nvPr/>
        </p:nvSpPr>
        <p:spPr>
          <a:xfrm rot="17214787">
            <a:off x="390616" y="1649240"/>
            <a:ext cx="843379" cy="369332"/>
          </a:xfrm>
          <a:prstGeom prst="rect">
            <a:avLst/>
          </a:prstGeom>
          <a:noFill/>
        </p:spPr>
        <p:txBody>
          <a:bodyPr wrap="square" rtlCol="0">
            <a:spAutoFit/>
          </a:bodyPr>
          <a:lstStyle/>
          <a:p>
            <a:r>
              <a:rPr lang="en-US" dirty="0"/>
              <a:t>Isaac</a:t>
            </a:r>
          </a:p>
        </p:txBody>
      </p:sp>
      <p:sp>
        <p:nvSpPr>
          <p:cNvPr id="7" name="TextBox 6">
            <a:extLst>
              <a:ext uri="{FF2B5EF4-FFF2-40B4-BE49-F238E27FC236}">
                <a16:creationId xmlns:a16="http://schemas.microsoft.com/office/drawing/2014/main" id="{9C44E061-15E8-473B-833D-11D5309D64FB}"/>
              </a:ext>
            </a:extLst>
          </p:cNvPr>
          <p:cNvSpPr txBox="1"/>
          <p:nvPr/>
        </p:nvSpPr>
        <p:spPr>
          <a:xfrm rot="17208020">
            <a:off x="525179" y="1534591"/>
            <a:ext cx="1305018" cy="369332"/>
          </a:xfrm>
          <a:prstGeom prst="rect">
            <a:avLst/>
          </a:prstGeom>
          <a:noFill/>
        </p:spPr>
        <p:txBody>
          <a:bodyPr wrap="square" rtlCol="0">
            <a:spAutoFit/>
          </a:bodyPr>
          <a:lstStyle/>
          <a:p>
            <a:r>
              <a:rPr lang="en-US" dirty="0"/>
              <a:t>Jacob</a:t>
            </a:r>
          </a:p>
        </p:txBody>
      </p:sp>
      <p:sp>
        <p:nvSpPr>
          <p:cNvPr id="8" name="TextBox 7">
            <a:extLst>
              <a:ext uri="{FF2B5EF4-FFF2-40B4-BE49-F238E27FC236}">
                <a16:creationId xmlns:a16="http://schemas.microsoft.com/office/drawing/2014/main" id="{C331254E-57AC-4F56-A59A-E05CA20E8693}"/>
              </a:ext>
            </a:extLst>
          </p:cNvPr>
          <p:cNvSpPr txBox="1"/>
          <p:nvPr/>
        </p:nvSpPr>
        <p:spPr>
          <a:xfrm rot="17318393">
            <a:off x="1108482" y="1745620"/>
            <a:ext cx="861134" cy="369332"/>
          </a:xfrm>
          <a:prstGeom prst="rect">
            <a:avLst/>
          </a:prstGeom>
          <a:noFill/>
        </p:spPr>
        <p:txBody>
          <a:bodyPr wrap="square" rtlCol="0">
            <a:spAutoFit/>
          </a:bodyPr>
          <a:lstStyle/>
          <a:p>
            <a:r>
              <a:rPr lang="en-US" dirty="0"/>
              <a:t>Jose</a:t>
            </a:r>
          </a:p>
        </p:txBody>
      </p:sp>
      <p:sp>
        <p:nvSpPr>
          <p:cNvPr id="9" name="TextBox 8">
            <a:extLst>
              <a:ext uri="{FF2B5EF4-FFF2-40B4-BE49-F238E27FC236}">
                <a16:creationId xmlns:a16="http://schemas.microsoft.com/office/drawing/2014/main" id="{5137951F-80E1-45EF-8662-67A78E2FA193}"/>
              </a:ext>
            </a:extLst>
          </p:cNvPr>
          <p:cNvSpPr txBox="1"/>
          <p:nvPr/>
        </p:nvSpPr>
        <p:spPr>
          <a:xfrm>
            <a:off x="713503" y="2607547"/>
            <a:ext cx="2109596" cy="646331"/>
          </a:xfrm>
          <a:prstGeom prst="rect">
            <a:avLst/>
          </a:prstGeom>
          <a:noFill/>
        </p:spPr>
        <p:txBody>
          <a:bodyPr wrap="square" rtlCol="0">
            <a:spAutoFit/>
          </a:bodyPr>
          <a:lstStyle/>
          <a:p>
            <a:r>
              <a:rPr lang="en-US" dirty="0" err="1"/>
              <a:t>Esclavitud</a:t>
            </a:r>
            <a:r>
              <a:rPr lang="en-US" dirty="0"/>
              <a:t> </a:t>
            </a:r>
            <a:r>
              <a:rPr lang="en-US" dirty="0" err="1"/>
              <a:t>Egipto</a:t>
            </a:r>
            <a:endParaRPr lang="en-US" dirty="0"/>
          </a:p>
          <a:p>
            <a:r>
              <a:rPr lang="en-US" dirty="0"/>
              <a:t>1846-1446</a:t>
            </a:r>
          </a:p>
        </p:txBody>
      </p:sp>
      <p:sp>
        <p:nvSpPr>
          <p:cNvPr id="10" name="TextBox 9">
            <a:extLst>
              <a:ext uri="{FF2B5EF4-FFF2-40B4-BE49-F238E27FC236}">
                <a16:creationId xmlns:a16="http://schemas.microsoft.com/office/drawing/2014/main" id="{4AC17622-A6DC-4542-929A-EA621CD49364}"/>
              </a:ext>
            </a:extLst>
          </p:cNvPr>
          <p:cNvSpPr txBox="1"/>
          <p:nvPr/>
        </p:nvSpPr>
        <p:spPr>
          <a:xfrm rot="17590715">
            <a:off x="1469225" y="1288155"/>
            <a:ext cx="2199764" cy="369332"/>
          </a:xfrm>
          <a:prstGeom prst="rect">
            <a:avLst/>
          </a:prstGeom>
          <a:noFill/>
        </p:spPr>
        <p:txBody>
          <a:bodyPr wrap="square" rtlCol="0">
            <a:spAutoFit/>
          </a:bodyPr>
          <a:lstStyle/>
          <a:p>
            <a:r>
              <a:rPr lang="en-US" dirty="0"/>
              <a:t>1776 Jose </a:t>
            </a:r>
            <a:r>
              <a:rPr lang="en-US" dirty="0" err="1"/>
              <a:t>muere</a:t>
            </a:r>
            <a:endParaRPr lang="en-US" dirty="0"/>
          </a:p>
        </p:txBody>
      </p:sp>
      <p:cxnSp>
        <p:nvCxnSpPr>
          <p:cNvPr id="12" name="Straight Connector 11">
            <a:extLst>
              <a:ext uri="{FF2B5EF4-FFF2-40B4-BE49-F238E27FC236}">
                <a16:creationId xmlns:a16="http://schemas.microsoft.com/office/drawing/2014/main" id="{48596EDA-D5FC-4E3C-8596-F032B90BEF9F}"/>
              </a:ext>
            </a:extLst>
          </p:cNvPr>
          <p:cNvCxnSpPr/>
          <p:nvPr/>
        </p:nvCxnSpPr>
        <p:spPr>
          <a:xfrm>
            <a:off x="3382392" y="2503503"/>
            <a:ext cx="0" cy="925497"/>
          </a:xfrm>
          <a:prstGeom prst="line">
            <a:avLst/>
          </a:prstGeom>
          <a:ln/>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B94020B4-4626-4F1D-B038-48FE58957D2E}"/>
              </a:ext>
            </a:extLst>
          </p:cNvPr>
          <p:cNvPicPr>
            <a:picLocks noChangeAspect="1"/>
          </p:cNvPicPr>
          <p:nvPr/>
        </p:nvPicPr>
        <p:blipFill>
          <a:blip r:embed="rId2"/>
          <a:stretch>
            <a:fillRect/>
          </a:stretch>
        </p:blipFill>
        <p:spPr>
          <a:xfrm>
            <a:off x="3937899" y="2444998"/>
            <a:ext cx="115834" cy="1042506"/>
          </a:xfrm>
          <a:prstGeom prst="rect">
            <a:avLst/>
          </a:prstGeom>
        </p:spPr>
      </p:pic>
      <p:pic>
        <p:nvPicPr>
          <p:cNvPr id="14" name="Picture 13">
            <a:extLst>
              <a:ext uri="{FF2B5EF4-FFF2-40B4-BE49-F238E27FC236}">
                <a16:creationId xmlns:a16="http://schemas.microsoft.com/office/drawing/2014/main" id="{5CECDC1F-5A9F-481A-BF4F-009B184CDEBD}"/>
              </a:ext>
            </a:extLst>
          </p:cNvPr>
          <p:cNvPicPr>
            <a:picLocks noChangeAspect="1"/>
          </p:cNvPicPr>
          <p:nvPr/>
        </p:nvPicPr>
        <p:blipFill>
          <a:blip r:embed="rId2"/>
          <a:stretch>
            <a:fillRect/>
          </a:stretch>
        </p:blipFill>
        <p:spPr>
          <a:xfrm>
            <a:off x="4354964" y="2444998"/>
            <a:ext cx="115834" cy="1042506"/>
          </a:xfrm>
          <a:prstGeom prst="rect">
            <a:avLst/>
          </a:prstGeom>
        </p:spPr>
      </p:pic>
      <p:pic>
        <p:nvPicPr>
          <p:cNvPr id="15" name="Picture 14">
            <a:extLst>
              <a:ext uri="{FF2B5EF4-FFF2-40B4-BE49-F238E27FC236}">
                <a16:creationId xmlns:a16="http://schemas.microsoft.com/office/drawing/2014/main" id="{B606CB1A-4D4F-4C48-A558-161B8DCCCD26}"/>
              </a:ext>
            </a:extLst>
          </p:cNvPr>
          <p:cNvPicPr>
            <a:picLocks noChangeAspect="1"/>
          </p:cNvPicPr>
          <p:nvPr/>
        </p:nvPicPr>
        <p:blipFill>
          <a:blip r:embed="rId2"/>
          <a:stretch>
            <a:fillRect/>
          </a:stretch>
        </p:blipFill>
        <p:spPr>
          <a:xfrm>
            <a:off x="4885901" y="2444998"/>
            <a:ext cx="115834" cy="1042506"/>
          </a:xfrm>
          <a:prstGeom prst="rect">
            <a:avLst/>
          </a:prstGeom>
        </p:spPr>
      </p:pic>
      <p:sp>
        <p:nvSpPr>
          <p:cNvPr id="16" name="TextBox 15">
            <a:extLst>
              <a:ext uri="{FF2B5EF4-FFF2-40B4-BE49-F238E27FC236}">
                <a16:creationId xmlns:a16="http://schemas.microsoft.com/office/drawing/2014/main" id="{0287665B-055C-44C2-B867-69CE93A207F3}"/>
              </a:ext>
            </a:extLst>
          </p:cNvPr>
          <p:cNvSpPr txBox="1"/>
          <p:nvPr/>
        </p:nvSpPr>
        <p:spPr>
          <a:xfrm>
            <a:off x="3416740" y="2746046"/>
            <a:ext cx="486812" cy="369332"/>
          </a:xfrm>
          <a:prstGeom prst="rect">
            <a:avLst/>
          </a:prstGeom>
          <a:noFill/>
        </p:spPr>
        <p:txBody>
          <a:bodyPr wrap="square" rtlCol="0">
            <a:spAutoFit/>
          </a:bodyPr>
          <a:lstStyle/>
          <a:p>
            <a:r>
              <a:rPr lang="en-US" dirty="0"/>
              <a:t>40</a:t>
            </a:r>
          </a:p>
        </p:txBody>
      </p:sp>
      <p:sp>
        <p:nvSpPr>
          <p:cNvPr id="17" name="TextBox 16">
            <a:extLst>
              <a:ext uri="{FF2B5EF4-FFF2-40B4-BE49-F238E27FC236}">
                <a16:creationId xmlns:a16="http://schemas.microsoft.com/office/drawing/2014/main" id="{0D0D479E-B6B7-4E29-8C8D-05097EAA1636}"/>
              </a:ext>
            </a:extLst>
          </p:cNvPr>
          <p:cNvSpPr txBox="1"/>
          <p:nvPr/>
        </p:nvSpPr>
        <p:spPr>
          <a:xfrm>
            <a:off x="4018292" y="2746046"/>
            <a:ext cx="336672" cy="369332"/>
          </a:xfrm>
          <a:prstGeom prst="rect">
            <a:avLst/>
          </a:prstGeom>
          <a:noFill/>
        </p:spPr>
        <p:txBody>
          <a:bodyPr wrap="square" rtlCol="0">
            <a:spAutoFit/>
          </a:bodyPr>
          <a:lstStyle/>
          <a:p>
            <a:r>
              <a:rPr lang="en-US" dirty="0"/>
              <a:t>7</a:t>
            </a:r>
          </a:p>
        </p:txBody>
      </p:sp>
      <p:sp>
        <p:nvSpPr>
          <p:cNvPr id="18" name="TextBox 17">
            <a:extLst>
              <a:ext uri="{FF2B5EF4-FFF2-40B4-BE49-F238E27FC236}">
                <a16:creationId xmlns:a16="http://schemas.microsoft.com/office/drawing/2014/main" id="{B2BFC1B2-42F2-40E0-81D1-2F76A2B6321B}"/>
              </a:ext>
            </a:extLst>
          </p:cNvPr>
          <p:cNvSpPr txBox="1"/>
          <p:nvPr/>
        </p:nvSpPr>
        <p:spPr>
          <a:xfrm>
            <a:off x="4368554" y="2781585"/>
            <a:ext cx="503757" cy="369332"/>
          </a:xfrm>
          <a:prstGeom prst="rect">
            <a:avLst/>
          </a:prstGeom>
          <a:noFill/>
        </p:spPr>
        <p:txBody>
          <a:bodyPr wrap="square" rtlCol="0">
            <a:spAutoFit/>
          </a:bodyPr>
          <a:lstStyle/>
          <a:p>
            <a:r>
              <a:rPr lang="en-US" dirty="0"/>
              <a:t>19</a:t>
            </a:r>
          </a:p>
        </p:txBody>
      </p:sp>
      <p:pic>
        <p:nvPicPr>
          <p:cNvPr id="19" name="Picture 18">
            <a:extLst>
              <a:ext uri="{FF2B5EF4-FFF2-40B4-BE49-F238E27FC236}">
                <a16:creationId xmlns:a16="http://schemas.microsoft.com/office/drawing/2014/main" id="{BD272751-061B-4F33-8AAE-BC4F6ABC8852}"/>
              </a:ext>
            </a:extLst>
          </p:cNvPr>
          <p:cNvPicPr>
            <a:picLocks noChangeAspect="1"/>
          </p:cNvPicPr>
          <p:nvPr/>
        </p:nvPicPr>
        <p:blipFill>
          <a:blip r:embed="rId2"/>
          <a:stretch>
            <a:fillRect/>
          </a:stretch>
        </p:blipFill>
        <p:spPr>
          <a:xfrm>
            <a:off x="6493331" y="2444998"/>
            <a:ext cx="115834" cy="1042506"/>
          </a:xfrm>
          <a:prstGeom prst="rect">
            <a:avLst/>
          </a:prstGeom>
        </p:spPr>
      </p:pic>
      <p:pic>
        <p:nvPicPr>
          <p:cNvPr id="20" name="Picture 19">
            <a:extLst>
              <a:ext uri="{FF2B5EF4-FFF2-40B4-BE49-F238E27FC236}">
                <a16:creationId xmlns:a16="http://schemas.microsoft.com/office/drawing/2014/main" id="{AAF54F51-23E8-4ECD-AC9E-98E6455AB799}"/>
              </a:ext>
            </a:extLst>
          </p:cNvPr>
          <p:cNvPicPr>
            <a:picLocks noChangeAspect="1"/>
          </p:cNvPicPr>
          <p:nvPr/>
        </p:nvPicPr>
        <p:blipFill>
          <a:blip r:embed="rId2"/>
          <a:stretch>
            <a:fillRect/>
          </a:stretch>
        </p:blipFill>
        <p:spPr>
          <a:xfrm>
            <a:off x="6909653" y="2444998"/>
            <a:ext cx="115834" cy="1042506"/>
          </a:xfrm>
          <a:prstGeom prst="rect">
            <a:avLst/>
          </a:prstGeom>
        </p:spPr>
      </p:pic>
      <p:pic>
        <p:nvPicPr>
          <p:cNvPr id="21" name="Picture 20">
            <a:extLst>
              <a:ext uri="{FF2B5EF4-FFF2-40B4-BE49-F238E27FC236}">
                <a16:creationId xmlns:a16="http://schemas.microsoft.com/office/drawing/2014/main" id="{0110491D-E829-46C9-ABC9-F0116BE8DAC1}"/>
              </a:ext>
            </a:extLst>
          </p:cNvPr>
          <p:cNvPicPr>
            <a:picLocks noChangeAspect="1"/>
          </p:cNvPicPr>
          <p:nvPr/>
        </p:nvPicPr>
        <p:blipFill>
          <a:blip r:embed="rId2"/>
          <a:stretch>
            <a:fillRect/>
          </a:stretch>
        </p:blipFill>
        <p:spPr>
          <a:xfrm>
            <a:off x="7374105" y="2444998"/>
            <a:ext cx="115834" cy="1042506"/>
          </a:xfrm>
          <a:prstGeom prst="rect">
            <a:avLst/>
          </a:prstGeom>
        </p:spPr>
      </p:pic>
      <p:sp>
        <p:nvSpPr>
          <p:cNvPr id="22" name="TextBox 21">
            <a:extLst>
              <a:ext uri="{FF2B5EF4-FFF2-40B4-BE49-F238E27FC236}">
                <a16:creationId xmlns:a16="http://schemas.microsoft.com/office/drawing/2014/main" id="{4B964FC6-7203-4D67-875B-702A78B7D7D9}"/>
              </a:ext>
            </a:extLst>
          </p:cNvPr>
          <p:cNvSpPr txBox="1"/>
          <p:nvPr/>
        </p:nvSpPr>
        <p:spPr>
          <a:xfrm>
            <a:off x="6569477" y="2757691"/>
            <a:ext cx="670004" cy="369332"/>
          </a:xfrm>
          <a:prstGeom prst="rect">
            <a:avLst/>
          </a:prstGeom>
          <a:noFill/>
        </p:spPr>
        <p:txBody>
          <a:bodyPr wrap="square" rtlCol="0">
            <a:spAutoFit/>
          </a:bodyPr>
          <a:lstStyle/>
          <a:p>
            <a:r>
              <a:rPr lang="en-US" dirty="0"/>
              <a:t>40</a:t>
            </a:r>
          </a:p>
        </p:txBody>
      </p:sp>
      <p:sp>
        <p:nvSpPr>
          <p:cNvPr id="23" name="TextBox 22">
            <a:extLst>
              <a:ext uri="{FF2B5EF4-FFF2-40B4-BE49-F238E27FC236}">
                <a16:creationId xmlns:a16="http://schemas.microsoft.com/office/drawing/2014/main" id="{0586C53C-4CCC-44CA-9FF1-EE116A808BF6}"/>
              </a:ext>
            </a:extLst>
          </p:cNvPr>
          <p:cNvSpPr txBox="1"/>
          <p:nvPr/>
        </p:nvSpPr>
        <p:spPr>
          <a:xfrm>
            <a:off x="6961304" y="2781585"/>
            <a:ext cx="624263" cy="369332"/>
          </a:xfrm>
          <a:prstGeom prst="rect">
            <a:avLst/>
          </a:prstGeom>
          <a:noFill/>
        </p:spPr>
        <p:txBody>
          <a:bodyPr wrap="square" rtlCol="0">
            <a:spAutoFit/>
          </a:bodyPr>
          <a:lstStyle/>
          <a:p>
            <a:r>
              <a:rPr lang="en-US" dirty="0"/>
              <a:t>40</a:t>
            </a:r>
          </a:p>
        </p:txBody>
      </p:sp>
      <p:sp>
        <p:nvSpPr>
          <p:cNvPr id="24" name="TextBox 23">
            <a:extLst>
              <a:ext uri="{FF2B5EF4-FFF2-40B4-BE49-F238E27FC236}">
                <a16:creationId xmlns:a16="http://schemas.microsoft.com/office/drawing/2014/main" id="{CC7E61AE-1BC4-49A9-BE89-AF6CE6E5C5D7}"/>
              </a:ext>
            </a:extLst>
          </p:cNvPr>
          <p:cNvSpPr txBox="1"/>
          <p:nvPr/>
        </p:nvSpPr>
        <p:spPr>
          <a:xfrm>
            <a:off x="7479540" y="2799313"/>
            <a:ext cx="492026" cy="369332"/>
          </a:xfrm>
          <a:prstGeom prst="rect">
            <a:avLst/>
          </a:prstGeom>
          <a:noFill/>
        </p:spPr>
        <p:txBody>
          <a:bodyPr wrap="square" rtlCol="0">
            <a:spAutoFit/>
          </a:bodyPr>
          <a:lstStyle/>
          <a:p>
            <a:r>
              <a:rPr lang="en-US" dirty="0"/>
              <a:t>40</a:t>
            </a:r>
          </a:p>
        </p:txBody>
      </p:sp>
      <p:sp>
        <p:nvSpPr>
          <p:cNvPr id="25" name="TextBox 24">
            <a:extLst>
              <a:ext uri="{FF2B5EF4-FFF2-40B4-BE49-F238E27FC236}">
                <a16:creationId xmlns:a16="http://schemas.microsoft.com/office/drawing/2014/main" id="{DB040C13-0030-4540-9950-6D85723762A6}"/>
              </a:ext>
            </a:extLst>
          </p:cNvPr>
          <p:cNvSpPr txBox="1"/>
          <p:nvPr/>
        </p:nvSpPr>
        <p:spPr>
          <a:xfrm>
            <a:off x="5101854" y="2607546"/>
            <a:ext cx="1371995" cy="646331"/>
          </a:xfrm>
          <a:prstGeom prst="rect">
            <a:avLst/>
          </a:prstGeom>
          <a:noFill/>
        </p:spPr>
        <p:txBody>
          <a:bodyPr wrap="square" rtlCol="0">
            <a:spAutoFit/>
          </a:bodyPr>
          <a:lstStyle/>
          <a:p>
            <a:r>
              <a:rPr lang="en-US" dirty="0" err="1"/>
              <a:t>Jueces</a:t>
            </a:r>
            <a:r>
              <a:rPr lang="en-US" dirty="0"/>
              <a:t> 1380-1051</a:t>
            </a:r>
          </a:p>
        </p:txBody>
      </p:sp>
      <p:sp>
        <p:nvSpPr>
          <p:cNvPr id="26" name="TextBox 25">
            <a:extLst>
              <a:ext uri="{FF2B5EF4-FFF2-40B4-BE49-F238E27FC236}">
                <a16:creationId xmlns:a16="http://schemas.microsoft.com/office/drawing/2014/main" id="{1C16DB63-6AEA-4438-84DC-E49EE702D825}"/>
              </a:ext>
            </a:extLst>
          </p:cNvPr>
          <p:cNvSpPr txBox="1"/>
          <p:nvPr/>
        </p:nvSpPr>
        <p:spPr>
          <a:xfrm rot="17647021">
            <a:off x="2246802" y="1107561"/>
            <a:ext cx="2228295" cy="646331"/>
          </a:xfrm>
          <a:prstGeom prst="rect">
            <a:avLst/>
          </a:prstGeom>
          <a:noFill/>
        </p:spPr>
        <p:txBody>
          <a:bodyPr wrap="square" rtlCol="0">
            <a:spAutoFit/>
          </a:bodyPr>
          <a:lstStyle/>
          <a:p>
            <a:r>
              <a:rPr lang="en-US" dirty="0"/>
              <a:t>1526 Nacimiento Moises</a:t>
            </a:r>
          </a:p>
        </p:txBody>
      </p:sp>
      <p:sp>
        <p:nvSpPr>
          <p:cNvPr id="27" name="TextBox 26">
            <a:extLst>
              <a:ext uri="{FF2B5EF4-FFF2-40B4-BE49-F238E27FC236}">
                <a16:creationId xmlns:a16="http://schemas.microsoft.com/office/drawing/2014/main" id="{73D28950-A775-43D4-99D8-78F659F56CFA}"/>
              </a:ext>
            </a:extLst>
          </p:cNvPr>
          <p:cNvSpPr txBox="1"/>
          <p:nvPr/>
        </p:nvSpPr>
        <p:spPr>
          <a:xfrm rot="17692704">
            <a:off x="3002002" y="1192065"/>
            <a:ext cx="2392065" cy="369332"/>
          </a:xfrm>
          <a:prstGeom prst="rect">
            <a:avLst/>
          </a:prstGeom>
          <a:noFill/>
        </p:spPr>
        <p:txBody>
          <a:bodyPr wrap="square" rtlCol="0">
            <a:spAutoFit/>
          </a:bodyPr>
          <a:lstStyle/>
          <a:p>
            <a:r>
              <a:rPr lang="en-US" dirty="0" err="1"/>
              <a:t>Desierto</a:t>
            </a:r>
            <a:r>
              <a:rPr lang="en-US" dirty="0"/>
              <a:t> 1446-1406</a:t>
            </a:r>
          </a:p>
        </p:txBody>
      </p:sp>
      <p:sp>
        <p:nvSpPr>
          <p:cNvPr id="28" name="TextBox 27">
            <a:extLst>
              <a:ext uri="{FF2B5EF4-FFF2-40B4-BE49-F238E27FC236}">
                <a16:creationId xmlns:a16="http://schemas.microsoft.com/office/drawing/2014/main" id="{7534BFB2-4512-4273-A30B-67D4E9F14F63}"/>
              </a:ext>
            </a:extLst>
          </p:cNvPr>
          <p:cNvSpPr txBox="1"/>
          <p:nvPr/>
        </p:nvSpPr>
        <p:spPr>
          <a:xfrm rot="17606170">
            <a:off x="3356837" y="1080773"/>
            <a:ext cx="2654423" cy="369332"/>
          </a:xfrm>
          <a:prstGeom prst="rect">
            <a:avLst/>
          </a:prstGeom>
          <a:noFill/>
        </p:spPr>
        <p:txBody>
          <a:bodyPr wrap="square" rtlCol="0">
            <a:spAutoFit/>
          </a:bodyPr>
          <a:lstStyle/>
          <a:p>
            <a:r>
              <a:rPr lang="en-US" dirty="0"/>
              <a:t>Conquista/Josue 1-12</a:t>
            </a:r>
          </a:p>
        </p:txBody>
      </p:sp>
      <p:sp>
        <p:nvSpPr>
          <p:cNvPr id="29" name="TextBox 28">
            <a:extLst>
              <a:ext uri="{FF2B5EF4-FFF2-40B4-BE49-F238E27FC236}">
                <a16:creationId xmlns:a16="http://schemas.microsoft.com/office/drawing/2014/main" id="{22E059F4-F819-4E45-831C-65B36AE866CD}"/>
              </a:ext>
            </a:extLst>
          </p:cNvPr>
          <p:cNvSpPr txBox="1"/>
          <p:nvPr/>
        </p:nvSpPr>
        <p:spPr>
          <a:xfrm rot="17705284">
            <a:off x="3739627" y="1021760"/>
            <a:ext cx="3057159" cy="369332"/>
          </a:xfrm>
          <a:prstGeom prst="rect">
            <a:avLst/>
          </a:prstGeom>
          <a:noFill/>
        </p:spPr>
        <p:txBody>
          <a:bodyPr wrap="square" rtlCol="0">
            <a:spAutoFit/>
          </a:bodyPr>
          <a:lstStyle/>
          <a:p>
            <a:r>
              <a:rPr lang="en-US" dirty="0" err="1"/>
              <a:t>Repartir</a:t>
            </a:r>
            <a:r>
              <a:rPr lang="en-US" dirty="0"/>
              <a:t> tierras </a:t>
            </a:r>
            <a:r>
              <a:rPr lang="en-US" dirty="0" err="1"/>
              <a:t>jos.</a:t>
            </a:r>
            <a:r>
              <a:rPr lang="en-US" dirty="0"/>
              <a:t> 13-24</a:t>
            </a:r>
          </a:p>
        </p:txBody>
      </p:sp>
      <p:sp>
        <p:nvSpPr>
          <p:cNvPr id="30" name="TextBox 29">
            <a:extLst>
              <a:ext uri="{FF2B5EF4-FFF2-40B4-BE49-F238E27FC236}">
                <a16:creationId xmlns:a16="http://schemas.microsoft.com/office/drawing/2014/main" id="{E2DDE0E0-B750-47AB-B0A8-83A429C782C5}"/>
              </a:ext>
            </a:extLst>
          </p:cNvPr>
          <p:cNvSpPr txBox="1"/>
          <p:nvPr/>
        </p:nvSpPr>
        <p:spPr>
          <a:xfrm rot="16200000">
            <a:off x="5826506" y="1699851"/>
            <a:ext cx="1142394" cy="369332"/>
          </a:xfrm>
          <a:prstGeom prst="rect">
            <a:avLst/>
          </a:prstGeom>
          <a:noFill/>
        </p:spPr>
        <p:txBody>
          <a:bodyPr wrap="square" rtlCol="0">
            <a:spAutoFit/>
          </a:bodyPr>
          <a:lstStyle/>
          <a:p>
            <a:r>
              <a:rPr lang="en-US" dirty="0"/>
              <a:t>Samuel</a:t>
            </a:r>
          </a:p>
        </p:txBody>
      </p:sp>
      <p:sp>
        <p:nvSpPr>
          <p:cNvPr id="31" name="TextBox 30">
            <a:extLst>
              <a:ext uri="{FF2B5EF4-FFF2-40B4-BE49-F238E27FC236}">
                <a16:creationId xmlns:a16="http://schemas.microsoft.com/office/drawing/2014/main" id="{D62F6371-36E2-4E5A-AC37-F853E32E65A5}"/>
              </a:ext>
            </a:extLst>
          </p:cNvPr>
          <p:cNvSpPr txBox="1"/>
          <p:nvPr/>
        </p:nvSpPr>
        <p:spPr>
          <a:xfrm rot="17106091">
            <a:off x="6011628" y="1433023"/>
            <a:ext cx="1845345" cy="369332"/>
          </a:xfrm>
          <a:prstGeom prst="rect">
            <a:avLst/>
          </a:prstGeom>
          <a:noFill/>
        </p:spPr>
        <p:txBody>
          <a:bodyPr wrap="square" rtlCol="0">
            <a:spAutoFit/>
          </a:bodyPr>
          <a:lstStyle/>
          <a:p>
            <a:r>
              <a:rPr lang="en-US" dirty="0"/>
              <a:t>Saul 1051-1011</a:t>
            </a:r>
          </a:p>
        </p:txBody>
      </p:sp>
      <p:sp>
        <p:nvSpPr>
          <p:cNvPr id="32" name="TextBox 31">
            <a:extLst>
              <a:ext uri="{FF2B5EF4-FFF2-40B4-BE49-F238E27FC236}">
                <a16:creationId xmlns:a16="http://schemas.microsoft.com/office/drawing/2014/main" id="{4DE1B81C-C7A9-49C7-BD3A-F899FB94E9E0}"/>
              </a:ext>
            </a:extLst>
          </p:cNvPr>
          <p:cNvSpPr txBox="1"/>
          <p:nvPr/>
        </p:nvSpPr>
        <p:spPr>
          <a:xfrm rot="17104194">
            <a:off x="6442276" y="1295958"/>
            <a:ext cx="2027359" cy="369332"/>
          </a:xfrm>
          <a:prstGeom prst="rect">
            <a:avLst/>
          </a:prstGeom>
          <a:noFill/>
        </p:spPr>
        <p:txBody>
          <a:bodyPr wrap="square" rtlCol="0">
            <a:spAutoFit/>
          </a:bodyPr>
          <a:lstStyle/>
          <a:p>
            <a:r>
              <a:rPr lang="en-US" dirty="0"/>
              <a:t>David 1011-971</a:t>
            </a:r>
          </a:p>
        </p:txBody>
      </p:sp>
      <p:sp>
        <p:nvSpPr>
          <p:cNvPr id="33" name="TextBox 32">
            <a:extLst>
              <a:ext uri="{FF2B5EF4-FFF2-40B4-BE49-F238E27FC236}">
                <a16:creationId xmlns:a16="http://schemas.microsoft.com/office/drawing/2014/main" id="{3B13F22C-A2BE-42D9-834B-6C953DCBE9D0}"/>
              </a:ext>
            </a:extLst>
          </p:cNvPr>
          <p:cNvSpPr txBox="1"/>
          <p:nvPr/>
        </p:nvSpPr>
        <p:spPr>
          <a:xfrm rot="17058671">
            <a:off x="6939548" y="1267017"/>
            <a:ext cx="2087879" cy="369332"/>
          </a:xfrm>
          <a:prstGeom prst="rect">
            <a:avLst/>
          </a:prstGeom>
          <a:noFill/>
        </p:spPr>
        <p:txBody>
          <a:bodyPr wrap="square" rtlCol="0">
            <a:spAutoFit/>
          </a:bodyPr>
          <a:lstStyle/>
          <a:p>
            <a:r>
              <a:rPr lang="en-US" dirty="0"/>
              <a:t>Salomon 971-931</a:t>
            </a:r>
          </a:p>
        </p:txBody>
      </p:sp>
      <p:cxnSp>
        <p:nvCxnSpPr>
          <p:cNvPr id="35" name="Straight Arrow Connector 34">
            <a:extLst>
              <a:ext uri="{FF2B5EF4-FFF2-40B4-BE49-F238E27FC236}">
                <a16:creationId xmlns:a16="http://schemas.microsoft.com/office/drawing/2014/main" id="{23544205-EA52-413F-BE29-5BACB4A048CA}"/>
              </a:ext>
            </a:extLst>
          </p:cNvPr>
          <p:cNvCxnSpPr/>
          <p:nvPr/>
        </p:nvCxnSpPr>
        <p:spPr>
          <a:xfrm flipV="1">
            <a:off x="2352583" y="3559946"/>
            <a:ext cx="932155" cy="887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866D97C5-3764-4D50-BCED-AC7EBCA3D242}"/>
              </a:ext>
            </a:extLst>
          </p:cNvPr>
          <p:cNvSpPr txBox="1"/>
          <p:nvPr/>
        </p:nvSpPr>
        <p:spPr>
          <a:xfrm>
            <a:off x="1459228" y="4363629"/>
            <a:ext cx="1252932" cy="646331"/>
          </a:xfrm>
          <a:prstGeom prst="rect">
            <a:avLst/>
          </a:prstGeom>
          <a:noFill/>
        </p:spPr>
        <p:txBody>
          <a:bodyPr wrap="square" rtlCol="0">
            <a:spAutoFit/>
          </a:bodyPr>
          <a:lstStyle/>
          <a:p>
            <a:r>
              <a:rPr lang="en-US" dirty="0" err="1"/>
              <a:t>Exodo</a:t>
            </a:r>
            <a:r>
              <a:rPr lang="en-US" dirty="0"/>
              <a:t> 1446</a:t>
            </a:r>
          </a:p>
        </p:txBody>
      </p:sp>
      <p:cxnSp>
        <p:nvCxnSpPr>
          <p:cNvPr id="40" name="Straight Arrow Connector 39">
            <a:extLst>
              <a:ext uri="{FF2B5EF4-FFF2-40B4-BE49-F238E27FC236}">
                <a16:creationId xmlns:a16="http://schemas.microsoft.com/office/drawing/2014/main" id="{22435FF6-4542-43E5-9E25-191DCCEF12A5}"/>
              </a:ext>
            </a:extLst>
          </p:cNvPr>
          <p:cNvCxnSpPr/>
          <p:nvPr/>
        </p:nvCxnSpPr>
        <p:spPr>
          <a:xfrm flipV="1">
            <a:off x="3360949" y="3559946"/>
            <a:ext cx="166392" cy="16068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C4BDA032-B417-4159-A2C3-6E01896811C0}"/>
              </a:ext>
            </a:extLst>
          </p:cNvPr>
          <p:cNvSpPr txBox="1"/>
          <p:nvPr/>
        </p:nvSpPr>
        <p:spPr>
          <a:xfrm>
            <a:off x="2407062" y="5166804"/>
            <a:ext cx="1932598" cy="923330"/>
          </a:xfrm>
          <a:prstGeom prst="rect">
            <a:avLst/>
          </a:prstGeom>
          <a:noFill/>
        </p:spPr>
        <p:txBody>
          <a:bodyPr wrap="square" rtlCol="0">
            <a:spAutoFit/>
          </a:bodyPr>
          <a:lstStyle/>
          <a:p>
            <a:pPr algn="ctr"/>
            <a:r>
              <a:rPr lang="en-US" dirty="0"/>
              <a:t>Falta de Fe </a:t>
            </a:r>
            <a:r>
              <a:rPr lang="en-US" dirty="0" err="1"/>
              <a:t>en</a:t>
            </a:r>
            <a:r>
              <a:rPr lang="en-US" dirty="0"/>
              <a:t> Cades </a:t>
            </a:r>
            <a:r>
              <a:rPr lang="en-US" dirty="0" err="1"/>
              <a:t>Bernea</a:t>
            </a:r>
            <a:r>
              <a:rPr lang="en-US" dirty="0"/>
              <a:t> </a:t>
            </a:r>
          </a:p>
          <a:p>
            <a:pPr algn="ctr"/>
            <a:r>
              <a:rPr lang="en-US" dirty="0"/>
              <a:t>(</a:t>
            </a:r>
            <a:r>
              <a:rPr lang="en-US" dirty="0" err="1"/>
              <a:t>Espias</a:t>
            </a:r>
            <a:r>
              <a:rPr lang="en-US" dirty="0"/>
              <a:t>) 1445</a:t>
            </a:r>
          </a:p>
        </p:txBody>
      </p:sp>
      <p:cxnSp>
        <p:nvCxnSpPr>
          <p:cNvPr id="43" name="Straight Arrow Connector 42">
            <a:extLst>
              <a:ext uri="{FF2B5EF4-FFF2-40B4-BE49-F238E27FC236}">
                <a16:creationId xmlns:a16="http://schemas.microsoft.com/office/drawing/2014/main" id="{34743BE4-4257-4310-8446-B61C7BC7ABC6}"/>
              </a:ext>
            </a:extLst>
          </p:cNvPr>
          <p:cNvCxnSpPr/>
          <p:nvPr/>
        </p:nvCxnSpPr>
        <p:spPr>
          <a:xfrm flipH="1" flipV="1">
            <a:off x="4943818" y="3559946"/>
            <a:ext cx="844033" cy="16068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D4BCE5A2-E3C7-46C6-8E27-5DA8781FDF8D}"/>
              </a:ext>
            </a:extLst>
          </p:cNvPr>
          <p:cNvSpPr txBox="1"/>
          <p:nvPr/>
        </p:nvSpPr>
        <p:spPr>
          <a:xfrm>
            <a:off x="5268206" y="5189504"/>
            <a:ext cx="1496578" cy="646331"/>
          </a:xfrm>
          <a:prstGeom prst="rect">
            <a:avLst/>
          </a:prstGeom>
          <a:noFill/>
        </p:spPr>
        <p:txBody>
          <a:bodyPr wrap="square" rtlCol="0">
            <a:spAutoFit/>
          </a:bodyPr>
          <a:lstStyle/>
          <a:p>
            <a:r>
              <a:rPr lang="en-US" dirty="0"/>
              <a:t>Josue </a:t>
            </a:r>
            <a:r>
              <a:rPr lang="en-US" dirty="0" err="1"/>
              <a:t>muere</a:t>
            </a:r>
            <a:r>
              <a:rPr lang="en-US" dirty="0"/>
              <a:t> 1380</a:t>
            </a:r>
          </a:p>
        </p:txBody>
      </p:sp>
      <p:pic>
        <p:nvPicPr>
          <p:cNvPr id="3" name="Picture 2">
            <a:extLst>
              <a:ext uri="{FF2B5EF4-FFF2-40B4-BE49-F238E27FC236}">
                <a16:creationId xmlns:a16="http://schemas.microsoft.com/office/drawing/2014/main" id="{09FAF479-5DCF-4A8C-A591-414287D1E3C1}"/>
              </a:ext>
            </a:extLst>
          </p:cNvPr>
          <p:cNvPicPr>
            <a:picLocks noChangeAspect="1"/>
          </p:cNvPicPr>
          <p:nvPr/>
        </p:nvPicPr>
        <p:blipFill>
          <a:blip r:embed="rId3"/>
          <a:stretch>
            <a:fillRect/>
          </a:stretch>
        </p:blipFill>
        <p:spPr>
          <a:xfrm>
            <a:off x="7973874" y="2060729"/>
            <a:ext cx="3870411" cy="1811044"/>
          </a:xfrm>
          <a:prstGeom prst="rect">
            <a:avLst/>
          </a:prstGeom>
        </p:spPr>
      </p:pic>
      <p:sp>
        <p:nvSpPr>
          <p:cNvPr id="11" name="TextBox 10">
            <a:extLst>
              <a:ext uri="{FF2B5EF4-FFF2-40B4-BE49-F238E27FC236}">
                <a16:creationId xmlns:a16="http://schemas.microsoft.com/office/drawing/2014/main" id="{62CDF46B-998B-4E5D-9A57-76DE326E0EC7}"/>
              </a:ext>
            </a:extLst>
          </p:cNvPr>
          <p:cNvSpPr txBox="1"/>
          <p:nvPr/>
        </p:nvSpPr>
        <p:spPr>
          <a:xfrm>
            <a:off x="8381760" y="1644749"/>
            <a:ext cx="1552082" cy="646331"/>
          </a:xfrm>
          <a:prstGeom prst="rect">
            <a:avLst/>
          </a:prstGeom>
          <a:noFill/>
        </p:spPr>
        <p:txBody>
          <a:bodyPr wrap="square" rtlCol="0">
            <a:spAutoFit/>
          </a:bodyPr>
          <a:lstStyle/>
          <a:p>
            <a:r>
              <a:rPr lang="en-US" dirty="0"/>
              <a:t>Salomon </a:t>
            </a:r>
            <a:r>
              <a:rPr lang="en-US" dirty="0" err="1"/>
              <a:t>muere</a:t>
            </a:r>
            <a:r>
              <a:rPr lang="en-US" dirty="0"/>
              <a:t> 931</a:t>
            </a:r>
          </a:p>
        </p:txBody>
      </p:sp>
      <p:sp>
        <p:nvSpPr>
          <p:cNvPr id="34" name="TextBox 33">
            <a:extLst>
              <a:ext uri="{FF2B5EF4-FFF2-40B4-BE49-F238E27FC236}">
                <a16:creationId xmlns:a16="http://schemas.microsoft.com/office/drawing/2014/main" id="{090C07FD-446A-49F9-BE75-05CFB7247275}"/>
              </a:ext>
            </a:extLst>
          </p:cNvPr>
          <p:cNvSpPr txBox="1"/>
          <p:nvPr/>
        </p:nvSpPr>
        <p:spPr>
          <a:xfrm>
            <a:off x="9919171" y="1552416"/>
            <a:ext cx="2092754" cy="738664"/>
          </a:xfrm>
          <a:prstGeom prst="rect">
            <a:avLst/>
          </a:prstGeom>
          <a:noFill/>
        </p:spPr>
        <p:txBody>
          <a:bodyPr wrap="square" rtlCol="0">
            <a:spAutoFit/>
          </a:bodyPr>
          <a:lstStyle/>
          <a:p>
            <a:r>
              <a:rPr lang="es-ES" sz="1400" dirty="0"/>
              <a:t>LAS TRIBUS DEL NORTE GOBERNADAS POR JEROBOAM</a:t>
            </a:r>
          </a:p>
        </p:txBody>
      </p:sp>
      <p:cxnSp>
        <p:nvCxnSpPr>
          <p:cNvPr id="38" name="Straight Connector 37">
            <a:extLst>
              <a:ext uri="{FF2B5EF4-FFF2-40B4-BE49-F238E27FC236}">
                <a16:creationId xmlns:a16="http://schemas.microsoft.com/office/drawing/2014/main" id="{06A85DFD-9A99-441F-9DBE-CCDB532FFA82}"/>
              </a:ext>
            </a:extLst>
          </p:cNvPr>
          <p:cNvCxnSpPr/>
          <p:nvPr/>
        </p:nvCxnSpPr>
        <p:spPr>
          <a:xfrm>
            <a:off x="9792070" y="2503503"/>
            <a:ext cx="0" cy="925497"/>
          </a:xfrm>
          <a:prstGeom prst="line">
            <a:avLst/>
          </a:prstGeom>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396B8C56-5CC2-429D-87A4-17D0FEF4E026}"/>
              </a:ext>
            </a:extLst>
          </p:cNvPr>
          <p:cNvSpPr txBox="1"/>
          <p:nvPr/>
        </p:nvSpPr>
        <p:spPr>
          <a:xfrm>
            <a:off x="8042269" y="2623374"/>
            <a:ext cx="1624757" cy="584775"/>
          </a:xfrm>
          <a:prstGeom prst="rect">
            <a:avLst/>
          </a:prstGeom>
          <a:noFill/>
        </p:spPr>
        <p:txBody>
          <a:bodyPr wrap="square" rtlCol="0">
            <a:spAutoFit/>
          </a:bodyPr>
          <a:lstStyle/>
          <a:p>
            <a:r>
              <a:rPr lang="en-US" sz="1600" dirty="0"/>
              <a:t>REINO UNIDO</a:t>
            </a:r>
          </a:p>
          <a:p>
            <a:r>
              <a:rPr lang="en-US" sz="1600" dirty="0"/>
              <a:t>1 REYES 1-11</a:t>
            </a:r>
          </a:p>
        </p:txBody>
      </p:sp>
      <p:sp>
        <p:nvSpPr>
          <p:cNvPr id="42" name="TextBox 41">
            <a:extLst>
              <a:ext uri="{FF2B5EF4-FFF2-40B4-BE49-F238E27FC236}">
                <a16:creationId xmlns:a16="http://schemas.microsoft.com/office/drawing/2014/main" id="{68A8A1C5-2E94-4C80-A816-BE10B2632930}"/>
              </a:ext>
            </a:extLst>
          </p:cNvPr>
          <p:cNvSpPr txBox="1"/>
          <p:nvPr/>
        </p:nvSpPr>
        <p:spPr>
          <a:xfrm>
            <a:off x="9855673" y="2669096"/>
            <a:ext cx="1972536" cy="584775"/>
          </a:xfrm>
          <a:prstGeom prst="rect">
            <a:avLst/>
          </a:prstGeom>
          <a:noFill/>
        </p:spPr>
        <p:txBody>
          <a:bodyPr wrap="square" rtlCol="0">
            <a:spAutoFit/>
          </a:bodyPr>
          <a:lstStyle/>
          <a:p>
            <a:r>
              <a:rPr lang="en-US" sz="1600" dirty="0"/>
              <a:t>REINO DIVIDIDO</a:t>
            </a:r>
          </a:p>
          <a:p>
            <a:r>
              <a:rPr lang="en-US" sz="1600" dirty="0"/>
              <a:t>1 REYES 12-22</a:t>
            </a:r>
          </a:p>
        </p:txBody>
      </p:sp>
      <p:sp>
        <p:nvSpPr>
          <p:cNvPr id="45" name="TextBox 44">
            <a:extLst>
              <a:ext uri="{FF2B5EF4-FFF2-40B4-BE49-F238E27FC236}">
                <a16:creationId xmlns:a16="http://schemas.microsoft.com/office/drawing/2014/main" id="{177AF826-C5AB-4C2F-9DC7-5CC00B1D4FD8}"/>
              </a:ext>
            </a:extLst>
          </p:cNvPr>
          <p:cNvSpPr txBox="1"/>
          <p:nvPr/>
        </p:nvSpPr>
        <p:spPr>
          <a:xfrm>
            <a:off x="9795564" y="3957317"/>
            <a:ext cx="2092754" cy="1107996"/>
          </a:xfrm>
          <a:prstGeom prst="rect">
            <a:avLst/>
          </a:prstGeom>
          <a:noFill/>
        </p:spPr>
        <p:txBody>
          <a:bodyPr wrap="square" rtlCol="0">
            <a:spAutoFit/>
          </a:bodyPr>
          <a:lstStyle/>
          <a:p>
            <a:pPr algn="ctr"/>
            <a:r>
              <a:rPr lang="en-US" sz="1600" dirty="0"/>
              <a:t>TRIBUS DEL SUR GOBERNADAS POR REOBOAM</a:t>
            </a:r>
          </a:p>
          <a:p>
            <a:endParaRPr lang="en-US" dirty="0"/>
          </a:p>
        </p:txBody>
      </p:sp>
    </p:spTree>
    <p:extLst>
      <p:ext uri="{BB962C8B-B14F-4D97-AF65-F5344CB8AC3E}">
        <p14:creationId xmlns:p14="http://schemas.microsoft.com/office/powerpoint/2010/main" val="295778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E46F85D5-8CDA-4381-84C7-B0EC3A0ADCFB}"/>
              </a:ext>
            </a:extLst>
          </p:cNvPr>
          <p:cNvSpPr/>
          <p:nvPr/>
        </p:nvSpPr>
        <p:spPr>
          <a:xfrm>
            <a:off x="1614487" y="2612624"/>
            <a:ext cx="8963025" cy="28956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8F157C-1027-4A24-A228-0CF6C41183DE}"/>
              </a:ext>
            </a:extLst>
          </p:cNvPr>
          <p:cNvSpPr txBox="1"/>
          <p:nvPr/>
        </p:nvSpPr>
        <p:spPr>
          <a:xfrm>
            <a:off x="1784412" y="3613212"/>
            <a:ext cx="2618912" cy="830997"/>
          </a:xfrm>
          <a:prstGeom prst="rect">
            <a:avLst/>
          </a:prstGeom>
          <a:noFill/>
        </p:spPr>
        <p:txBody>
          <a:bodyPr wrap="square" rtlCol="0">
            <a:spAutoFit/>
          </a:bodyPr>
          <a:lstStyle/>
          <a:p>
            <a:pPr algn="ctr"/>
            <a:r>
              <a:rPr lang="en-US" sz="2400" dirty="0"/>
              <a:t>REYNO UNIDO</a:t>
            </a:r>
          </a:p>
          <a:p>
            <a:pPr algn="ctr"/>
            <a:r>
              <a:rPr lang="en-US" sz="2400" dirty="0"/>
              <a:t>1 REYES 1-11</a:t>
            </a:r>
          </a:p>
        </p:txBody>
      </p:sp>
      <p:cxnSp>
        <p:nvCxnSpPr>
          <p:cNvPr id="5" name="Straight Connector 4">
            <a:extLst>
              <a:ext uri="{FF2B5EF4-FFF2-40B4-BE49-F238E27FC236}">
                <a16:creationId xmlns:a16="http://schemas.microsoft.com/office/drawing/2014/main" id="{E26D2E82-1A0B-47A8-AF24-9DA2F3448AFE}"/>
              </a:ext>
            </a:extLst>
          </p:cNvPr>
          <p:cNvCxnSpPr/>
          <p:nvPr/>
        </p:nvCxnSpPr>
        <p:spPr>
          <a:xfrm>
            <a:off x="5149049" y="3338004"/>
            <a:ext cx="0" cy="1429305"/>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80D850FA-2AE5-4991-A34F-DFD08F9021AA}"/>
              </a:ext>
            </a:extLst>
          </p:cNvPr>
          <p:cNvSpPr txBox="1"/>
          <p:nvPr/>
        </p:nvSpPr>
        <p:spPr>
          <a:xfrm>
            <a:off x="5648534" y="3613211"/>
            <a:ext cx="2788836" cy="830997"/>
          </a:xfrm>
          <a:prstGeom prst="rect">
            <a:avLst/>
          </a:prstGeom>
          <a:noFill/>
        </p:spPr>
        <p:txBody>
          <a:bodyPr wrap="square" rtlCol="0">
            <a:spAutoFit/>
          </a:bodyPr>
          <a:lstStyle/>
          <a:p>
            <a:pPr algn="ctr"/>
            <a:r>
              <a:rPr lang="en-US" sz="2400" dirty="0"/>
              <a:t>REYNO DIVIDIDO</a:t>
            </a:r>
          </a:p>
          <a:p>
            <a:pPr algn="ctr"/>
            <a:r>
              <a:rPr lang="en-US" sz="2400" dirty="0"/>
              <a:t>1 REYES 12-22</a:t>
            </a:r>
          </a:p>
        </p:txBody>
      </p:sp>
      <p:cxnSp>
        <p:nvCxnSpPr>
          <p:cNvPr id="12" name="Connector: Elbow 11">
            <a:extLst>
              <a:ext uri="{FF2B5EF4-FFF2-40B4-BE49-F238E27FC236}">
                <a16:creationId xmlns:a16="http://schemas.microsoft.com/office/drawing/2014/main" id="{EE82BE57-7989-4008-98FD-8D3B88CD88FA}"/>
              </a:ext>
            </a:extLst>
          </p:cNvPr>
          <p:cNvCxnSpPr>
            <a:cxnSpLocks/>
          </p:cNvCxnSpPr>
          <p:nvPr/>
        </p:nvCxnSpPr>
        <p:spPr>
          <a:xfrm rot="16200000" flipH="1">
            <a:off x="3191854" y="1203257"/>
            <a:ext cx="2058960" cy="18554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9BB543-0656-435F-9458-D36D4554DE93}"/>
              </a:ext>
            </a:extLst>
          </p:cNvPr>
          <p:cNvSpPr txBox="1"/>
          <p:nvPr/>
        </p:nvSpPr>
        <p:spPr>
          <a:xfrm>
            <a:off x="1558031" y="702177"/>
            <a:ext cx="2175033" cy="646331"/>
          </a:xfrm>
          <a:prstGeom prst="rect">
            <a:avLst/>
          </a:prstGeom>
          <a:noFill/>
        </p:spPr>
        <p:txBody>
          <a:bodyPr wrap="square" rtlCol="0">
            <a:spAutoFit/>
          </a:bodyPr>
          <a:lstStyle/>
          <a:p>
            <a:r>
              <a:rPr lang="en-US" dirty="0"/>
              <a:t>SALOMON MUERE 931</a:t>
            </a:r>
          </a:p>
        </p:txBody>
      </p:sp>
      <p:cxnSp>
        <p:nvCxnSpPr>
          <p:cNvPr id="23" name="Connector: Elbow 22">
            <a:extLst>
              <a:ext uri="{FF2B5EF4-FFF2-40B4-BE49-F238E27FC236}">
                <a16:creationId xmlns:a16="http://schemas.microsoft.com/office/drawing/2014/main" id="{E1E7A4D1-8E87-419C-98DA-0CD80EF3D55B}"/>
              </a:ext>
            </a:extLst>
          </p:cNvPr>
          <p:cNvCxnSpPr>
            <a:cxnSpLocks/>
          </p:cNvCxnSpPr>
          <p:nvPr/>
        </p:nvCxnSpPr>
        <p:spPr>
          <a:xfrm rot="5400000">
            <a:off x="5118307" y="1203257"/>
            <a:ext cx="2058961" cy="18554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F67B47B-3694-4FEA-A9FD-523C40104E85}"/>
              </a:ext>
            </a:extLst>
          </p:cNvPr>
          <p:cNvSpPr txBox="1"/>
          <p:nvPr/>
        </p:nvSpPr>
        <p:spPr>
          <a:xfrm>
            <a:off x="5863568" y="229551"/>
            <a:ext cx="2681056" cy="923330"/>
          </a:xfrm>
          <a:prstGeom prst="rect">
            <a:avLst/>
          </a:prstGeom>
          <a:noFill/>
        </p:spPr>
        <p:txBody>
          <a:bodyPr wrap="square" rtlCol="0">
            <a:spAutoFit/>
          </a:bodyPr>
          <a:lstStyle/>
          <a:p>
            <a:r>
              <a:rPr lang="en-US" dirty="0"/>
              <a:t>LAS TRIBUS DEL NORTE GOBERNADAS POR JEROBOAM</a:t>
            </a:r>
          </a:p>
        </p:txBody>
      </p:sp>
      <p:cxnSp>
        <p:nvCxnSpPr>
          <p:cNvPr id="1024" name="Connector: Elbow 1023">
            <a:extLst>
              <a:ext uri="{FF2B5EF4-FFF2-40B4-BE49-F238E27FC236}">
                <a16:creationId xmlns:a16="http://schemas.microsoft.com/office/drawing/2014/main" id="{80E21CF5-654F-423D-913B-31AF06CCD90E}"/>
              </a:ext>
            </a:extLst>
          </p:cNvPr>
          <p:cNvCxnSpPr/>
          <p:nvPr/>
        </p:nvCxnSpPr>
        <p:spPr>
          <a:xfrm rot="16200000" flipV="1">
            <a:off x="5125904" y="5065664"/>
            <a:ext cx="1373368" cy="11850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25" name="TextBox 1024">
            <a:extLst>
              <a:ext uri="{FF2B5EF4-FFF2-40B4-BE49-F238E27FC236}">
                <a16:creationId xmlns:a16="http://schemas.microsoft.com/office/drawing/2014/main" id="{D6419592-4259-498B-BDBD-AFBAC8A1BCA7}"/>
              </a:ext>
            </a:extLst>
          </p:cNvPr>
          <p:cNvSpPr txBox="1"/>
          <p:nvPr/>
        </p:nvSpPr>
        <p:spPr>
          <a:xfrm>
            <a:off x="6533965" y="5685752"/>
            <a:ext cx="2095130" cy="923330"/>
          </a:xfrm>
          <a:prstGeom prst="rect">
            <a:avLst/>
          </a:prstGeom>
          <a:noFill/>
        </p:spPr>
        <p:txBody>
          <a:bodyPr wrap="square" rtlCol="0">
            <a:spAutoFit/>
          </a:bodyPr>
          <a:lstStyle/>
          <a:p>
            <a:r>
              <a:rPr lang="en-US" dirty="0"/>
              <a:t>TRIBUS DEL SUR GOBERNADAS POR REOBOAM</a:t>
            </a:r>
          </a:p>
        </p:txBody>
      </p:sp>
    </p:spTree>
    <p:extLst>
      <p:ext uri="{BB962C8B-B14F-4D97-AF65-F5344CB8AC3E}">
        <p14:creationId xmlns:p14="http://schemas.microsoft.com/office/powerpoint/2010/main" val="418026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6220-C596-4A66-8047-12BD01A4625C}"/>
              </a:ext>
            </a:extLst>
          </p:cNvPr>
          <p:cNvSpPr>
            <a:spLocks noGrp="1"/>
          </p:cNvSpPr>
          <p:nvPr>
            <p:ph type="title"/>
          </p:nvPr>
        </p:nvSpPr>
        <p:spPr>
          <a:xfrm>
            <a:off x="577050" y="612559"/>
            <a:ext cx="9818702" cy="1313895"/>
          </a:xfrm>
        </p:spPr>
        <p:txBody>
          <a:bodyPr/>
          <a:lstStyle/>
          <a:p>
            <a:pPr algn="ctr"/>
            <a:r>
              <a:rPr lang="en-US" dirty="0"/>
              <a:t>CAPITULOS</a:t>
            </a:r>
          </a:p>
        </p:txBody>
      </p:sp>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6" y="2361460"/>
            <a:ext cx="11762912" cy="4296792"/>
          </a:xfrm>
        </p:spPr>
        <p:txBody>
          <a:bodyPr>
            <a:normAutofit lnSpcReduction="10000"/>
          </a:bodyPr>
          <a:lstStyle/>
          <a:p>
            <a:r>
              <a:rPr lang="es-ES" dirty="0"/>
              <a:t>1-Lucha y manipulación (2: 15ff) para la secesión al trono (</a:t>
            </a:r>
            <a:r>
              <a:rPr lang="es-ES" dirty="0" err="1"/>
              <a:t>Adonijah</a:t>
            </a:r>
            <a:r>
              <a:rPr lang="es-ES" dirty="0"/>
              <a:t> y Solomon). Tenga en cuenta que Dios no eligió al rey como dice </a:t>
            </a:r>
            <a:r>
              <a:rPr lang="es-ES" dirty="0" err="1"/>
              <a:t>Deut</a:t>
            </a:r>
            <a:r>
              <a:rPr lang="es-ES" dirty="0"/>
              <a:t> 17:15.</a:t>
            </a:r>
          </a:p>
          <a:p>
            <a:r>
              <a:rPr lang="es-ES" dirty="0"/>
              <a:t>2- Salomón mata a su propio hermano mayor </a:t>
            </a:r>
            <a:r>
              <a:rPr lang="es-ES" dirty="0" err="1"/>
              <a:t>Adonías</a:t>
            </a:r>
            <a:r>
              <a:rPr lang="es-ES" dirty="0"/>
              <a:t> (1 K. 2:25) porque amenazó con tomar el trono (1 K. 1: 11,24,25) mata a </a:t>
            </a:r>
            <a:r>
              <a:rPr lang="es-ES" dirty="0" err="1"/>
              <a:t>Adonías</a:t>
            </a:r>
            <a:r>
              <a:rPr lang="es-ES" dirty="0"/>
              <a:t> (2:25), David muere y acusa a Salomón de caminar en los caminos de Dios (2: 3)</a:t>
            </a:r>
          </a:p>
          <a:p>
            <a:r>
              <a:rPr lang="es-ES" dirty="0"/>
              <a:t>3-Salomón rompe el comando "sin alianzas" de Ex. 23: 31-33; </a:t>
            </a:r>
            <a:r>
              <a:rPr lang="es-ES" dirty="0" err="1"/>
              <a:t>Deut</a:t>
            </a:r>
            <a:r>
              <a:rPr lang="es-ES" dirty="0"/>
              <a:t>. 7: 3 al casarse con la hija de Faraón (1 K. 3: 1).</a:t>
            </a:r>
          </a:p>
          <a:p>
            <a:r>
              <a:rPr lang="es-ES" dirty="0"/>
              <a:t>Salomón siguió los estatutos de su padre David (3: 3) [cualesquiera que fueran?], Tolera la prostitución en Israel (3: 16ff).</a:t>
            </a:r>
          </a:p>
          <a:p>
            <a:r>
              <a:rPr lang="es-ES" dirty="0"/>
              <a:t>La administración de 4-Salomons y 40,000 puestos de caballos y 12,000 jinetes (cf. </a:t>
            </a:r>
            <a:r>
              <a:rPr lang="es-ES" dirty="0" err="1"/>
              <a:t>Deut</a:t>
            </a:r>
            <a:r>
              <a:rPr lang="es-ES" dirty="0"/>
              <a:t>. 17:16)</a:t>
            </a:r>
          </a:p>
          <a:p>
            <a:r>
              <a:rPr lang="es-ES" dirty="0"/>
              <a:t>Preparación de 5 templos. Él recluta trabajadores de Israel sin paga. (Josías pagó a los trabajadores).</a:t>
            </a:r>
          </a:p>
          <a:p>
            <a:r>
              <a:rPr lang="es-ES" dirty="0"/>
              <a:t>Construcción de 6 templos = 7 años. Mucho oro (6:21, cf. </a:t>
            </a:r>
            <a:r>
              <a:rPr lang="es-ES" dirty="0" err="1"/>
              <a:t>Duet</a:t>
            </a:r>
            <a:r>
              <a:rPr lang="es-ES" dirty="0"/>
              <a:t> 17:17)</a:t>
            </a:r>
            <a:endParaRPr lang="en-US" dirty="0"/>
          </a:p>
        </p:txBody>
      </p:sp>
    </p:spTree>
    <p:extLst>
      <p:ext uri="{BB962C8B-B14F-4D97-AF65-F5344CB8AC3E}">
        <p14:creationId xmlns:p14="http://schemas.microsoft.com/office/powerpoint/2010/main" val="125247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B6668-8085-47BD-A63C-9DBFA39FF60E}"/>
              </a:ext>
            </a:extLst>
          </p:cNvPr>
          <p:cNvSpPr>
            <a:spLocks noGrp="1"/>
          </p:cNvSpPr>
          <p:nvPr>
            <p:ph idx="1"/>
          </p:nvPr>
        </p:nvSpPr>
        <p:spPr>
          <a:xfrm>
            <a:off x="133165" y="2254928"/>
            <a:ext cx="11887199" cy="4403324"/>
          </a:xfrm>
        </p:spPr>
        <p:txBody>
          <a:bodyPr>
            <a:normAutofit/>
          </a:bodyPr>
          <a:lstStyle/>
          <a:p>
            <a:r>
              <a:rPr lang="es-ES" sz="2000" dirty="0"/>
              <a:t>7-Construcción de la casa de Salomón = 13 años.</a:t>
            </a:r>
          </a:p>
          <a:p>
            <a:r>
              <a:rPr lang="es-ES" sz="2000" dirty="0"/>
              <a:t>Dedicación de 8 templos</a:t>
            </a:r>
          </a:p>
          <a:p>
            <a:r>
              <a:rPr lang="es-ES" sz="2000" dirty="0"/>
              <a:t>9-El pacto de Salomón con Dios depende de la obediencia (9: 4, 5), Salomón se establece con Hiram regalando 20 ciudades en Galilea (área norte).</a:t>
            </a:r>
          </a:p>
          <a:p>
            <a:r>
              <a:rPr lang="es-ES" sz="2000" dirty="0"/>
              <a:t>10-La reina de Saba visita a Salomón. NB: no hay evidencia arqueológica de la existencia de la Reina de Saba, aunque aparece en la Biblia y el Corán. Sin embargo, existe una amplia evidencia arqueológica del sur de Yemen alrededor del siglo X. BC, lo que indica que esta cultura se dedica al comercio a larga distancia. (Curiosamente, no hay pruebas arqueológicas de Alejandro Magno, solo hay evidencia textual). O George Washington para el caso.</a:t>
            </a:r>
          </a:p>
          <a:p>
            <a:r>
              <a:rPr lang="es-ES" sz="2000" dirty="0"/>
              <a:t>11-Resultado del matrimonio extranjero: Corazón dividido-&gt; 3 adversarios / Solomon muere</a:t>
            </a:r>
            <a:endParaRPr lang="en-US" sz="2000" dirty="0"/>
          </a:p>
        </p:txBody>
      </p:sp>
    </p:spTree>
    <p:extLst>
      <p:ext uri="{BB962C8B-B14F-4D97-AF65-F5344CB8AC3E}">
        <p14:creationId xmlns:p14="http://schemas.microsoft.com/office/powerpoint/2010/main" val="8009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3063</TotalTime>
  <Words>3556</Words>
  <Application>Microsoft Office PowerPoint</Application>
  <PresentationFormat>Widescreen</PresentationFormat>
  <Paragraphs>274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Times New Roman</vt:lpstr>
      <vt:lpstr>Wingdings 3</vt:lpstr>
      <vt:lpstr>Ion Boardroom</vt:lpstr>
      <vt:lpstr>Reyes</vt:lpstr>
      <vt:lpstr>TEMAS</vt:lpstr>
      <vt:lpstr>PROPOSITO</vt:lpstr>
      <vt:lpstr>RESUMEN</vt:lpstr>
      <vt:lpstr>LA DIVISION</vt:lpstr>
      <vt:lpstr>PowerPoint Presentation</vt:lpstr>
      <vt:lpstr>PowerPoint Presentation</vt:lpstr>
      <vt:lpstr>CAPITULOS</vt:lpstr>
      <vt:lpstr>PowerPoint Presentation</vt:lpstr>
      <vt:lpstr>LOS MATRIMONIOS DE SALOMON</vt:lpstr>
      <vt:lpstr>PowerPoint Presentation</vt:lpstr>
      <vt:lpstr>FINAL DE SALOMON</vt:lpstr>
      <vt:lpstr>La división del reino. 12: 6-19 </vt:lpstr>
      <vt:lpstr>JEROBOAM</vt:lpstr>
      <vt:lpstr>ROBOAM</vt:lpstr>
      <vt:lpstr>PowerPoint Presentation</vt:lpstr>
      <vt:lpstr>ELIAS</vt:lpstr>
      <vt:lpstr>PowerPoint Presentation</vt:lpstr>
      <vt:lpstr>2 Reyes</vt:lpstr>
      <vt:lpstr>TEMAS</vt:lpstr>
      <vt:lpstr>PROPOSITO</vt:lpstr>
      <vt:lpstr>PowerPoint Presentation</vt:lpstr>
      <vt:lpstr>ISRAEL ES DESTRUIDO 1-17</vt:lpstr>
      <vt:lpstr>La desobediencia, el exilio y la deportación de Judá (18: 1--25: 30)</vt:lpstr>
      <vt:lpstr>PowerPoint Presentation</vt:lpstr>
      <vt:lpstr>PowerPoint Presentation</vt:lpstr>
      <vt:lpstr>PowerPoint Presentation</vt:lpstr>
      <vt:lpstr>PORQUE 70 AÑOS? </vt:lpstr>
      <vt:lpstr>Setenta años, ¿de cuándo a cuándo? Dos formas de verlo</vt:lpstr>
      <vt:lpstr>PowerPoint Presentation</vt:lpstr>
      <vt:lpstr>La Vida en Juda </vt:lpstr>
      <vt:lpstr>PowerPoint Presentation</vt:lpstr>
      <vt:lpstr>PowerPoint Presentation</vt:lpstr>
      <vt:lpstr>La vida en Babilonia para los exiliados.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Reyes</dc:title>
  <dc:creator>Daniel Rodriguez</dc:creator>
  <cp:lastModifiedBy>Daniel Rodriguez</cp:lastModifiedBy>
  <cp:revision>16</cp:revision>
  <dcterms:created xsi:type="dcterms:W3CDTF">2019-12-28T20:44:59Z</dcterms:created>
  <dcterms:modified xsi:type="dcterms:W3CDTF">2020-01-06T23:51:56Z</dcterms:modified>
</cp:coreProperties>
</file>