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9" r:id="rId2"/>
    <p:sldId id="270" r:id="rId3"/>
    <p:sldId id="256" r:id="rId4"/>
    <p:sldId id="257" r:id="rId5"/>
    <p:sldId id="258" r:id="rId6"/>
    <p:sldId id="259" r:id="rId7"/>
    <p:sldId id="260" r:id="rId8"/>
    <p:sldId id="261" r:id="rId9"/>
    <p:sldId id="265" r:id="rId10"/>
    <p:sldId id="266" r:id="rId11"/>
    <p:sldId id="267" r:id="rId12"/>
    <p:sldId id="268" r:id="rId13"/>
    <p:sldId id="271" r:id="rId14"/>
    <p:sldId id="290" r:id="rId15"/>
    <p:sldId id="291" r:id="rId16"/>
    <p:sldId id="292" r:id="rId17"/>
    <p:sldId id="272" r:id="rId18"/>
    <p:sldId id="275" r:id="rId19"/>
    <p:sldId id="274" r:id="rId20"/>
    <p:sldId id="293" r:id="rId21"/>
    <p:sldId id="276" r:id="rId22"/>
    <p:sldId id="277" r:id="rId23"/>
    <p:sldId id="278" r:id="rId24"/>
    <p:sldId id="279" r:id="rId25"/>
    <p:sldId id="286" r:id="rId26"/>
    <p:sldId id="281" r:id="rId27"/>
    <p:sldId id="282" r:id="rId28"/>
    <p:sldId id="283" r:id="rId29"/>
    <p:sldId id="284" r:id="rId30"/>
    <p:sldId id="295" r:id="rId31"/>
    <p:sldId id="285" r:id="rId32"/>
    <p:sldId id="294" r:id="rId33"/>
    <p:sldId id="287" r:id="rId34"/>
    <p:sldId id="288"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04" autoAdjust="0"/>
    <p:restoredTop sz="94660"/>
  </p:normalViewPr>
  <p:slideViewPr>
    <p:cSldViewPr snapToGrid="0">
      <p:cViewPr varScale="1">
        <p:scale>
          <a:sx n="86" d="100"/>
          <a:sy n="86" d="100"/>
        </p:scale>
        <p:origin x="55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E9462EF3-3C4F-43EE-ACEE-D4B806740EA3}" type="datetimeFigureOut">
              <a:rPr lang="en-US" dirty="0"/>
              <a:pPr/>
              <a:t>11/23/2019</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endParaRPr lang="en-US" dirty="0"/>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343B39-165A-4B68-AA5C-581F5336313C}" type="datetimeFigureOut">
              <a:rPr lang="en-US" dirty="0"/>
              <a:t>11/23/2019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42C8C57-33F9-4259-AC4F-0E3F5BEC9B94}" type="datetimeFigureOut">
              <a:rPr lang="en-US" dirty="0"/>
              <a:t>11/23/2019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en-US"/>
              <a:t>Click to edit Master title style</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en-US"/>
              <a:t>Click to edit Master text styles</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748772B-8FA2-401F-A0A1-A59855EDBC3E}" type="datetimeFigureOut">
              <a:rPr lang="en-US" dirty="0"/>
              <a:t>11/23/2019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DD5BDE-5A90-4611-82E9-0FC5746D30C5}" type="datetimeFigureOut">
              <a:rPr lang="en-US" dirty="0"/>
              <a:t>11/23/2019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ADDA17D-0BEA-4E76-A7FC-F7C188BC48D1}" type="datetimeFigureOut">
              <a:rPr lang="en-US" dirty="0"/>
              <a:t>11/23/2019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909AC7D-18CA-4236-82B9-D75EB1D66EAE}" type="datetimeFigureOut">
              <a:rPr lang="en-US" dirty="0"/>
              <a:t>11/23/2019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68300E-C023-45CD-A0BE-EDB7A8C6EA8B}" type="datetimeFigureOut">
              <a:rPr lang="en-US" dirty="0"/>
              <a:t>11/23/2019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620EAD-E369-4933-8469-ED7764B56A1B}" type="datetimeFigureOut">
              <a:rPr lang="en-US" dirty="0"/>
              <a:t>11/23/2019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6C0EF2-9919-473B-8215-8616BAF10692}" type="datetimeFigureOut">
              <a:rPr lang="en-US" dirty="0"/>
              <a:t>11/23/2019</a:t>
            </a:fld>
            <a:endParaRPr lang="en-US" dirty="0"/>
          </a:p>
        </p:txBody>
      </p:sp>
      <p:sp>
        <p:nvSpPr>
          <p:cNvPr id="5" name="Footer Placeholder 4"/>
          <p:cNvSpPr>
            <a:spLocks noGrp="1"/>
          </p:cNvSpPr>
          <p:nvPr>
            <p:ph type="ftr" sz="quarter" idx="11"/>
          </p:nvPr>
        </p:nvSpPr>
        <p:spPr/>
        <p:txBody>
          <a:bodyPr/>
          <a:lstStyle>
            <a:lvl1pPr>
              <a:defRPr sz="1000" b="1"/>
            </a:lvl1p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9472EB-AC54-4713-BFC2-BEB621108C63}" type="datetimeFigureOut">
              <a:rPr lang="en-US" dirty="0"/>
              <a:t>11/23/2019</a:t>
            </a:fld>
            <a:endParaRPr lang="en-US" dirty="0"/>
          </a:p>
        </p:txBody>
      </p:sp>
      <p:sp>
        <p:nvSpPr>
          <p:cNvPr id="5" name="Footer Placeholder 4"/>
          <p:cNvSpPr>
            <a:spLocks noGrp="1"/>
          </p:cNvSpPr>
          <p:nvPr>
            <p:ph type="ftr" sz="quarter" idx="11"/>
          </p:nvPr>
        </p:nvSpPr>
        <p:spPr/>
        <p:txBody>
          <a:bodyPr/>
          <a:lstStyle>
            <a:lvl1pPr>
              <a:defRPr sz="1000" b="1"/>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9455A0C-791E-4545-B787-F98AD45CD761}" type="datetimeFigureOut">
              <a:rPr lang="en-US" dirty="0"/>
              <a:t>11/23/2019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2536B77-F4F4-4427-AC4F-9A623798AD82}" type="datetimeFigureOut">
              <a:rPr lang="en-US" dirty="0"/>
              <a:t>11/23/2019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BE790C-34EB-4565-8437-CACF4CDB7822}" type="datetimeFigureOut">
              <a:rPr lang="en-US" dirty="0"/>
              <a:t>11/23/2019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A4C11-22B8-4A4E-8126-B3AF6B948A8E}" type="datetimeFigureOut">
              <a:rPr lang="en-US" dirty="0"/>
              <a:t>11/23/2019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ED06B6-C816-4861-964D-15A98395707D}" type="datetimeFigureOut">
              <a:rPr lang="en-US" dirty="0"/>
              <a:t>11/23/2019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0B1A8AB-EA7C-4B1B-9D73-E2551851FABE}" type="datetimeFigureOut">
              <a:rPr lang="en-US" dirty="0"/>
              <a:t>11/23/2019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90786BE5-D2A3-4BF0-8B30-D7403E61B3DC}" type="datetimeFigureOut">
              <a:rPr lang="en-US" dirty="0"/>
              <a:t>11/23/2019</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endParaRPr lang="en-US" dirty="0"/>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23A73-44A6-49B9-BB76-4F7C04CC9431}"/>
              </a:ext>
            </a:extLst>
          </p:cNvPr>
          <p:cNvSpPr>
            <a:spLocks noGrp="1"/>
          </p:cNvSpPr>
          <p:nvPr>
            <p:ph type="title"/>
          </p:nvPr>
        </p:nvSpPr>
        <p:spPr>
          <a:xfrm>
            <a:off x="1154953" y="568171"/>
            <a:ext cx="8761413" cy="1509204"/>
          </a:xfrm>
        </p:spPr>
        <p:txBody>
          <a:bodyPr/>
          <a:lstStyle/>
          <a:p>
            <a:pPr algn="ctr"/>
            <a:r>
              <a:rPr lang="en-US" sz="6000" dirty="0"/>
              <a:t>GENESIS</a:t>
            </a:r>
          </a:p>
        </p:txBody>
      </p:sp>
      <p:sp>
        <p:nvSpPr>
          <p:cNvPr id="3" name="Content Placeholder 2">
            <a:extLst>
              <a:ext uri="{FF2B5EF4-FFF2-40B4-BE49-F238E27FC236}">
                <a16:creationId xmlns:a16="http://schemas.microsoft.com/office/drawing/2014/main" id="{D7616D33-AB39-47B8-BE69-44D15431F599}"/>
              </a:ext>
            </a:extLst>
          </p:cNvPr>
          <p:cNvSpPr>
            <a:spLocks noGrp="1"/>
          </p:cNvSpPr>
          <p:nvPr>
            <p:ph idx="1"/>
          </p:nvPr>
        </p:nvSpPr>
        <p:spPr>
          <a:xfrm>
            <a:off x="479394" y="2370339"/>
            <a:ext cx="10440139" cy="3649462"/>
          </a:xfrm>
        </p:spPr>
        <p:txBody>
          <a:bodyPr>
            <a:normAutofit/>
          </a:bodyPr>
          <a:lstStyle/>
          <a:p>
            <a:pPr algn="ctr"/>
            <a:r>
              <a:rPr lang="en-US" sz="3200" b="1" dirty="0"/>
              <a:t>TEMA: </a:t>
            </a:r>
            <a:r>
              <a:rPr lang="en-US" sz="3200" dirty="0"/>
              <a:t>COMIENZOS</a:t>
            </a:r>
          </a:p>
          <a:p>
            <a:pPr algn="ctr"/>
            <a:r>
              <a:rPr lang="en-US" sz="3200" b="1" dirty="0"/>
              <a:t>PROPOSITO: </a:t>
            </a:r>
            <a:r>
              <a:rPr lang="en-US" sz="3200" dirty="0"/>
              <a:t>PROVEER UNA BASE HISTORICA DEL PACTO DE DIOS CON ABRAHAM POR MEDIO DEL CUAL DIOS TRAERA LA SOLUCION PARA LA REBELION/PECADO DEL HOMBRE.</a:t>
            </a:r>
          </a:p>
          <a:p>
            <a:pPr algn="ctr"/>
            <a:r>
              <a:rPr lang="en-US" sz="3200" b="1" dirty="0"/>
              <a:t>AUTOR: </a:t>
            </a:r>
            <a:r>
              <a:rPr lang="en-US" sz="3200" dirty="0"/>
              <a:t>MOISES</a:t>
            </a:r>
            <a:endParaRPr lang="en-US" sz="2800" dirty="0"/>
          </a:p>
        </p:txBody>
      </p:sp>
    </p:spTree>
    <p:extLst>
      <p:ext uri="{BB962C8B-B14F-4D97-AF65-F5344CB8AC3E}">
        <p14:creationId xmlns:p14="http://schemas.microsoft.com/office/powerpoint/2010/main" val="1302842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9A4D-598E-4727-804A-270BB7EAABD9}"/>
              </a:ext>
            </a:extLst>
          </p:cNvPr>
          <p:cNvSpPr>
            <a:spLocks noGrp="1"/>
          </p:cNvSpPr>
          <p:nvPr>
            <p:ph type="title"/>
          </p:nvPr>
        </p:nvSpPr>
        <p:spPr/>
        <p:txBody>
          <a:bodyPr/>
          <a:lstStyle/>
          <a:p>
            <a:pPr algn="ctr"/>
            <a:r>
              <a:rPr lang="en-US" sz="6600" dirty="0"/>
              <a:t>Fiestas</a:t>
            </a:r>
          </a:p>
        </p:txBody>
      </p:sp>
      <p:sp>
        <p:nvSpPr>
          <p:cNvPr id="3" name="Content Placeholder 2">
            <a:extLst>
              <a:ext uri="{FF2B5EF4-FFF2-40B4-BE49-F238E27FC236}">
                <a16:creationId xmlns:a16="http://schemas.microsoft.com/office/drawing/2014/main" id="{2F8DE612-CFCA-4DD2-888F-EE0939943295}"/>
              </a:ext>
            </a:extLst>
          </p:cNvPr>
          <p:cNvSpPr>
            <a:spLocks noGrp="1"/>
          </p:cNvSpPr>
          <p:nvPr>
            <p:ph idx="1"/>
          </p:nvPr>
        </p:nvSpPr>
        <p:spPr>
          <a:xfrm>
            <a:off x="150920" y="2334827"/>
            <a:ext cx="11727402" cy="4216893"/>
          </a:xfrm>
        </p:spPr>
        <p:txBody>
          <a:bodyPr>
            <a:normAutofit fontScale="92500" lnSpcReduction="10000"/>
          </a:bodyPr>
          <a:lstStyle/>
          <a:p>
            <a:pPr fontAlgn="base"/>
            <a:r>
              <a:rPr lang="en-US" dirty="0"/>
              <a:t>1. </a:t>
            </a:r>
            <a:r>
              <a:rPr lang="en-US" b="1" i="1" dirty="0"/>
              <a:t>Fiestas </a:t>
            </a:r>
            <a:r>
              <a:rPr lang="en-US" b="1" i="1" dirty="0" err="1"/>
              <a:t>Septenarias</a:t>
            </a:r>
            <a:r>
              <a:rPr lang="en-US" dirty="0"/>
              <a:t>: </a:t>
            </a:r>
            <a:r>
              <a:rPr lang="en-US" dirty="0" err="1"/>
              <a:t>Dividico</a:t>
            </a:r>
            <a:r>
              <a:rPr lang="en-US" dirty="0"/>
              <a:t> </a:t>
            </a:r>
            <a:r>
              <a:rPr lang="en-US" dirty="0" err="1"/>
              <a:t>en</a:t>
            </a:r>
            <a:r>
              <a:rPr lang="en-US" dirty="0"/>
              <a:t>  7’s. </a:t>
            </a:r>
          </a:p>
          <a:p>
            <a:pPr fontAlgn="base"/>
            <a:r>
              <a:rPr lang="en-US" dirty="0"/>
              <a:t>a. </a:t>
            </a:r>
            <a:r>
              <a:rPr lang="en-US" b="1" dirty="0"/>
              <a:t>Sabbath</a:t>
            </a:r>
            <a:r>
              <a:rPr lang="en-US" dirty="0"/>
              <a:t> (23:1-3) – </a:t>
            </a:r>
            <a:r>
              <a:rPr lang="en-US" dirty="0" err="1"/>
              <a:t>Tiempo</a:t>
            </a:r>
            <a:r>
              <a:rPr lang="en-US" dirty="0"/>
              <a:t> de Descanso (Ex. 20:8-11) y recorder </a:t>
            </a:r>
            <a:r>
              <a:rPr lang="en-US" dirty="0" err="1"/>
              <a:t>como</a:t>
            </a:r>
            <a:r>
              <a:rPr lang="en-US" dirty="0"/>
              <a:t> Dios lo </a:t>
            </a:r>
            <a:r>
              <a:rPr lang="en-US" dirty="0" err="1"/>
              <a:t>liberto</a:t>
            </a:r>
            <a:r>
              <a:rPr lang="en-US" dirty="0"/>
              <a:t> de </a:t>
            </a:r>
            <a:r>
              <a:rPr lang="en-US" dirty="0" err="1"/>
              <a:t>Egypto</a:t>
            </a:r>
            <a:r>
              <a:rPr lang="en-US" dirty="0"/>
              <a:t> (Deut. 5:15; Lev. 23:43). talk “ observing it today.  </a:t>
            </a:r>
          </a:p>
          <a:p>
            <a:pPr fontAlgn="base"/>
            <a:r>
              <a:rPr lang="en-US" dirty="0"/>
              <a:t>b. </a:t>
            </a:r>
            <a:r>
              <a:rPr lang="en-US" b="1" dirty="0"/>
              <a:t>Sabbath</a:t>
            </a:r>
            <a:r>
              <a:rPr lang="en-US" dirty="0"/>
              <a:t> </a:t>
            </a:r>
            <a:r>
              <a:rPr lang="en-US" b="1" dirty="0"/>
              <a:t>(annual)</a:t>
            </a:r>
            <a:r>
              <a:rPr lang="en-US" dirty="0"/>
              <a:t>(</a:t>
            </a:r>
            <a:r>
              <a:rPr lang="en-US" dirty="0" err="1"/>
              <a:t>cada</a:t>
            </a:r>
            <a:r>
              <a:rPr lang="en-US" dirty="0"/>
              <a:t> 7th </a:t>
            </a:r>
            <a:r>
              <a:rPr lang="en-US" dirty="0" err="1"/>
              <a:t>año</a:t>
            </a:r>
            <a:r>
              <a:rPr lang="en-US" dirty="0"/>
              <a:t>) ( Exod. 23:10-11; Lev. 25:2-7) 2 Cron. 36:21; Jer. 25:11, 29:10 “ no </a:t>
            </a:r>
            <a:r>
              <a:rPr lang="en-US" dirty="0" err="1"/>
              <a:t>cumplieron</a:t>
            </a:r>
            <a:r>
              <a:rPr lang="en-US" dirty="0"/>
              <a:t> con 70 sabbaths </a:t>
            </a:r>
            <a:r>
              <a:rPr lang="en-US" dirty="0" err="1"/>
              <a:t>anuales</a:t>
            </a:r>
            <a:r>
              <a:rPr lang="en-US" dirty="0"/>
              <a:t> </a:t>
            </a:r>
            <a:r>
              <a:rPr lang="en-US" dirty="0" err="1"/>
              <a:t>en</a:t>
            </a:r>
            <a:r>
              <a:rPr lang="en-US" dirty="0"/>
              <a:t> 490 </a:t>
            </a:r>
            <a:r>
              <a:rPr lang="en-US" dirty="0" err="1"/>
              <a:t>años</a:t>
            </a:r>
            <a:r>
              <a:rPr lang="en-US" dirty="0"/>
              <a:t> </a:t>
            </a:r>
          </a:p>
          <a:p>
            <a:pPr fontAlgn="base"/>
            <a:r>
              <a:rPr lang="en-US" dirty="0"/>
              <a:t>La tierra </a:t>
            </a:r>
            <a:r>
              <a:rPr lang="en-US" dirty="0" err="1"/>
              <a:t>descansaba</a:t>
            </a:r>
            <a:r>
              <a:rPr lang="en-US" dirty="0"/>
              <a:t> por </a:t>
            </a:r>
            <a:r>
              <a:rPr lang="en-US" dirty="0" err="1"/>
              <a:t>todo</a:t>
            </a:r>
            <a:r>
              <a:rPr lang="en-US" dirty="0"/>
              <a:t> un </a:t>
            </a:r>
            <a:r>
              <a:rPr lang="en-US" dirty="0" err="1"/>
              <a:t>años</a:t>
            </a:r>
            <a:r>
              <a:rPr lang="en-US" dirty="0"/>
              <a:t>. No se </a:t>
            </a:r>
            <a:r>
              <a:rPr lang="en-US" dirty="0" err="1"/>
              <a:t>plantaba</a:t>
            </a:r>
            <a:r>
              <a:rPr lang="en-US" dirty="0"/>
              <a:t> y no </a:t>
            </a:r>
            <a:r>
              <a:rPr lang="en-US" dirty="0" err="1"/>
              <a:t>habia</a:t>
            </a:r>
            <a:r>
              <a:rPr lang="en-US" dirty="0"/>
              <a:t> </a:t>
            </a:r>
            <a:r>
              <a:rPr lang="en-US" dirty="0" err="1"/>
              <a:t>trabajo</a:t>
            </a:r>
            <a:r>
              <a:rPr lang="en-US" dirty="0"/>
              <a:t> de </a:t>
            </a:r>
            <a:r>
              <a:rPr lang="en-US" dirty="0" err="1"/>
              <a:t>cosechar</a:t>
            </a:r>
            <a:r>
              <a:rPr lang="en-US" dirty="0"/>
              <a:t>.</a:t>
            </a:r>
          </a:p>
          <a:p>
            <a:pPr fontAlgn="base"/>
            <a:r>
              <a:rPr lang="en-US" dirty="0"/>
              <a:t>Las </a:t>
            </a:r>
            <a:r>
              <a:rPr lang="en-US" dirty="0" err="1"/>
              <a:t>Deudas</a:t>
            </a:r>
            <a:r>
              <a:rPr lang="en-US" dirty="0"/>
              <a:t> </a:t>
            </a:r>
            <a:r>
              <a:rPr lang="en-US" dirty="0" err="1"/>
              <a:t>eran</a:t>
            </a:r>
            <a:r>
              <a:rPr lang="en-US" dirty="0"/>
              <a:t> </a:t>
            </a:r>
            <a:r>
              <a:rPr lang="en-US" dirty="0" err="1"/>
              <a:t>canceladas</a:t>
            </a:r>
            <a:r>
              <a:rPr lang="en-US" dirty="0"/>
              <a:t> o no se </a:t>
            </a:r>
            <a:r>
              <a:rPr lang="en-US" dirty="0" err="1"/>
              <a:t>obligaban</a:t>
            </a:r>
            <a:r>
              <a:rPr lang="en-US" dirty="0"/>
              <a:t> a </a:t>
            </a:r>
            <a:r>
              <a:rPr lang="en-US" dirty="0" err="1"/>
              <a:t>pagar</a:t>
            </a:r>
            <a:r>
              <a:rPr lang="en-US" dirty="0"/>
              <a:t> </a:t>
            </a:r>
            <a:r>
              <a:rPr lang="en-US" dirty="0" err="1"/>
              <a:t>durante</a:t>
            </a:r>
            <a:r>
              <a:rPr lang="en-US" dirty="0"/>
              <a:t> el </a:t>
            </a:r>
            <a:r>
              <a:rPr lang="en-US" dirty="0" err="1"/>
              <a:t>año</a:t>
            </a:r>
            <a:r>
              <a:rPr lang="en-US" dirty="0"/>
              <a:t>. (</a:t>
            </a:r>
            <a:r>
              <a:rPr lang="en-US" dirty="0" err="1"/>
              <a:t>exepto</a:t>
            </a:r>
            <a:r>
              <a:rPr lang="en-US" dirty="0"/>
              <a:t> de los </a:t>
            </a:r>
            <a:r>
              <a:rPr lang="en-US" dirty="0" err="1"/>
              <a:t>extrangeros</a:t>
            </a:r>
            <a:r>
              <a:rPr lang="en-US" dirty="0"/>
              <a:t>)</a:t>
            </a:r>
          </a:p>
          <a:p>
            <a:pPr fontAlgn="base"/>
            <a:r>
              <a:rPr lang="en-US" dirty="0"/>
              <a:t>Se </a:t>
            </a:r>
            <a:r>
              <a:rPr lang="en-US" dirty="0" err="1"/>
              <a:t>concentraban</a:t>
            </a:r>
            <a:r>
              <a:rPr lang="en-US" dirty="0"/>
              <a:t> </a:t>
            </a:r>
            <a:r>
              <a:rPr lang="en-US" dirty="0" err="1"/>
              <a:t>en</a:t>
            </a:r>
            <a:r>
              <a:rPr lang="en-US" dirty="0"/>
              <a:t> la palabra de Dios. Deut. 31:10-13 </a:t>
            </a:r>
          </a:p>
          <a:p>
            <a:pPr fontAlgn="base"/>
            <a:r>
              <a:rPr lang="en-US" b="1" dirty="0" err="1"/>
              <a:t>Año</a:t>
            </a:r>
            <a:r>
              <a:rPr lang="en-US" b="1" dirty="0"/>
              <a:t> de </a:t>
            </a:r>
            <a:r>
              <a:rPr lang="en-US" b="1" dirty="0" err="1"/>
              <a:t>Jubilio</a:t>
            </a:r>
            <a:r>
              <a:rPr lang="en-US" b="1" dirty="0"/>
              <a:t> o </a:t>
            </a:r>
            <a:r>
              <a:rPr lang="en-US" b="1" dirty="0" err="1"/>
              <a:t>aniversario</a:t>
            </a:r>
            <a:r>
              <a:rPr lang="en-US" b="1" dirty="0"/>
              <a:t> </a:t>
            </a:r>
            <a:r>
              <a:rPr lang="en-US" dirty="0"/>
              <a:t>(</a:t>
            </a:r>
            <a:r>
              <a:rPr lang="en-US" dirty="0" err="1"/>
              <a:t>cada</a:t>
            </a:r>
            <a:r>
              <a:rPr lang="en-US" dirty="0"/>
              <a:t> 50 </a:t>
            </a:r>
            <a:r>
              <a:rPr lang="en-US" dirty="0" err="1"/>
              <a:t>años</a:t>
            </a:r>
            <a:r>
              <a:rPr lang="en-US" dirty="0"/>
              <a:t>, Lev. 25:8-16; 27:16-25). Ju </a:t>
            </a:r>
            <a:r>
              <a:rPr lang="en-US" dirty="0" err="1"/>
              <a:t>Jubileo</a:t>
            </a:r>
            <a:r>
              <a:rPr lang="en-US" dirty="0"/>
              <a:t> </a:t>
            </a:r>
            <a:r>
              <a:rPr lang="en-US" dirty="0" err="1"/>
              <a:t>significa</a:t>
            </a:r>
            <a:r>
              <a:rPr lang="en-US" dirty="0"/>
              <a:t> </a:t>
            </a:r>
            <a:r>
              <a:rPr lang="en-US" dirty="0" err="1"/>
              <a:t>tocar</a:t>
            </a:r>
            <a:r>
              <a:rPr lang="en-US" dirty="0"/>
              <a:t> el </a:t>
            </a:r>
            <a:r>
              <a:rPr lang="en-US" dirty="0" err="1"/>
              <a:t>cuerno</a:t>
            </a:r>
            <a:r>
              <a:rPr lang="en-US" dirty="0"/>
              <a:t> y era </a:t>
            </a:r>
            <a:r>
              <a:rPr lang="en-US" dirty="0" err="1"/>
              <a:t>como</a:t>
            </a:r>
            <a:r>
              <a:rPr lang="en-US" dirty="0"/>
              <a:t> se </a:t>
            </a:r>
            <a:r>
              <a:rPr lang="en-US" dirty="0" err="1"/>
              <a:t>anunciaba</a:t>
            </a:r>
            <a:r>
              <a:rPr lang="en-US" dirty="0"/>
              <a:t> el </a:t>
            </a:r>
            <a:r>
              <a:rPr lang="en-US" dirty="0" err="1"/>
              <a:t>comienzo</a:t>
            </a:r>
            <a:r>
              <a:rPr lang="en-US" dirty="0"/>
              <a:t> del </a:t>
            </a:r>
            <a:r>
              <a:rPr lang="en-US" dirty="0" err="1"/>
              <a:t>año</a:t>
            </a:r>
            <a:r>
              <a:rPr lang="en-US" dirty="0"/>
              <a:t>. </a:t>
            </a:r>
            <a:r>
              <a:rPr lang="en-US" dirty="0" err="1"/>
              <a:t>Cada</a:t>
            </a:r>
            <a:r>
              <a:rPr lang="en-US" dirty="0"/>
              <a:t> </a:t>
            </a:r>
            <a:r>
              <a:rPr lang="en-US" dirty="0" err="1"/>
              <a:t>septimo</a:t>
            </a:r>
            <a:r>
              <a:rPr lang="en-US" dirty="0"/>
              <a:t> 7 period le </a:t>
            </a:r>
            <a:r>
              <a:rPr lang="en-US" dirty="0" err="1"/>
              <a:t>seguia</a:t>
            </a:r>
            <a:r>
              <a:rPr lang="en-US" dirty="0"/>
              <a:t> el </a:t>
            </a:r>
            <a:r>
              <a:rPr lang="en-US" dirty="0" err="1"/>
              <a:t>Jubileo</a:t>
            </a:r>
            <a:r>
              <a:rPr lang="en-US" dirty="0"/>
              <a:t> </a:t>
            </a:r>
            <a:r>
              <a:rPr lang="en-US" dirty="0" err="1"/>
              <a:t>esto</a:t>
            </a:r>
            <a:r>
              <a:rPr lang="en-US" dirty="0"/>
              <a:t> </a:t>
            </a:r>
            <a:r>
              <a:rPr lang="en-US" dirty="0" err="1"/>
              <a:t>sginificaba</a:t>
            </a:r>
            <a:r>
              <a:rPr lang="en-US" dirty="0"/>
              <a:t> dos </a:t>
            </a:r>
            <a:r>
              <a:rPr lang="en-US" dirty="0" err="1"/>
              <a:t>años</a:t>
            </a:r>
            <a:r>
              <a:rPr lang="en-US" dirty="0"/>
              <a:t> </a:t>
            </a:r>
            <a:r>
              <a:rPr lang="en-US" dirty="0" err="1"/>
              <a:t>consecutivos</a:t>
            </a:r>
            <a:r>
              <a:rPr lang="en-US" dirty="0"/>
              <a:t>.</a:t>
            </a:r>
          </a:p>
          <a:p>
            <a:pPr fontAlgn="base"/>
            <a:r>
              <a:rPr lang="en-US" dirty="0"/>
              <a:t>La tierra (Lev. 25:11) no se </a:t>
            </a:r>
            <a:r>
              <a:rPr lang="en-US" dirty="0" err="1"/>
              <a:t>plantaba</a:t>
            </a:r>
            <a:r>
              <a:rPr lang="en-US" dirty="0"/>
              <a:t> </a:t>
            </a:r>
            <a:r>
              <a:rPr lang="en-US" dirty="0" err="1"/>
              <a:t>ni</a:t>
            </a:r>
            <a:r>
              <a:rPr lang="en-US" dirty="0"/>
              <a:t> </a:t>
            </a:r>
            <a:r>
              <a:rPr lang="en-US" dirty="0" err="1"/>
              <a:t>cultivaba</a:t>
            </a:r>
            <a:r>
              <a:rPr lang="en-US" dirty="0"/>
              <a:t> se </a:t>
            </a:r>
            <a:r>
              <a:rPr lang="en-US" dirty="0" err="1"/>
              <a:t>vivia</a:t>
            </a:r>
            <a:r>
              <a:rPr lang="en-US" dirty="0"/>
              <a:t> de lo que </a:t>
            </a:r>
            <a:r>
              <a:rPr lang="en-US" dirty="0" err="1"/>
              <a:t>sobreabundaba</a:t>
            </a:r>
            <a:r>
              <a:rPr lang="en-US" dirty="0"/>
              <a:t> del </a:t>
            </a:r>
            <a:r>
              <a:rPr lang="en-US" dirty="0" err="1"/>
              <a:t>año</a:t>
            </a:r>
            <a:r>
              <a:rPr lang="en-US" dirty="0"/>
              <a:t> sexto. (25:20-22).   </a:t>
            </a:r>
          </a:p>
        </p:txBody>
      </p:sp>
    </p:spTree>
    <p:extLst>
      <p:ext uri="{BB962C8B-B14F-4D97-AF65-F5344CB8AC3E}">
        <p14:creationId xmlns:p14="http://schemas.microsoft.com/office/powerpoint/2010/main" val="3873676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additive="base">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additive="base">
                                        <p:cTn id="5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252D6-453E-430F-9F5F-687534157639}"/>
              </a:ext>
            </a:extLst>
          </p:cNvPr>
          <p:cNvSpPr>
            <a:spLocks noGrp="1"/>
          </p:cNvSpPr>
          <p:nvPr>
            <p:ph type="title"/>
          </p:nvPr>
        </p:nvSpPr>
        <p:spPr/>
        <p:txBody>
          <a:bodyPr/>
          <a:lstStyle/>
          <a:p>
            <a:pPr algn="ctr"/>
            <a:r>
              <a:rPr lang="en-US" sz="6000" dirty="0"/>
              <a:t>Fiestas</a:t>
            </a:r>
          </a:p>
        </p:txBody>
      </p:sp>
      <p:sp>
        <p:nvSpPr>
          <p:cNvPr id="3" name="Content Placeholder 2">
            <a:extLst>
              <a:ext uri="{FF2B5EF4-FFF2-40B4-BE49-F238E27FC236}">
                <a16:creationId xmlns:a16="http://schemas.microsoft.com/office/drawing/2014/main" id="{8975B9AE-4E1A-4B00-AE83-F474685DBD6E}"/>
              </a:ext>
            </a:extLst>
          </p:cNvPr>
          <p:cNvSpPr>
            <a:spLocks noGrp="1"/>
          </p:cNvSpPr>
          <p:nvPr>
            <p:ph idx="1"/>
          </p:nvPr>
        </p:nvSpPr>
        <p:spPr>
          <a:xfrm>
            <a:off x="239698" y="2485747"/>
            <a:ext cx="11585358" cy="4208015"/>
          </a:xfrm>
        </p:spPr>
        <p:txBody>
          <a:bodyPr>
            <a:normAutofit/>
          </a:bodyPr>
          <a:lstStyle/>
          <a:p>
            <a:pPr fontAlgn="base"/>
            <a:r>
              <a:rPr lang="en-US" sz="2400" dirty="0"/>
              <a:t>2. </a:t>
            </a:r>
            <a:r>
              <a:rPr lang="en-US" sz="2400" b="1" i="1" dirty="0"/>
              <a:t>Fiestas </a:t>
            </a:r>
            <a:r>
              <a:rPr lang="en-US" sz="2400" b="1" i="1" dirty="0" err="1"/>
              <a:t>anuales</a:t>
            </a:r>
            <a:r>
              <a:rPr lang="en-US" sz="2400" b="1" i="1" dirty="0"/>
              <a:t> de </a:t>
            </a:r>
            <a:r>
              <a:rPr lang="en-US" sz="2400" b="1" i="1" dirty="0" err="1"/>
              <a:t>cada</a:t>
            </a:r>
            <a:r>
              <a:rPr lang="en-US" sz="2400" b="1" i="1" dirty="0"/>
              <a:t> </a:t>
            </a:r>
            <a:r>
              <a:rPr lang="en-US" sz="2400" b="1" i="1" dirty="0" err="1"/>
              <a:t>año</a:t>
            </a:r>
            <a:r>
              <a:rPr lang="en-US" sz="2400" b="1" i="1" dirty="0"/>
              <a:t>.</a:t>
            </a:r>
            <a:endParaRPr lang="en-US" sz="2400" dirty="0"/>
          </a:p>
          <a:p>
            <a:pPr fontAlgn="base"/>
            <a:r>
              <a:rPr lang="en-US" sz="2400" dirty="0"/>
              <a:t>Pascua(23:4-8) Una Fiesta de 7 </a:t>
            </a:r>
            <a:r>
              <a:rPr lang="en-US" sz="2400" dirty="0" err="1"/>
              <a:t>dias</a:t>
            </a:r>
            <a:r>
              <a:rPr lang="en-US" sz="2400" dirty="0"/>
              <a:t> para </a:t>
            </a:r>
            <a:r>
              <a:rPr lang="en-US" sz="2400" dirty="0" err="1"/>
              <a:t>conmemorar</a:t>
            </a:r>
            <a:r>
              <a:rPr lang="en-US" sz="2400" dirty="0"/>
              <a:t> la </a:t>
            </a:r>
            <a:r>
              <a:rPr lang="en-US" sz="2400" dirty="0" err="1"/>
              <a:t>salida</a:t>
            </a:r>
            <a:r>
              <a:rPr lang="en-US" sz="2400" dirty="0"/>
              <a:t> de Israel de </a:t>
            </a:r>
            <a:r>
              <a:rPr lang="en-US" sz="2400" dirty="0" err="1"/>
              <a:t>egipto</a:t>
            </a:r>
            <a:r>
              <a:rPr lang="en-US" sz="2400" dirty="0"/>
              <a:t> y </a:t>
            </a:r>
            <a:r>
              <a:rPr lang="en-US" sz="2400" dirty="0" err="1"/>
              <a:t>como</a:t>
            </a:r>
            <a:r>
              <a:rPr lang="en-US" sz="2400" dirty="0"/>
              <a:t> el angel de la </a:t>
            </a:r>
            <a:r>
              <a:rPr lang="en-US" sz="2400" dirty="0" err="1"/>
              <a:t>muerte</a:t>
            </a:r>
            <a:r>
              <a:rPr lang="en-US" sz="2400" dirty="0"/>
              <a:t> no </a:t>
            </a:r>
            <a:r>
              <a:rPr lang="en-US" sz="2400" dirty="0" err="1"/>
              <a:t>paso</a:t>
            </a:r>
            <a:r>
              <a:rPr lang="en-US" sz="2400" dirty="0"/>
              <a:t> por las </a:t>
            </a:r>
            <a:r>
              <a:rPr lang="en-US" sz="2400" dirty="0" err="1"/>
              <a:t>cosas</a:t>
            </a:r>
            <a:r>
              <a:rPr lang="en-US" sz="2400" dirty="0"/>
              <a:t> con la </a:t>
            </a:r>
            <a:r>
              <a:rPr lang="en-US" sz="2400" dirty="0" err="1"/>
              <a:t>sangre</a:t>
            </a:r>
            <a:r>
              <a:rPr lang="en-US" sz="2400" dirty="0"/>
              <a:t> del </a:t>
            </a:r>
            <a:r>
              <a:rPr lang="en-US" sz="2400" dirty="0" err="1"/>
              <a:t>cordero</a:t>
            </a:r>
            <a:r>
              <a:rPr lang="en-US" sz="2400" dirty="0"/>
              <a:t>. Los panes sin </a:t>
            </a:r>
            <a:r>
              <a:rPr lang="en-US" sz="2400" dirty="0" err="1"/>
              <a:t>levadura</a:t>
            </a:r>
            <a:r>
              <a:rPr lang="en-US" sz="2400" dirty="0"/>
              <a:t> </a:t>
            </a:r>
            <a:r>
              <a:rPr lang="en-US" sz="2400" dirty="0" err="1"/>
              <a:t>celebraba</a:t>
            </a:r>
            <a:r>
              <a:rPr lang="en-US" sz="2400" dirty="0"/>
              <a:t> el </a:t>
            </a:r>
            <a:r>
              <a:rPr lang="en-US" sz="2400" dirty="0" err="1"/>
              <a:t>rescate</a:t>
            </a:r>
            <a:r>
              <a:rPr lang="en-US" sz="2400" dirty="0"/>
              <a:t> de </a:t>
            </a:r>
            <a:r>
              <a:rPr lang="en-US" sz="2400" dirty="0" err="1"/>
              <a:t>Egipto</a:t>
            </a:r>
            <a:endParaRPr lang="en-US" sz="2400" dirty="0"/>
          </a:p>
          <a:p>
            <a:pPr fontAlgn="base"/>
            <a:r>
              <a:rPr lang="en-US" sz="2400" dirty="0"/>
              <a:t>b. </a:t>
            </a:r>
            <a:r>
              <a:rPr lang="en-US" sz="2400" b="1" dirty="0" err="1"/>
              <a:t>Dia</a:t>
            </a:r>
            <a:r>
              <a:rPr lang="en-US" sz="2400" b="1" dirty="0"/>
              <a:t> de </a:t>
            </a:r>
            <a:r>
              <a:rPr lang="en-US" sz="2400" b="1" dirty="0" err="1"/>
              <a:t>Expiacion</a:t>
            </a:r>
            <a:r>
              <a:rPr lang="en-US" sz="2400" dirty="0"/>
              <a:t> (16:1-34; 23:26-32) – El </a:t>
            </a:r>
            <a:r>
              <a:rPr lang="en-US" sz="2400" dirty="0" err="1"/>
              <a:t>septimo</a:t>
            </a:r>
            <a:r>
              <a:rPr lang="en-US" sz="2400" dirty="0"/>
              <a:t> </a:t>
            </a:r>
            <a:r>
              <a:rPr lang="en-US" sz="2400" dirty="0" err="1"/>
              <a:t>mes</a:t>
            </a:r>
            <a:r>
              <a:rPr lang="en-US" sz="2400" dirty="0"/>
              <a:t>. Este </a:t>
            </a:r>
            <a:r>
              <a:rPr lang="en-US" sz="2400" dirty="0" err="1"/>
              <a:t>Sacrificio</a:t>
            </a:r>
            <a:r>
              <a:rPr lang="en-US" sz="2400" dirty="0"/>
              <a:t> general era por </a:t>
            </a:r>
            <a:r>
              <a:rPr lang="en-US" sz="2400" dirty="0" err="1"/>
              <a:t>todos</a:t>
            </a:r>
            <a:r>
              <a:rPr lang="en-US" sz="2400" dirty="0"/>
              <a:t> los </a:t>
            </a:r>
            <a:r>
              <a:rPr lang="en-US" sz="2400" dirty="0" err="1"/>
              <a:t>pecado</a:t>
            </a:r>
            <a:r>
              <a:rPr lang="en-US" sz="2400" dirty="0"/>
              <a:t> que </a:t>
            </a:r>
            <a:r>
              <a:rPr lang="en-US" sz="2400" dirty="0" err="1"/>
              <a:t>quedaron</a:t>
            </a:r>
            <a:r>
              <a:rPr lang="en-US" sz="2400" dirty="0"/>
              <a:t> sin </a:t>
            </a:r>
            <a:r>
              <a:rPr lang="en-US" sz="2400" dirty="0" err="1"/>
              <a:t>perdon</a:t>
            </a:r>
            <a:r>
              <a:rPr lang="en-US" sz="2400" dirty="0"/>
              <a:t> o </a:t>
            </a:r>
            <a:r>
              <a:rPr lang="en-US" sz="2400" dirty="0" err="1"/>
              <a:t>sacrificio</a:t>
            </a:r>
            <a:r>
              <a:rPr lang="en-US" sz="2400" dirty="0"/>
              <a:t> </a:t>
            </a:r>
            <a:r>
              <a:rPr lang="en-US" sz="2400" dirty="0" err="1"/>
              <a:t>durante</a:t>
            </a:r>
            <a:r>
              <a:rPr lang="en-US" sz="2400" dirty="0"/>
              <a:t> el </a:t>
            </a:r>
            <a:r>
              <a:rPr lang="en-US" sz="2400" dirty="0" err="1"/>
              <a:t>año</a:t>
            </a:r>
            <a:r>
              <a:rPr lang="en-US" sz="2400" dirty="0"/>
              <a:t>. </a:t>
            </a:r>
            <a:r>
              <a:rPr lang="en-US" sz="2400" dirty="0" err="1"/>
              <a:t>Aqui</a:t>
            </a:r>
            <a:r>
              <a:rPr lang="en-US" sz="2400" dirty="0"/>
              <a:t> el </a:t>
            </a:r>
            <a:r>
              <a:rPr lang="en-US" sz="2400" dirty="0" err="1"/>
              <a:t>sacerdote</a:t>
            </a:r>
            <a:r>
              <a:rPr lang="en-US" sz="2400" dirty="0"/>
              <a:t> </a:t>
            </a:r>
            <a:r>
              <a:rPr lang="en-US" sz="2400" dirty="0" err="1"/>
              <a:t>ponia</a:t>
            </a:r>
            <a:r>
              <a:rPr lang="en-US" sz="2400" dirty="0"/>
              <a:t> </a:t>
            </a:r>
            <a:r>
              <a:rPr lang="en-US" sz="2400" dirty="0" err="1"/>
              <a:t>su</a:t>
            </a:r>
            <a:r>
              <a:rPr lang="en-US" sz="2400" dirty="0"/>
              <a:t> mano </a:t>
            </a:r>
            <a:r>
              <a:rPr lang="en-US" sz="2400" dirty="0" err="1"/>
              <a:t>sobre</a:t>
            </a:r>
            <a:r>
              <a:rPr lang="en-US" sz="2400" dirty="0"/>
              <a:t> el </a:t>
            </a:r>
            <a:r>
              <a:rPr lang="en-US" sz="2400" dirty="0" err="1"/>
              <a:t>cuello</a:t>
            </a:r>
            <a:r>
              <a:rPr lang="en-US" sz="2400" dirty="0"/>
              <a:t> del animal y </a:t>
            </a:r>
            <a:r>
              <a:rPr lang="en-US" sz="2400" dirty="0" err="1"/>
              <a:t>confesaba</a:t>
            </a:r>
            <a:r>
              <a:rPr lang="en-US" sz="2400" dirty="0"/>
              <a:t> los </a:t>
            </a:r>
            <a:r>
              <a:rPr lang="en-US" sz="2400" dirty="0" err="1"/>
              <a:t>pecados</a:t>
            </a:r>
            <a:r>
              <a:rPr lang="en-US" sz="2400" dirty="0"/>
              <a:t> de la </a:t>
            </a:r>
            <a:r>
              <a:rPr lang="en-US" sz="2400" dirty="0" err="1"/>
              <a:t>gente</a:t>
            </a:r>
            <a:r>
              <a:rPr lang="en-US" sz="2400" dirty="0"/>
              <a:t> y </a:t>
            </a:r>
            <a:r>
              <a:rPr lang="en-US" sz="2400" dirty="0" err="1"/>
              <a:t>tranferia</a:t>
            </a:r>
            <a:r>
              <a:rPr lang="en-US" sz="2400" dirty="0"/>
              <a:t> el </a:t>
            </a:r>
            <a:r>
              <a:rPr lang="en-US" sz="2400" dirty="0" err="1"/>
              <a:t>pecado</a:t>
            </a:r>
            <a:r>
              <a:rPr lang="en-US" sz="2400" dirty="0"/>
              <a:t> y la culpa al animal.</a:t>
            </a:r>
          </a:p>
        </p:txBody>
      </p:sp>
    </p:spTree>
    <p:extLst>
      <p:ext uri="{BB962C8B-B14F-4D97-AF65-F5344CB8AC3E}">
        <p14:creationId xmlns:p14="http://schemas.microsoft.com/office/powerpoint/2010/main" val="887589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7D434-D642-4259-AC8C-3B4C3F3E0DBF}"/>
              </a:ext>
            </a:extLst>
          </p:cNvPr>
          <p:cNvSpPr>
            <a:spLocks noGrp="1"/>
          </p:cNvSpPr>
          <p:nvPr>
            <p:ph type="title"/>
          </p:nvPr>
        </p:nvSpPr>
        <p:spPr/>
        <p:txBody>
          <a:bodyPr/>
          <a:lstStyle/>
          <a:p>
            <a:pPr algn="ctr"/>
            <a:r>
              <a:rPr lang="en-US" sz="6000" dirty="0" err="1"/>
              <a:t>Diezmo</a:t>
            </a:r>
            <a:endParaRPr lang="en-US" sz="6000" dirty="0"/>
          </a:p>
        </p:txBody>
      </p:sp>
      <p:sp>
        <p:nvSpPr>
          <p:cNvPr id="3" name="Content Placeholder 2">
            <a:extLst>
              <a:ext uri="{FF2B5EF4-FFF2-40B4-BE49-F238E27FC236}">
                <a16:creationId xmlns:a16="http://schemas.microsoft.com/office/drawing/2014/main" id="{00EA83DF-E29B-410B-BBD3-120DFD0D3DEC}"/>
              </a:ext>
            </a:extLst>
          </p:cNvPr>
          <p:cNvSpPr>
            <a:spLocks noGrp="1"/>
          </p:cNvSpPr>
          <p:nvPr>
            <p:ph idx="1"/>
          </p:nvPr>
        </p:nvSpPr>
        <p:spPr>
          <a:xfrm>
            <a:off x="390617" y="2432482"/>
            <a:ext cx="11461071" cy="4234648"/>
          </a:xfrm>
        </p:spPr>
        <p:txBody>
          <a:bodyPr>
            <a:normAutofit/>
          </a:bodyPr>
          <a:lstStyle/>
          <a:p>
            <a:pPr fontAlgn="base"/>
            <a:r>
              <a:rPr lang="en-US" sz="2400" dirty="0"/>
              <a:t>Lev 27:30 – de </a:t>
            </a:r>
            <a:r>
              <a:rPr lang="en-US" sz="2400" dirty="0" err="1"/>
              <a:t>todos</a:t>
            </a:r>
            <a:r>
              <a:rPr lang="en-US" sz="2400" dirty="0"/>
              <a:t> los </a:t>
            </a:r>
            <a:r>
              <a:rPr lang="en-US" sz="2400" dirty="0" err="1"/>
              <a:t>productos</a:t>
            </a:r>
            <a:r>
              <a:rPr lang="en-US" sz="2400" dirty="0"/>
              <a:t> de la tierra y animals </a:t>
            </a:r>
            <a:r>
              <a:rPr lang="en-US" sz="2400" dirty="0" err="1"/>
              <a:t>eran</a:t>
            </a:r>
            <a:r>
              <a:rPr lang="en-US" sz="2400" dirty="0"/>
              <a:t> dados a Dios.</a:t>
            </a:r>
          </a:p>
          <a:p>
            <a:pPr fontAlgn="base"/>
            <a:r>
              <a:rPr lang="en-US" sz="2400" dirty="0" err="1"/>
              <a:t>Deut</a:t>
            </a:r>
            <a:r>
              <a:rPr lang="en-US" sz="2400" dirty="0"/>
              <a:t> 14:22-29 –  De </a:t>
            </a:r>
            <a:r>
              <a:rPr lang="en-US" sz="2400" dirty="0" err="1"/>
              <a:t>todos</a:t>
            </a:r>
            <a:r>
              <a:rPr lang="en-US" sz="2400" dirty="0"/>
              <a:t> los </a:t>
            </a:r>
            <a:r>
              <a:rPr lang="en-US" sz="2400" dirty="0" err="1"/>
              <a:t>productos</a:t>
            </a:r>
            <a:r>
              <a:rPr lang="en-US" sz="2400" dirty="0"/>
              <a:t> de la tierra y animals </a:t>
            </a:r>
            <a:r>
              <a:rPr lang="en-US" sz="2400" dirty="0" err="1"/>
              <a:t>deberian</a:t>
            </a:r>
            <a:r>
              <a:rPr lang="en-US" sz="2400" dirty="0"/>
              <a:t> </a:t>
            </a:r>
            <a:r>
              <a:rPr lang="en-US" sz="2400" dirty="0" err="1"/>
              <a:t>comerse</a:t>
            </a:r>
            <a:r>
              <a:rPr lang="en-US" sz="2400" dirty="0"/>
              <a:t> </a:t>
            </a:r>
            <a:r>
              <a:rPr lang="en-US" sz="2400" dirty="0" err="1"/>
              <a:t>en</a:t>
            </a:r>
            <a:r>
              <a:rPr lang="en-US" sz="2400" dirty="0"/>
              <a:t> el </a:t>
            </a:r>
            <a:r>
              <a:rPr lang="en-US" sz="2400" dirty="0" err="1"/>
              <a:t>santuario</a:t>
            </a:r>
            <a:r>
              <a:rPr lang="en-US" sz="2400" dirty="0"/>
              <a:t> central.</a:t>
            </a:r>
          </a:p>
          <a:p>
            <a:pPr fontAlgn="base"/>
            <a:r>
              <a:rPr lang="en-US" sz="2400" dirty="0" err="1"/>
              <a:t>Deut</a:t>
            </a:r>
            <a:r>
              <a:rPr lang="en-US" sz="2400" dirty="0"/>
              <a:t> 14:29 –  </a:t>
            </a:r>
            <a:r>
              <a:rPr lang="en-US" sz="2400" dirty="0" err="1"/>
              <a:t>Cada</a:t>
            </a:r>
            <a:r>
              <a:rPr lang="en-US" sz="2400" dirty="0"/>
              <a:t> </a:t>
            </a:r>
            <a:r>
              <a:rPr lang="en-US" sz="2400" dirty="0" err="1"/>
              <a:t>tercer</a:t>
            </a:r>
            <a:r>
              <a:rPr lang="en-US" sz="2400" dirty="0"/>
              <a:t> </a:t>
            </a:r>
            <a:r>
              <a:rPr lang="en-US" sz="2400" dirty="0" err="1"/>
              <a:t>año</a:t>
            </a:r>
            <a:r>
              <a:rPr lang="en-US" sz="2400" dirty="0"/>
              <a:t> los </a:t>
            </a:r>
            <a:r>
              <a:rPr lang="en-US" sz="2400" dirty="0" err="1"/>
              <a:t>diezmos</a:t>
            </a:r>
            <a:r>
              <a:rPr lang="en-US" sz="2400" dirty="0"/>
              <a:t> se </a:t>
            </a:r>
            <a:r>
              <a:rPr lang="en-US" sz="2400" dirty="0" err="1"/>
              <a:t>daban</a:t>
            </a:r>
            <a:r>
              <a:rPr lang="en-US" sz="2400" dirty="0"/>
              <a:t> a las bodegas locales para ser </a:t>
            </a:r>
            <a:r>
              <a:rPr lang="en-US" sz="2400" dirty="0" err="1"/>
              <a:t>distribuidos</a:t>
            </a:r>
            <a:r>
              <a:rPr lang="en-US" sz="2400" dirty="0"/>
              <a:t> no solo a los </a:t>
            </a:r>
            <a:r>
              <a:rPr lang="en-US" sz="2400" dirty="0" err="1"/>
              <a:t>levitas</a:t>
            </a:r>
            <a:r>
              <a:rPr lang="en-US" sz="2400" dirty="0"/>
              <a:t> </a:t>
            </a:r>
            <a:r>
              <a:rPr lang="en-US" sz="2400" dirty="0" err="1"/>
              <a:t>pero</a:t>
            </a:r>
            <a:r>
              <a:rPr lang="en-US" sz="2400" dirty="0"/>
              <a:t> a los </a:t>
            </a:r>
            <a:r>
              <a:rPr lang="en-US" sz="2400" dirty="0" err="1"/>
              <a:t>pobre</a:t>
            </a:r>
            <a:r>
              <a:rPr lang="en-US" sz="2400" dirty="0"/>
              <a:t> y los que </a:t>
            </a:r>
            <a:r>
              <a:rPr lang="en-US" sz="2400" dirty="0" err="1"/>
              <a:t>estaban</a:t>
            </a:r>
            <a:r>
              <a:rPr lang="en-US" sz="2400" dirty="0"/>
              <a:t> Desamparados </a:t>
            </a:r>
            <a:r>
              <a:rPr lang="en-US" sz="2400" dirty="0" err="1"/>
              <a:t>como</a:t>
            </a:r>
            <a:r>
              <a:rPr lang="en-US" sz="2400" dirty="0"/>
              <a:t>: </a:t>
            </a:r>
            <a:r>
              <a:rPr lang="en-US" sz="2400" dirty="0" err="1"/>
              <a:t>extrangeros</a:t>
            </a:r>
            <a:r>
              <a:rPr lang="en-US" sz="2400" dirty="0"/>
              <a:t>, </a:t>
            </a:r>
            <a:r>
              <a:rPr lang="en-US" sz="2400" dirty="0" err="1"/>
              <a:t>huerfanos</a:t>
            </a:r>
            <a:r>
              <a:rPr lang="en-US" sz="2400" dirty="0"/>
              <a:t> y </a:t>
            </a:r>
            <a:r>
              <a:rPr lang="en-US" sz="2400" dirty="0" err="1"/>
              <a:t>viudas</a:t>
            </a:r>
            <a:r>
              <a:rPr lang="en-US" sz="2400" dirty="0"/>
              <a:t>. Deut. 14:29. </a:t>
            </a:r>
            <a:r>
              <a:rPr lang="en-US" sz="2400" dirty="0" err="1"/>
              <a:t>en</a:t>
            </a:r>
            <a:r>
              <a:rPr lang="en-US" sz="2400" dirty="0"/>
              <a:t> total era el 23.33%</a:t>
            </a:r>
          </a:p>
          <a:p>
            <a:endParaRPr lang="en-US" dirty="0"/>
          </a:p>
        </p:txBody>
      </p:sp>
    </p:spTree>
    <p:extLst>
      <p:ext uri="{BB962C8B-B14F-4D97-AF65-F5344CB8AC3E}">
        <p14:creationId xmlns:p14="http://schemas.microsoft.com/office/powerpoint/2010/main" val="3091223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93B1E-A5DD-4BC8-953E-977211A2BDC5}"/>
              </a:ext>
            </a:extLst>
          </p:cNvPr>
          <p:cNvSpPr>
            <a:spLocks noGrp="1"/>
          </p:cNvSpPr>
          <p:nvPr>
            <p:ph type="ctrTitle"/>
          </p:nvPr>
        </p:nvSpPr>
        <p:spPr>
          <a:xfrm>
            <a:off x="1234854" y="1016657"/>
            <a:ext cx="8825658" cy="2677648"/>
          </a:xfrm>
        </p:spPr>
        <p:txBody>
          <a:bodyPr/>
          <a:lstStyle/>
          <a:p>
            <a:pPr algn="ctr"/>
            <a:r>
              <a:rPr lang="en-US" sz="9600" dirty="0" err="1"/>
              <a:t>Numeros</a:t>
            </a:r>
            <a:endParaRPr lang="en-US" sz="9600" dirty="0"/>
          </a:p>
        </p:txBody>
      </p:sp>
      <p:sp>
        <p:nvSpPr>
          <p:cNvPr id="3" name="Subtitle 2">
            <a:extLst>
              <a:ext uri="{FF2B5EF4-FFF2-40B4-BE49-F238E27FC236}">
                <a16:creationId xmlns:a16="http://schemas.microsoft.com/office/drawing/2014/main" id="{5C925FE3-6C03-47EF-A1C6-4AA8341A212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784335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23A73-44A6-49B9-BB76-4F7C04CC9431}"/>
              </a:ext>
            </a:extLst>
          </p:cNvPr>
          <p:cNvSpPr>
            <a:spLocks noGrp="1"/>
          </p:cNvSpPr>
          <p:nvPr>
            <p:ph type="title"/>
          </p:nvPr>
        </p:nvSpPr>
        <p:spPr>
          <a:xfrm>
            <a:off x="1154953" y="568171"/>
            <a:ext cx="8761413" cy="1509204"/>
          </a:xfrm>
        </p:spPr>
        <p:txBody>
          <a:bodyPr/>
          <a:lstStyle/>
          <a:p>
            <a:pPr algn="ctr"/>
            <a:r>
              <a:rPr lang="en-US" sz="6000" dirty="0"/>
              <a:t>GENESIS</a:t>
            </a:r>
          </a:p>
        </p:txBody>
      </p:sp>
      <p:sp>
        <p:nvSpPr>
          <p:cNvPr id="3" name="Content Placeholder 2">
            <a:extLst>
              <a:ext uri="{FF2B5EF4-FFF2-40B4-BE49-F238E27FC236}">
                <a16:creationId xmlns:a16="http://schemas.microsoft.com/office/drawing/2014/main" id="{D7616D33-AB39-47B8-BE69-44D15431F599}"/>
              </a:ext>
            </a:extLst>
          </p:cNvPr>
          <p:cNvSpPr>
            <a:spLocks noGrp="1"/>
          </p:cNvSpPr>
          <p:nvPr>
            <p:ph idx="1"/>
          </p:nvPr>
        </p:nvSpPr>
        <p:spPr>
          <a:xfrm>
            <a:off x="479394" y="2370339"/>
            <a:ext cx="10440139" cy="3649462"/>
          </a:xfrm>
        </p:spPr>
        <p:txBody>
          <a:bodyPr>
            <a:normAutofit/>
          </a:bodyPr>
          <a:lstStyle/>
          <a:p>
            <a:pPr algn="ctr"/>
            <a:r>
              <a:rPr lang="en-US" sz="3200" b="1" dirty="0"/>
              <a:t>TEMA: </a:t>
            </a:r>
            <a:r>
              <a:rPr lang="en-US" sz="3200" dirty="0"/>
              <a:t>COMIENZOS</a:t>
            </a:r>
          </a:p>
          <a:p>
            <a:pPr algn="ctr"/>
            <a:r>
              <a:rPr lang="en-US" sz="3200" b="1" dirty="0"/>
              <a:t>PROPOSITO: </a:t>
            </a:r>
            <a:r>
              <a:rPr lang="en-US" sz="3200" dirty="0"/>
              <a:t>PROVEER UNA BASE HISTORICA DEL PACTO DE DIOS CON ABRAHAM POR MEDIO DEL CUAL DIOS TRAERA LA SOLUCION PARA LA REBELION/PECADO DEL HOMBRE.</a:t>
            </a:r>
          </a:p>
          <a:p>
            <a:pPr algn="ctr"/>
            <a:r>
              <a:rPr lang="en-US" sz="3200" b="1" dirty="0"/>
              <a:t>AUTOR: </a:t>
            </a:r>
            <a:r>
              <a:rPr lang="en-US" sz="3200" dirty="0"/>
              <a:t>MOISES</a:t>
            </a:r>
            <a:endParaRPr lang="en-US" sz="2800" dirty="0"/>
          </a:p>
        </p:txBody>
      </p:sp>
    </p:spTree>
    <p:extLst>
      <p:ext uri="{BB962C8B-B14F-4D97-AF65-F5344CB8AC3E}">
        <p14:creationId xmlns:p14="http://schemas.microsoft.com/office/powerpoint/2010/main" val="1503832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E5CF1-870B-402C-B789-F37B47919DBE}"/>
              </a:ext>
            </a:extLst>
          </p:cNvPr>
          <p:cNvSpPr>
            <a:spLocks noGrp="1"/>
          </p:cNvSpPr>
          <p:nvPr>
            <p:ph type="title"/>
          </p:nvPr>
        </p:nvSpPr>
        <p:spPr>
          <a:xfrm>
            <a:off x="1154953" y="745724"/>
            <a:ext cx="8761413" cy="934908"/>
          </a:xfrm>
        </p:spPr>
        <p:txBody>
          <a:bodyPr/>
          <a:lstStyle/>
          <a:p>
            <a:pPr algn="ctr"/>
            <a:r>
              <a:rPr lang="en-US" sz="5400" b="1" dirty="0" err="1"/>
              <a:t>Exodo</a:t>
            </a:r>
            <a:endParaRPr lang="en-US" sz="5400" dirty="0"/>
          </a:p>
        </p:txBody>
      </p:sp>
      <p:sp>
        <p:nvSpPr>
          <p:cNvPr id="3" name="Content Placeholder 2">
            <a:extLst>
              <a:ext uri="{FF2B5EF4-FFF2-40B4-BE49-F238E27FC236}">
                <a16:creationId xmlns:a16="http://schemas.microsoft.com/office/drawing/2014/main" id="{CFE27594-ADA0-4A5A-B5F5-652FF0DEF619}"/>
              </a:ext>
            </a:extLst>
          </p:cNvPr>
          <p:cNvSpPr>
            <a:spLocks noGrp="1"/>
          </p:cNvSpPr>
          <p:nvPr>
            <p:ph idx="1"/>
          </p:nvPr>
        </p:nvSpPr>
        <p:spPr>
          <a:xfrm>
            <a:off x="310718" y="2272683"/>
            <a:ext cx="11683014" cy="4323425"/>
          </a:xfrm>
        </p:spPr>
        <p:txBody>
          <a:bodyPr>
            <a:normAutofit/>
          </a:bodyPr>
          <a:lstStyle/>
          <a:p>
            <a:pPr>
              <a:buFont typeface="+mj-lt"/>
              <a:buAutoNum type="arabicPeriod"/>
            </a:pPr>
            <a:r>
              <a:rPr lang="en-US" sz="3200" b="1" dirty="0"/>
              <a:t>PROPOSITO: </a:t>
            </a:r>
            <a:r>
              <a:rPr lang="en-US" sz="3200" dirty="0"/>
              <a:t>Para </a:t>
            </a:r>
            <a:r>
              <a:rPr lang="en-US" sz="3200" dirty="0" err="1"/>
              <a:t>mostrar</a:t>
            </a:r>
            <a:r>
              <a:rPr lang="en-US" sz="3200" dirty="0"/>
              <a:t> </a:t>
            </a:r>
            <a:r>
              <a:rPr lang="en-US" sz="3200" dirty="0" err="1"/>
              <a:t>como</a:t>
            </a:r>
            <a:r>
              <a:rPr lang="en-US" sz="3200" dirty="0"/>
              <a:t> Dios </a:t>
            </a:r>
            <a:r>
              <a:rPr lang="en-US" sz="3200" dirty="0" err="1"/>
              <a:t>lleva</a:t>
            </a:r>
            <a:r>
              <a:rPr lang="en-US" sz="3200" dirty="0"/>
              <a:t> a </a:t>
            </a:r>
            <a:r>
              <a:rPr lang="en-US" sz="3200" dirty="0" err="1"/>
              <a:t>su</a:t>
            </a:r>
            <a:r>
              <a:rPr lang="en-US" sz="3200" dirty="0"/>
              <a:t> pueblo </a:t>
            </a:r>
            <a:r>
              <a:rPr lang="en-US" sz="3200" dirty="0" err="1"/>
              <a:t>escogido</a:t>
            </a:r>
            <a:r>
              <a:rPr lang="en-US" sz="3200" dirty="0"/>
              <a:t> Israel </a:t>
            </a:r>
            <a:r>
              <a:rPr lang="en-US" sz="3200" dirty="0" err="1"/>
              <a:t>fuera</a:t>
            </a:r>
            <a:r>
              <a:rPr lang="en-US" sz="3200" dirty="0"/>
              <a:t> de la </a:t>
            </a:r>
            <a:r>
              <a:rPr lang="en-US" sz="3200" dirty="0" err="1"/>
              <a:t>esclavitud</a:t>
            </a:r>
            <a:r>
              <a:rPr lang="en-US" sz="3200" dirty="0"/>
              <a:t>, les da la ley, y </a:t>
            </a:r>
            <a:r>
              <a:rPr lang="en-US" sz="3200" dirty="0" err="1"/>
              <a:t>instituye</a:t>
            </a:r>
            <a:r>
              <a:rPr lang="en-US" sz="3200" dirty="0"/>
              <a:t> una morada para </a:t>
            </a:r>
            <a:r>
              <a:rPr lang="en-US" sz="3200" dirty="0" err="1"/>
              <a:t>esta</a:t>
            </a:r>
            <a:r>
              <a:rPr lang="en-US" sz="3200" dirty="0"/>
              <a:t> con </a:t>
            </a:r>
            <a:r>
              <a:rPr lang="en-US" sz="3200" dirty="0" err="1"/>
              <a:t>ellos</a:t>
            </a:r>
            <a:r>
              <a:rPr lang="en-US" sz="3200" dirty="0"/>
              <a:t> (</a:t>
            </a:r>
            <a:r>
              <a:rPr lang="en-US" sz="3200" dirty="0" err="1"/>
              <a:t>Tabernaculo</a:t>
            </a:r>
            <a:r>
              <a:rPr lang="en-US" sz="3200" dirty="0"/>
              <a:t>).</a:t>
            </a:r>
          </a:p>
          <a:p>
            <a:pPr>
              <a:buFont typeface="+mj-lt"/>
              <a:buAutoNum type="arabicPeriod"/>
            </a:pPr>
            <a:endParaRPr lang="en-US" sz="3200" b="1" dirty="0"/>
          </a:p>
          <a:p>
            <a:pPr>
              <a:buFont typeface="+mj-lt"/>
              <a:buAutoNum type="arabicPeriod"/>
            </a:pPr>
            <a:endParaRPr lang="en-US" sz="3200" b="1" dirty="0"/>
          </a:p>
          <a:p>
            <a:pPr>
              <a:buFont typeface="+mj-lt"/>
              <a:buAutoNum type="arabicPeriod"/>
            </a:pPr>
            <a:r>
              <a:rPr lang="en-US" sz="3200" b="1" dirty="0"/>
              <a:t>TEMA: </a:t>
            </a:r>
            <a:r>
              <a:rPr lang="en-US" sz="3200" dirty="0"/>
              <a:t>REDENCION DE LA ESCLAVITUD Y LA LEY. </a:t>
            </a:r>
            <a:endParaRPr lang="en-US" sz="3200" b="1" u="sng" dirty="0"/>
          </a:p>
          <a:p>
            <a:pPr>
              <a:buFont typeface="+mj-lt"/>
              <a:buAutoNum type="arabicPeriod"/>
            </a:pPr>
            <a:endParaRPr lang="en-US" sz="2400" dirty="0"/>
          </a:p>
          <a:p>
            <a:endParaRPr lang="en-US" dirty="0"/>
          </a:p>
        </p:txBody>
      </p:sp>
    </p:spTree>
    <p:extLst>
      <p:ext uri="{BB962C8B-B14F-4D97-AF65-F5344CB8AC3E}">
        <p14:creationId xmlns:p14="http://schemas.microsoft.com/office/powerpoint/2010/main" val="1337529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82E7A-2A27-4361-910B-3A922D95D896}"/>
              </a:ext>
            </a:extLst>
          </p:cNvPr>
          <p:cNvSpPr>
            <a:spLocks noGrp="1"/>
          </p:cNvSpPr>
          <p:nvPr>
            <p:ph type="title"/>
          </p:nvPr>
        </p:nvSpPr>
        <p:spPr/>
        <p:txBody>
          <a:bodyPr/>
          <a:lstStyle/>
          <a:p>
            <a:pPr algn="ctr"/>
            <a:r>
              <a:rPr lang="en-US" dirty="0" err="1"/>
              <a:t>Levitico</a:t>
            </a:r>
            <a:endParaRPr lang="en-US" dirty="0"/>
          </a:p>
        </p:txBody>
      </p:sp>
      <p:sp>
        <p:nvSpPr>
          <p:cNvPr id="3" name="Content Placeholder 2">
            <a:extLst>
              <a:ext uri="{FF2B5EF4-FFF2-40B4-BE49-F238E27FC236}">
                <a16:creationId xmlns:a16="http://schemas.microsoft.com/office/drawing/2014/main" id="{25694C1A-B9AD-4EEA-8193-F457F44AD94B}"/>
              </a:ext>
            </a:extLst>
          </p:cNvPr>
          <p:cNvSpPr>
            <a:spLocks noGrp="1"/>
          </p:cNvSpPr>
          <p:nvPr>
            <p:ph idx="1"/>
          </p:nvPr>
        </p:nvSpPr>
        <p:spPr>
          <a:xfrm>
            <a:off x="275208" y="2503503"/>
            <a:ext cx="11549848" cy="4154749"/>
          </a:xfrm>
        </p:spPr>
        <p:txBody>
          <a:bodyPr>
            <a:normAutofit/>
          </a:bodyPr>
          <a:lstStyle/>
          <a:p>
            <a:r>
              <a:rPr lang="en-US" sz="2400" b="1" dirty="0" err="1"/>
              <a:t>Proposito</a:t>
            </a:r>
            <a:r>
              <a:rPr lang="en-US" sz="2400" dirty="0"/>
              <a:t>:   El </a:t>
            </a:r>
            <a:r>
              <a:rPr lang="en-US" sz="2400" dirty="0" err="1"/>
              <a:t>proposito</a:t>
            </a:r>
            <a:r>
              <a:rPr lang="en-US" sz="2400" dirty="0"/>
              <a:t> de el </a:t>
            </a:r>
            <a:r>
              <a:rPr lang="en-US" sz="2400" dirty="0" err="1"/>
              <a:t>libro</a:t>
            </a:r>
            <a:r>
              <a:rPr lang="en-US" sz="2400" dirty="0"/>
              <a:t> es </a:t>
            </a:r>
            <a:r>
              <a:rPr lang="en-US" sz="2400" dirty="0" err="1"/>
              <a:t>equipar</a:t>
            </a:r>
            <a:r>
              <a:rPr lang="en-US" sz="2400" dirty="0"/>
              <a:t> a Israel con las </a:t>
            </a:r>
            <a:r>
              <a:rPr lang="en-US" sz="2400" dirty="0" err="1"/>
              <a:t>ordenanzas</a:t>
            </a:r>
            <a:r>
              <a:rPr lang="en-US" sz="2400" dirty="0"/>
              <a:t> </a:t>
            </a:r>
            <a:r>
              <a:rPr lang="en-US" sz="2400" dirty="0" err="1"/>
              <a:t>nesesarias</a:t>
            </a:r>
            <a:r>
              <a:rPr lang="en-US" sz="2400" dirty="0"/>
              <a:t> y </a:t>
            </a:r>
            <a:r>
              <a:rPr lang="en-US" sz="2400" dirty="0" err="1"/>
              <a:t>sacrificions</a:t>
            </a:r>
            <a:r>
              <a:rPr lang="en-US" sz="2400" dirty="0"/>
              <a:t> para </a:t>
            </a:r>
            <a:r>
              <a:rPr lang="en-US" sz="2400" dirty="0" err="1"/>
              <a:t>poder</a:t>
            </a:r>
            <a:r>
              <a:rPr lang="en-US" sz="2400" dirty="0"/>
              <a:t> co-</a:t>
            </a:r>
            <a:r>
              <a:rPr lang="en-US" sz="2400" dirty="0" err="1"/>
              <a:t>existir</a:t>
            </a:r>
            <a:r>
              <a:rPr lang="en-US" sz="2400" dirty="0"/>
              <a:t> con un Dios Santo y </a:t>
            </a:r>
            <a:r>
              <a:rPr lang="en-US" sz="2400" dirty="0" err="1"/>
              <a:t>puedan</a:t>
            </a:r>
            <a:r>
              <a:rPr lang="en-US" sz="2400" dirty="0"/>
              <a:t> </a:t>
            </a:r>
            <a:r>
              <a:rPr lang="en-US" sz="2400" dirty="0" err="1"/>
              <a:t>imitar</a:t>
            </a:r>
            <a:r>
              <a:rPr lang="en-US" sz="2400" dirty="0"/>
              <a:t> la </a:t>
            </a:r>
            <a:r>
              <a:rPr lang="en-US" sz="2400" dirty="0" err="1"/>
              <a:t>santidad</a:t>
            </a:r>
            <a:r>
              <a:rPr lang="en-US" sz="2400" dirty="0"/>
              <a:t> de Dios y </a:t>
            </a:r>
            <a:r>
              <a:rPr lang="en-US" sz="2400" dirty="0" err="1"/>
              <a:t>disfrutar</a:t>
            </a:r>
            <a:r>
              <a:rPr lang="en-US" sz="2400" dirty="0"/>
              <a:t> de la </a:t>
            </a:r>
            <a:r>
              <a:rPr lang="en-US" sz="2400" dirty="0" err="1"/>
              <a:t>presencia</a:t>
            </a:r>
            <a:r>
              <a:rPr lang="en-US" sz="2400" dirty="0"/>
              <a:t> y </a:t>
            </a:r>
            <a:r>
              <a:rPr lang="en-US" sz="2400" dirty="0" err="1"/>
              <a:t>bendicion</a:t>
            </a:r>
            <a:r>
              <a:rPr lang="en-US" sz="2400" dirty="0"/>
              <a:t> de Dios.</a:t>
            </a:r>
          </a:p>
          <a:p>
            <a:endParaRPr lang="en-US" sz="2400" dirty="0"/>
          </a:p>
          <a:p>
            <a:r>
              <a:rPr lang="en-US" sz="2400" b="1" dirty="0" err="1"/>
              <a:t>Tema</a:t>
            </a:r>
            <a:r>
              <a:rPr lang="en-US" sz="2400" dirty="0"/>
              <a:t>: </a:t>
            </a:r>
            <a:r>
              <a:rPr lang="en-US" sz="2400" b="1" dirty="0" err="1"/>
              <a:t>Santidad</a:t>
            </a:r>
            <a:endParaRPr lang="en-US" sz="2400" dirty="0"/>
          </a:p>
          <a:p>
            <a:pPr fontAlgn="base"/>
            <a:endParaRPr lang="en-US" sz="2400" b="1" dirty="0"/>
          </a:p>
          <a:p>
            <a:pPr fontAlgn="base"/>
            <a:endParaRPr lang="en-US" sz="2400" b="1" dirty="0"/>
          </a:p>
          <a:p>
            <a:pPr fontAlgn="base"/>
            <a:r>
              <a:rPr lang="en-US" sz="2400" b="1" dirty="0" err="1"/>
              <a:t>Versiculo</a:t>
            </a:r>
            <a:r>
              <a:rPr lang="en-US" sz="2400" b="1" dirty="0"/>
              <a:t> Clave</a:t>
            </a:r>
            <a:r>
              <a:rPr lang="en-US" sz="2400" dirty="0"/>
              <a:t>: “Sed </a:t>
            </a:r>
            <a:r>
              <a:rPr lang="en-US" sz="2400" dirty="0" err="1"/>
              <a:t>santos</a:t>
            </a:r>
            <a:r>
              <a:rPr lang="en-US" sz="2400" dirty="0"/>
              <a:t> </a:t>
            </a:r>
            <a:r>
              <a:rPr lang="en-US" sz="2400" dirty="0" err="1"/>
              <a:t>como</a:t>
            </a:r>
            <a:r>
              <a:rPr lang="en-US" sz="2400" dirty="0"/>
              <a:t> </a:t>
            </a:r>
            <a:r>
              <a:rPr lang="en-US" sz="2400" dirty="0" err="1"/>
              <a:t>Yo</a:t>
            </a:r>
            <a:r>
              <a:rPr lang="en-US" sz="2400" dirty="0"/>
              <a:t> soy Santo” (19:2) </a:t>
            </a:r>
          </a:p>
          <a:p>
            <a:endParaRPr lang="en-US" dirty="0"/>
          </a:p>
        </p:txBody>
      </p:sp>
    </p:spTree>
    <p:extLst>
      <p:ext uri="{BB962C8B-B14F-4D97-AF65-F5344CB8AC3E}">
        <p14:creationId xmlns:p14="http://schemas.microsoft.com/office/powerpoint/2010/main" val="1412824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additive="base">
                                        <p:cTn id="2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CCAA7-57DB-432C-A0A5-02AB7852ACC6}"/>
              </a:ext>
            </a:extLst>
          </p:cNvPr>
          <p:cNvSpPr>
            <a:spLocks noGrp="1"/>
          </p:cNvSpPr>
          <p:nvPr>
            <p:ph type="title"/>
          </p:nvPr>
        </p:nvSpPr>
        <p:spPr/>
        <p:txBody>
          <a:bodyPr/>
          <a:lstStyle/>
          <a:p>
            <a:pPr algn="ctr"/>
            <a:r>
              <a:rPr lang="en-US" sz="4400" dirty="0" err="1"/>
              <a:t>Bosquejo</a:t>
            </a:r>
            <a:r>
              <a:rPr lang="en-US" sz="4400" dirty="0"/>
              <a:t> del Libro</a:t>
            </a:r>
          </a:p>
        </p:txBody>
      </p:sp>
      <p:graphicFrame>
        <p:nvGraphicFramePr>
          <p:cNvPr id="4" name="Content Placeholder 3">
            <a:extLst>
              <a:ext uri="{FF2B5EF4-FFF2-40B4-BE49-F238E27FC236}">
                <a16:creationId xmlns:a16="http://schemas.microsoft.com/office/drawing/2014/main" id="{4E5AF791-C416-4620-B371-BB0A86066A72}"/>
              </a:ext>
            </a:extLst>
          </p:cNvPr>
          <p:cNvGraphicFramePr>
            <a:graphicFrameLocks noGrp="1"/>
          </p:cNvGraphicFramePr>
          <p:nvPr>
            <p:ph idx="1"/>
            <p:extLst>
              <p:ext uri="{D42A27DB-BD31-4B8C-83A1-F6EECF244321}">
                <p14:modId xmlns:p14="http://schemas.microsoft.com/office/powerpoint/2010/main" val="3168584603"/>
              </p:ext>
            </p:extLst>
          </p:nvPr>
        </p:nvGraphicFramePr>
        <p:xfrm>
          <a:off x="168675" y="2219417"/>
          <a:ext cx="11736284" cy="4419987"/>
        </p:xfrm>
        <a:graphic>
          <a:graphicData uri="http://schemas.openxmlformats.org/drawingml/2006/table">
            <a:tbl>
              <a:tblPr/>
              <a:tblGrid>
                <a:gridCol w="1293682">
                  <a:extLst>
                    <a:ext uri="{9D8B030D-6E8A-4147-A177-3AD203B41FA5}">
                      <a16:colId xmlns:a16="http://schemas.microsoft.com/office/drawing/2014/main" val="1898830477"/>
                    </a:ext>
                  </a:extLst>
                </a:gridCol>
                <a:gridCol w="1020369">
                  <a:extLst>
                    <a:ext uri="{9D8B030D-6E8A-4147-A177-3AD203B41FA5}">
                      <a16:colId xmlns:a16="http://schemas.microsoft.com/office/drawing/2014/main" val="4244980583"/>
                    </a:ext>
                  </a:extLst>
                </a:gridCol>
                <a:gridCol w="1020369">
                  <a:extLst>
                    <a:ext uri="{9D8B030D-6E8A-4147-A177-3AD203B41FA5}">
                      <a16:colId xmlns:a16="http://schemas.microsoft.com/office/drawing/2014/main" val="1740090243"/>
                    </a:ext>
                  </a:extLst>
                </a:gridCol>
                <a:gridCol w="1566998">
                  <a:extLst>
                    <a:ext uri="{9D8B030D-6E8A-4147-A177-3AD203B41FA5}">
                      <a16:colId xmlns:a16="http://schemas.microsoft.com/office/drawing/2014/main" val="1436173429"/>
                    </a:ext>
                  </a:extLst>
                </a:gridCol>
                <a:gridCol w="983928">
                  <a:extLst>
                    <a:ext uri="{9D8B030D-6E8A-4147-A177-3AD203B41FA5}">
                      <a16:colId xmlns:a16="http://schemas.microsoft.com/office/drawing/2014/main" val="3243223709"/>
                    </a:ext>
                  </a:extLst>
                </a:gridCol>
                <a:gridCol w="568897">
                  <a:extLst>
                    <a:ext uri="{9D8B030D-6E8A-4147-A177-3AD203B41FA5}">
                      <a16:colId xmlns:a16="http://schemas.microsoft.com/office/drawing/2014/main" val="2351310119"/>
                    </a:ext>
                  </a:extLst>
                </a:gridCol>
                <a:gridCol w="1002151">
                  <a:extLst>
                    <a:ext uri="{9D8B030D-6E8A-4147-A177-3AD203B41FA5}">
                      <a16:colId xmlns:a16="http://schemas.microsoft.com/office/drawing/2014/main" val="998176388"/>
                    </a:ext>
                  </a:extLst>
                </a:gridCol>
                <a:gridCol w="568897">
                  <a:extLst>
                    <a:ext uri="{9D8B030D-6E8A-4147-A177-3AD203B41FA5}">
                      <a16:colId xmlns:a16="http://schemas.microsoft.com/office/drawing/2014/main" val="1224093519"/>
                    </a:ext>
                  </a:extLst>
                </a:gridCol>
                <a:gridCol w="568897">
                  <a:extLst>
                    <a:ext uri="{9D8B030D-6E8A-4147-A177-3AD203B41FA5}">
                      <a16:colId xmlns:a16="http://schemas.microsoft.com/office/drawing/2014/main" val="68806802"/>
                    </a:ext>
                  </a:extLst>
                </a:gridCol>
                <a:gridCol w="568897">
                  <a:extLst>
                    <a:ext uri="{9D8B030D-6E8A-4147-A177-3AD203B41FA5}">
                      <a16:colId xmlns:a16="http://schemas.microsoft.com/office/drawing/2014/main" val="122811677"/>
                    </a:ext>
                  </a:extLst>
                </a:gridCol>
                <a:gridCol w="568897">
                  <a:extLst>
                    <a:ext uri="{9D8B030D-6E8A-4147-A177-3AD203B41FA5}">
                      <a16:colId xmlns:a16="http://schemas.microsoft.com/office/drawing/2014/main" val="1612495656"/>
                    </a:ext>
                  </a:extLst>
                </a:gridCol>
                <a:gridCol w="1002151">
                  <a:extLst>
                    <a:ext uri="{9D8B030D-6E8A-4147-A177-3AD203B41FA5}">
                      <a16:colId xmlns:a16="http://schemas.microsoft.com/office/drawing/2014/main" val="1970053123"/>
                    </a:ext>
                  </a:extLst>
                </a:gridCol>
                <a:gridCol w="1002151">
                  <a:extLst>
                    <a:ext uri="{9D8B030D-6E8A-4147-A177-3AD203B41FA5}">
                      <a16:colId xmlns:a16="http://schemas.microsoft.com/office/drawing/2014/main" val="2973453798"/>
                    </a:ext>
                  </a:extLst>
                </a:gridCol>
              </a:tblGrid>
              <a:tr h="1678687">
                <a:tc>
                  <a:txBody>
                    <a:bodyPr/>
                    <a:lstStyle/>
                    <a:p>
                      <a:pPr algn="ctr" rtl="0" fontAlgn="base"/>
                      <a:r>
                        <a:rPr lang="en-US" sz="1000" b="0" i="0" dirty="0">
                          <a:effectLst/>
                          <a:latin typeface="Times New Roman" panose="02020603050405020304" pitchFamily="18" charset="0"/>
                        </a:rPr>
                        <a:t> </a:t>
                      </a: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ase"/>
                      <a:r>
                        <a:rPr lang="en-US" sz="1400" b="1" i="1" dirty="0" err="1">
                          <a:solidFill>
                            <a:srgbClr val="FF0000"/>
                          </a:solidFill>
                          <a:effectLst/>
                          <a:latin typeface="Times New Roman" panose="02020603050405020304" pitchFamily="18" charset="0"/>
                        </a:rPr>
                        <a:t>Censo</a:t>
                      </a:r>
                      <a:r>
                        <a:rPr lang="en-US" sz="1400" b="1" i="1" dirty="0">
                          <a:solidFill>
                            <a:srgbClr val="FF0000"/>
                          </a:solidFill>
                          <a:effectLst/>
                          <a:latin typeface="Times New Roman" panose="02020603050405020304" pitchFamily="18" charset="0"/>
                        </a:rPr>
                        <a:t> #1 </a:t>
                      </a:r>
                      <a:r>
                        <a:rPr lang="en-US" sz="1400" b="1" i="1" dirty="0" err="1">
                          <a:solidFill>
                            <a:srgbClr val="FF0000"/>
                          </a:solidFill>
                          <a:effectLst/>
                          <a:latin typeface="Times New Roman" panose="02020603050405020304" pitchFamily="18" charset="0"/>
                        </a:rPr>
                        <a:t>Generacion</a:t>
                      </a:r>
                      <a:r>
                        <a:rPr lang="en-US" sz="1400" b="0" i="0" dirty="0">
                          <a:effectLst/>
                          <a:latin typeface="Times New Roman" panose="02020603050405020304" pitchFamily="18" charset="0"/>
                        </a:rPr>
                        <a:t> </a:t>
                      </a:r>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ase"/>
                      <a:r>
                        <a:rPr lang="en-US" sz="1400" b="0" i="0" dirty="0">
                          <a:effectLst/>
                          <a:latin typeface="Times New Roman" panose="02020603050405020304" pitchFamily="18" charset="0"/>
                        </a:rPr>
                        <a:t>Rollo de los </a:t>
                      </a:r>
                      <a:r>
                        <a:rPr lang="en-US" sz="1400" b="0" i="0" dirty="0" err="1">
                          <a:effectLst/>
                          <a:latin typeface="Times New Roman" panose="02020603050405020304" pitchFamily="18" charset="0"/>
                        </a:rPr>
                        <a:t>Sacerdotes</a:t>
                      </a:r>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ase"/>
                      <a:r>
                        <a:rPr lang="en-US" sz="1400" b="0" i="0" dirty="0">
                          <a:effectLst/>
                          <a:latin typeface="Times New Roman" panose="02020603050405020304" pitchFamily="18" charset="0"/>
                        </a:rPr>
                        <a:t>Camino de Sinai a Cades </a:t>
                      </a:r>
                      <a:r>
                        <a:rPr lang="en-US" sz="1400" b="0" i="0" dirty="0" err="1">
                          <a:effectLst/>
                          <a:latin typeface="Times New Roman" panose="02020603050405020304" pitchFamily="18" charset="0"/>
                        </a:rPr>
                        <a:t>Barnea</a:t>
                      </a:r>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457200" rtl="0" eaLnBrk="1" fontAlgn="base" latinLnBrk="0" hangingPunct="1">
                        <a:lnSpc>
                          <a:spcPct val="100000"/>
                        </a:lnSpc>
                        <a:spcBef>
                          <a:spcPts val="0"/>
                        </a:spcBef>
                        <a:spcAft>
                          <a:spcPts val="0"/>
                        </a:spcAft>
                        <a:buClrTx/>
                        <a:buSzTx/>
                        <a:buFontTx/>
                        <a:buNone/>
                        <a:tabLst/>
                        <a:defRPr/>
                      </a:pPr>
                      <a:r>
                        <a:rPr lang="en-US" sz="1800" b="0" i="0" dirty="0">
                          <a:effectLst/>
                          <a:latin typeface="Times New Roman" panose="02020603050405020304" pitchFamily="18" charset="0"/>
                        </a:rPr>
                        <a:t>Rollo de los </a:t>
                      </a:r>
                      <a:r>
                        <a:rPr lang="en-US" sz="1800" b="0" i="0" dirty="0" err="1">
                          <a:effectLst/>
                          <a:latin typeface="Times New Roman" panose="02020603050405020304" pitchFamily="18" charset="0"/>
                        </a:rPr>
                        <a:t>Sacerdotes</a:t>
                      </a:r>
                      <a:endParaRPr lang="en-US" sz="2400" b="0" i="0" dirty="0">
                        <a:effectLst/>
                      </a:endParaRPr>
                    </a:p>
                    <a:p>
                      <a:pPr algn="ctr" rtl="0" fontAlgn="base"/>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ctr" rtl="0" fontAlgn="base"/>
                      <a:r>
                        <a:rPr lang="en-US" sz="1400" b="0" i="0" dirty="0">
                          <a:effectLst/>
                          <a:latin typeface="Times New Roman" panose="02020603050405020304" pitchFamily="18" charset="0"/>
                        </a:rPr>
                        <a:t>Camino del </a:t>
                      </a:r>
                      <a:r>
                        <a:rPr lang="en-US" sz="1400" b="0" i="0" dirty="0" err="1">
                          <a:effectLst/>
                          <a:latin typeface="Times New Roman" panose="02020603050405020304" pitchFamily="18" charset="0"/>
                        </a:rPr>
                        <a:t>desierto</a:t>
                      </a:r>
                      <a:r>
                        <a:rPr lang="en-US" sz="1400" b="0" i="0" dirty="0">
                          <a:effectLst/>
                          <a:latin typeface="Times New Roman" panose="02020603050405020304" pitchFamily="18" charset="0"/>
                        </a:rPr>
                        <a:t> de Zi a Moab </a:t>
                      </a:r>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rtl="0" fontAlgn="base"/>
                      <a:r>
                        <a:rPr lang="en-US" sz="1800" b="0" i="0" dirty="0" err="1">
                          <a:effectLst/>
                        </a:rPr>
                        <a:t>Oraculos</a:t>
                      </a:r>
                      <a:r>
                        <a:rPr lang="en-US" sz="1800" b="0" i="0" dirty="0">
                          <a:effectLst/>
                        </a:rPr>
                        <a:t> de </a:t>
                      </a:r>
                      <a:r>
                        <a:rPr lang="en-US" sz="1800" b="0" i="0" dirty="0" err="1">
                          <a:effectLst/>
                        </a:rPr>
                        <a:t>balaam</a:t>
                      </a:r>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rtl="0" fontAlgn="base"/>
                      <a:r>
                        <a:rPr lang="en-US" sz="1400" b="1" i="1" dirty="0" err="1">
                          <a:solidFill>
                            <a:srgbClr val="FF0000"/>
                          </a:solidFill>
                          <a:effectLst/>
                          <a:latin typeface="Times New Roman" panose="02020603050405020304" pitchFamily="18" charset="0"/>
                        </a:rPr>
                        <a:t>Censo</a:t>
                      </a:r>
                      <a:r>
                        <a:rPr lang="en-US" sz="1400" b="1" i="1" dirty="0">
                          <a:solidFill>
                            <a:srgbClr val="FF0000"/>
                          </a:solidFill>
                          <a:effectLst/>
                          <a:latin typeface="Times New Roman" panose="02020603050405020304" pitchFamily="18" charset="0"/>
                        </a:rPr>
                        <a:t> #2 </a:t>
                      </a:r>
                    </a:p>
                    <a:p>
                      <a:pPr algn="ctr" rtl="0" fontAlgn="base"/>
                      <a:r>
                        <a:rPr lang="en-US" sz="1400" b="1" i="1" dirty="0">
                          <a:solidFill>
                            <a:srgbClr val="FF0000"/>
                          </a:solidFill>
                          <a:effectLst/>
                          <a:latin typeface="Times New Roman" panose="02020603050405020304" pitchFamily="18" charset="0"/>
                        </a:rPr>
                        <a:t> </a:t>
                      </a:r>
                      <a:r>
                        <a:rPr lang="en-US" sz="1400" b="1" i="1" dirty="0" err="1">
                          <a:solidFill>
                            <a:srgbClr val="FF0000"/>
                          </a:solidFill>
                          <a:effectLst/>
                          <a:latin typeface="Times New Roman" panose="02020603050405020304" pitchFamily="18" charset="0"/>
                        </a:rPr>
                        <a:t>Generacion</a:t>
                      </a:r>
                      <a:r>
                        <a:rPr lang="en-US" sz="1400" b="0" i="0" dirty="0">
                          <a:effectLst/>
                          <a:latin typeface="Times New Roman" panose="02020603050405020304" pitchFamily="18" charset="0"/>
                        </a:rPr>
                        <a:t> </a:t>
                      </a:r>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ctr" rtl="0" fontAlgn="base"/>
                      <a:r>
                        <a:rPr lang="en-US" sz="1400" b="0" i="0" dirty="0" err="1">
                          <a:effectLst/>
                          <a:latin typeface="Times New Roman" panose="02020603050405020304" pitchFamily="18" charset="0"/>
                        </a:rPr>
                        <a:t>Rollos</a:t>
                      </a:r>
                      <a:r>
                        <a:rPr lang="en-US" sz="1400" b="0" i="0" dirty="0">
                          <a:effectLst/>
                          <a:latin typeface="Times New Roman" panose="02020603050405020304" pitchFamily="18" charset="0"/>
                        </a:rPr>
                        <a:t> de los </a:t>
                      </a:r>
                      <a:r>
                        <a:rPr lang="en-US" sz="1400" b="0" i="0" dirty="0" err="1">
                          <a:effectLst/>
                          <a:latin typeface="Times New Roman" panose="02020603050405020304" pitchFamily="18" charset="0"/>
                        </a:rPr>
                        <a:t>Sacerdotes</a:t>
                      </a:r>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ase"/>
                      <a:r>
                        <a:rPr lang="en-US" sz="1400" b="0" i="0" dirty="0" err="1">
                          <a:effectLst/>
                          <a:latin typeface="Times New Roman" panose="02020603050405020304" pitchFamily="18" charset="0"/>
                        </a:rPr>
                        <a:t>Preparacio</a:t>
                      </a:r>
                      <a:r>
                        <a:rPr lang="en-US" sz="1400" b="0" i="0" dirty="0">
                          <a:effectLst/>
                          <a:latin typeface="Times New Roman" panose="02020603050405020304" pitchFamily="18" charset="0"/>
                        </a:rPr>
                        <a:t> para </a:t>
                      </a:r>
                      <a:r>
                        <a:rPr lang="en-US" sz="1400" b="0" i="0" dirty="0" err="1">
                          <a:effectLst/>
                          <a:latin typeface="Times New Roman" panose="02020603050405020304" pitchFamily="18" charset="0"/>
                        </a:rPr>
                        <a:t>entrar</a:t>
                      </a:r>
                      <a:r>
                        <a:rPr lang="en-US" sz="1400" b="0" i="0" dirty="0">
                          <a:effectLst/>
                          <a:latin typeface="Times New Roman" panose="02020603050405020304" pitchFamily="18" charset="0"/>
                        </a:rPr>
                        <a:t> a  Canaan </a:t>
                      </a:r>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0733730"/>
                  </a:ext>
                </a:extLst>
              </a:tr>
              <a:tr h="314754">
                <a:tc>
                  <a:txBody>
                    <a:bodyPr/>
                    <a:lstStyle/>
                    <a:p>
                      <a:pPr algn="ctr" rtl="0" fontAlgn="base"/>
                      <a:r>
                        <a:rPr lang="en-US" sz="1800" b="0" i="0" dirty="0" err="1">
                          <a:effectLst/>
                          <a:latin typeface="Times New Roman" panose="02020603050405020304" pitchFamily="18" charset="0"/>
                        </a:rPr>
                        <a:t>Capitulos</a:t>
                      </a:r>
                      <a:endParaRPr lang="en-US" sz="32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ase"/>
                      <a:r>
                        <a:rPr lang="en-US" sz="1100" b="0" i="0">
                          <a:effectLst/>
                          <a:latin typeface="Times New Roman" panose="02020603050405020304" pitchFamily="18" charset="0"/>
                        </a:rPr>
                        <a:t>1-4 </a:t>
                      </a:r>
                      <a:endParaRPr lang="en-US" sz="1800" b="0" i="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ase"/>
                      <a:r>
                        <a:rPr lang="en-US" sz="1100" b="0" i="0">
                          <a:effectLst/>
                          <a:latin typeface="Times New Roman" panose="02020603050405020304" pitchFamily="18" charset="0"/>
                        </a:rPr>
                        <a:t>5-10 </a:t>
                      </a:r>
                      <a:endParaRPr lang="en-US" sz="1800" b="0" i="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ase"/>
                      <a:r>
                        <a:rPr lang="en-US" sz="1100" b="0" i="0">
                          <a:effectLst/>
                          <a:latin typeface="Times New Roman" panose="02020603050405020304" pitchFamily="18" charset="0"/>
                        </a:rPr>
                        <a:t>10-14 </a:t>
                      </a:r>
                      <a:endParaRPr lang="en-US" sz="1800" b="0" i="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rtl="0" fontAlgn="base"/>
                      <a:r>
                        <a:rPr lang="en-US" sz="1100" b="0" i="0">
                          <a:effectLst/>
                          <a:latin typeface="Times New Roman" panose="02020603050405020304" pitchFamily="18" charset="0"/>
                        </a:rPr>
                        <a:t>15-19 </a:t>
                      </a:r>
                      <a:endParaRPr lang="en-US" sz="1800" b="0" i="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ctr" rtl="0" fontAlgn="base"/>
                      <a:r>
                        <a:rPr lang="en-US" sz="1100" b="0" i="0">
                          <a:effectLst/>
                          <a:latin typeface="Times New Roman" panose="02020603050405020304" pitchFamily="18" charset="0"/>
                        </a:rPr>
                        <a:t>20-21 </a:t>
                      </a:r>
                      <a:endParaRPr lang="en-US" sz="1800" b="0" i="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rtl="0" fontAlgn="base"/>
                      <a:r>
                        <a:rPr lang="en-US" sz="1100" b="0" i="0">
                          <a:effectLst/>
                          <a:latin typeface="Times New Roman" panose="02020603050405020304" pitchFamily="18" charset="0"/>
                        </a:rPr>
                        <a:t>22-25 </a:t>
                      </a:r>
                      <a:endParaRPr lang="en-US" sz="1800" b="0" i="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rtl="0" fontAlgn="base"/>
                      <a:r>
                        <a:rPr lang="en-US" sz="1100" b="0" i="0">
                          <a:effectLst/>
                          <a:latin typeface="Times New Roman" panose="02020603050405020304" pitchFamily="18" charset="0"/>
                        </a:rPr>
                        <a:t>26-27 </a:t>
                      </a:r>
                      <a:endParaRPr lang="en-US" sz="1800" b="0" i="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ctr" rtl="0" fontAlgn="base"/>
                      <a:r>
                        <a:rPr lang="en-US" sz="1100" b="0" i="0" dirty="0">
                          <a:effectLst/>
                          <a:latin typeface="Times New Roman" panose="02020603050405020304" pitchFamily="18" charset="0"/>
                        </a:rPr>
                        <a:t>28-29 </a:t>
                      </a:r>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ase"/>
                      <a:r>
                        <a:rPr lang="en-US" sz="1100" b="0" i="0" dirty="0">
                          <a:effectLst/>
                          <a:latin typeface="Times New Roman" panose="02020603050405020304" pitchFamily="18" charset="0"/>
                        </a:rPr>
                        <a:t>30-36 </a:t>
                      </a:r>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8319717"/>
                  </a:ext>
                </a:extLst>
              </a:tr>
              <a:tr h="440656">
                <a:tc>
                  <a:txBody>
                    <a:bodyPr/>
                    <a:lstStyle/>
                    <a:p>
                      <a:pPr algn="ctr" rtl="0" fontAlgn="base"/>
                      <a:r>
                        <a:rPr lang="en-US" sz="1800" b="0" i="0" dirty="0" err="1">
                          <a:effectLst/>
                          <a:latin typeface="Times New Roman" panose="02020603050405020304" pitchFamily="18" charset="0"/>
                        </a:rPr>
                        <a:t>Tiempo</a:t>
                      </a:r>
                      <a:endParaRPr lang="en-US" sz="32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rtl="0" fontAlgn="base"/>
                      <a:r>
                        <a:rPr lang="en-US" sz="1100" b="0" i="0" dirty="0">
                          <a:effectLst/>
                          <a:latin typeface="Times New Roman" panose="02020603050405020304" pitchFamily="18" charset="0"/>
                        </a:rPr>
                        <a:t>19 Dias </a:t>
                      </a:r>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ctr" rtl="0" fontAlgn="base"/>
                      <a:r>
                        <a:rPr lang="en-US" sz="1100" b="0" i="0" dirty="0">
                          <a:effectLst/>
                          <a:latin typeface="Times New Roman" panose="02020603050405020304" pitchFamily="18" charset="0"/>
                        </a:rPr>
                        <a:t>4 </a:t>
                      </a:r>
                      <a:r>
                        <a:rPr lang="en-US" sz="1100" b="0" i="0" dirty="0" err="1">
                          <a:effectLst/>
                          <a:latin typeface="Times New Roman" panose="02020603050405020304" pitchFamily="18" charset="0"/>
                        </a:rPr>
                        <a:t>Meses</a:t>
                      </a:r>
                      <a:r>
                        <a:rPr lang="en-US" sz="1100" b="0" i="0" dirty="0">
                          <a:effectLst/>
                          <a:latin typeface="Times New Roman" panose="02020603050405020304" pitchFamily="18" charset="0"/>
                        </a:rPr>
                        <a:t> </a:t>
                      </a:r>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rtl="0" fontAlgn="base"/>
                      <a:r>
                        <a:rPr lang="en-US" sz="1100" b="0" i="0" dirty="0">
                          <a:effectLst/>
                          <a:latin typeface="Times New Roman" panose="02020603050405020304" pitchFamily="18" charset="0"/>
                        </a:rPr>
                        <a:t> 38 </a:t>
                      </a:r>
                      <a:r>
                        <a:rPr lang="en-US" sz="1100" b="0" i="0" dirty="0" err="1">
                          <a:effectLst/>
                          <a:latin typeface="Times New Roman" panose="02020603050405020304" pitchFamily="18" charset="0"/>
                        </a:rPr>
                        <a:t>años</a:t>
                      </a:r>
                      <a:r>
                        <a:rPr lang="en-US" sz="1100" b="0" i="0" dirty="0">
                          <a:effectLst/>
                          <a:latin typeface="Times New Roman" panose="02020603050405020304" pitchFamily="18" charset="0"/>
                        </a:rPr>
                        <a:t> </a:t>
                      </a:r>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rtl="0" fontAlgn="base"/>
                      <a:r>
                        <a:rPr lang="en-US" sz="1100" b="0" i="0" dirty="0">
                          <a:effectLst/>
                          <a:latin typeface="Times New Roman" panose="02020603050405020304" pitchFamily="18" charset="0"/>
                        </a:rPr>
                        <a:t>4 - 5 </a:t>
                      </a:r>
                      <a:r>
                        <a:rPr lang="en-US" sz="1100" b="0" i="0" dirty="0" err="1">
                          <a:effectLst/>
                          <a:latin typeface="Times New Roman" panose="02020603050405020304" pitchFamily="18" charset="0"/>
                        </a:rPr>
                        <a:t>Meses</a:t>
                      </a:r>
                      <a:r>
                        <a:rPr lang="en-US" sz="1100" b="0" i="0" dirty="0">
                          <a:effectLst/>
                          <a:latin typeface="Times New Roman" panose="02020603050405020304" pitchFamily="18" charset="0"/>
                        </a:rPr>
                        <a:t> </a:t>
                      </a:r>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19573364"/>
                  </a:ext>
                </a:extLst>
              </a:tr>
              <a:tr h="314754">
                <a:tc>
                  <a:txBody>
                    <a:bodyPr/>
                    <a:lstStyle/>
                    <a:p>
                      <a:pPr algn="ctr" rtl="0" fontAlgn="base"/>
                      <a:r>
                        <a:rPr lang="en-US" sz="1800" b="0" i="0" dirty="0">
                          <a:effectLst/>
                          <a:latin typeface="Times New Roman" panose="02020603050405020304" pitchFamily="18" charset="0"/>
                        </a:rPr>
                        <a:t>Lugar</a:t>
                      </a:r>
                      <a:endParaRPr lang="en-US" sz="32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rtl="0" fontAlgn="base"/>
                      <a:r>
                        <a:rPr lang="en-US" sz="1100" b="1" i="1" dirty="0">
                          <a:solidFill>
                            <a:srgbClr val="FF0000"/>
                          </a:solidFill>
                          <a:effectLst/>
                          <a:latin typeface="Times New Roman" panose="02020603050405020304" pitchFamily="18" charset="0"/>
                        </a:rPr>
                        <a:t>Sinai</a:t>
                      </a:r>
                      <a:r>
                        <a:rPr lang="en-US" sz="1100" b="0" i="0" dirty="0">
                          <a:effectLst/>
                          <a:latin typeface="Times New Roman" panose="02020603050405020304" pitchFamily="18" charset="0"/>
                        </a:rPr>
                        <a:t> </a:t>
                      </a:r>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7">
                  <a:txBody>
                    <a:bodyPr/>
                    <a:lstStyle/>
                    <a:p>
                      <a:pPr algn="ctr" rtl="0" fontAlgn="base"/>
                      <a:r>
                        <a:rPr lang="en-US" sz="1100" b="1" i="1" dirty="0" err="1">
                          <a:solidFill>
                            <a:srgbClr val="FF0000"/>
                          </a:solidFill>
                          <a:effectLst/>
                          <a:latin typeface="Times New Roman" panose="02020603050405020304" pitchFamily="18" charset="0"/>
                        </a:rPr>
                        <a:t>Desierto</a:t>
                      </a:r>
                      <a:r>
                        <a:rPr lang="en-US" sz="1100" b="1" i="1" dirty="0">
                          <a:solidFill>
                            <a:srgbClr val="FF0000"/>
                          </a:solidFill>
                          <a:effectLst/>
                          <a:latin typeface="Times New Roman" panose="02020603050405020304" pitchFamily="18" charset="0"/>
                        </a:rPr>
                        <a:t> y Cades </a:t>
                      </a:r>
                      <a:r>
                        <a:rPr lang="en-US" sz="1100" b="1" i="1" dirty="0" err="1">
                          <a:solidFill>
                            <a:srgbClr val="FF0000"/>
                          </a:solidFill>
                          <a:effectLst/>
                          <a:latin typeface="Times New Roman" panose="02020603050405020304" pitchFamily="18" charset="0"/>
                        </a:rPr>
                        <a:t>Barnea</a:t>
                      </a:r>
                      <a:r>
                        <a:rPr lang="en-US" sz="1100" b="0" i="0" dirty="0">
                          <a:effectLst/>
                          <a:latin typeface="Times New Roman" panose="02020603050405020304" pitchFamily="18" charset="0"/>
                        </a:rPr>
                        <a:t> </a:t>
                      </a:r>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rtl="0" fontAlgn="base"/>
                      <a:r>
                        <a:rPr lang="en-US" sz="1100" b="1" i="1" dirty="0">
                          <a:solidFill>
                            <a:srgbClr val="FF0000"/>
                          </a:solidFill>
                          <a:effectLst/>
                          <a:latin typeface="Times New Roman" panose="02020603050405020304" pitchFamily="18" charset="0"/>
                        </a:rPr>
                        <a:t> (Trans-Jordan)</a:t>
                      </a:r>
                      <a:r>
                        <a:rPr lang="en-US" sz="1100" b="0" i="0" dirty="0">
                          <a:effectLst/>
                          <a:latin typeface="Times New Roman" panose="02020603050405020304" pitchFamily="18" charset="0"/>
                        </a:rPr>
                        <a:t> </a:t>
                      </a:r>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86903101"/>
                  </a:ext>
                </a:extLst>
              </a:tr>
              <a:tr h="314754">
                <a:tc>
                  <a:txBody>
                    <a:bodyPr/>
                    <a:lstStyle/>
                    <a:p>
                      <a:pPr algn="ctr" rtl="0" fontAlgn="base"/>
                      <a:r>
                        <a:rPr lang="en-US" sz="1800" b="0" i="0" dirty="0" err="1">
                          <a:effectLst/>
                          <a:latin typeface="Times New Roman" panose="02020603050405020304" pitchFamily="18" charset="0"/>
                        </a:rPr>
                        <a:t>Enfoque</a:t>
                      </a:r>
                      <a:r>
                        <a:rPr lang="en-US" sz="1800" b="0" i="0" dirty="0">
                          <a:effectLst/>
                          <a:latin typeface="Times New Roman" panose="02020603050405020304" pitchFamily="18" charset="0"/>
                        </a:rPr>
                        <a:t> </a:t>
                      </a:r>
                      <a:endParaRPr lang="en-US" sz="32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rtl="0" fontAlgn="base"/>
                      <a:r>
                        <a:rPr lang="en-US" sz="1100" b="0" i="0" dirty="0">
                          <a:effectLst/>
                          <a:latin typeface="Times New Roman" panose="02020603050405020304" pitchFamily="18" charset="0"/>
                        </a:rPr>
                        <a:t>Ley y Orden </a:t>
                      </a:r>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7">
                  <a:txBody>
                    <a:bodyPr/>
                    <a:lstStyle/>
                    <a:p>
                      <a:pPr algn="ctr" rtl="0" fontAlgn="base"/>
                      <a:r>
                        <a:rPr lang="en-US" sz="1100" b="0" i="0" dirty="0">
                          <a:effectLst/>
                          <a:latin typeface="Times New Roman" panose="02020603050405020304" pitchFamily="18" charset="0"/>
                        </a:rPr>
                        <a:t>Rebellion &amp; </a:t>
                      </a:r>
                      <a:r>
                        <a:rPr lang="en-US" sz="1100" b="0" i="0" dirty="0" err="1">
                          <a:effectLst/>
                          <a:latin typeface="Times New Roman" panose="02020603050405020304" pitchFamily="18" charset="0"/>
                        </a:rPr>
                        <a:t>Desorden</a:t>
                      </a:r>
                      <a:r>
                        <a:rPr lang="en-US" sz="1100" b="0" i="0" dirty="0">
                          <a:effectLst/>
                          <a:latin typeface="Times New Roman" panose="02020603050405020304" pitchFamily="18" charset="0"/>
                        </a:rPr>
                        <a:t> </a:t>
                      </a:r>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rtl="0" fontAlgn="base"/>
                      <a:r>
                        <a:rPr lang="en-US" sz="1100" b="0" i="0" dirty="0" err="1">
                          <a:effectLst/>
                          <a:latin typeface="Times New Roman" panose="02020603050405020304" pitchFamily="18" charset="0"/>
                        </a:rPr>
                        <a:t>Nuevas</a:t>
                      </a:r>
                      <a:r>
                        <a:rPr lang="en-US" sz="1100" b="0" i="0" dirty="0">
                          <a:effectLst/>
                          <a:latin typeface="Times New Roman" panose="02020603050405020304" pitchFamily="18" charset="0"/>
                        </a:rPr>
                        <a:t> </a:t>
                      </a:r>
                      <a:r>
                        <a:rPr lang="en-US" sz="1100" b="0" i="0" dirty="0" err="1">
                          <a:effectLst/>
                          <a:latin typeface="Times New Roman" panose="02020603050405020304" pitchFamily="18" charset="0"/>
                        </a:rPr>
                        <a:t>leyes</a:t>
                      </a:r>
                      <a:r>
                        <a:rPr lang="en-US" sz="1100" b="0" i="0" dirty="0">
                          <a:effectLst/>
                          <a:latin typeface="Times New Roman" panose="02020603050405020304" pitchFamily="18" charset="0"/>
                        </a:rPr>
                        <a:t> y Nuevo Orden</a:t>
                      </a:r>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93129801"/>
                  </a:ext>
                </a:extLst>
              </a:tr>
              <a:tr h="440656">
                <a:tc>
                  <a:txBody>
                    <a:bodyPr/>
                    <a:lstStyle/>
                    <a:p>
                      <a:pPr algn="ctr" rtl="0" fontAlgn="base"/>
                      <a:r>
                        <a:rPr lang="en-US" sz="1800" b="0" i="0" dirty="0" err="1">
                          <a:effectLst/>
                          <a:latin typeface="Times New Roman" panose="02020603050405020304" pitchFamily="18" charset="0"/>
                        </a:rPr>
                        <a:t>Viages</a:t>
                      </a:r>
                      <a:r>
                        <a:rPr lang="en-US" sz="1800" b="0" i="0" dirty="0">
                          <a:effectLst/>
                          <a:latin typeface="Times New Roman" panose="02020603050405020304" pitchFamily="18" charset="0"/>
                        </a:rPr>
                        <a:t> </a:t>
                      </a:r>
                      <a:endParaRPr lang="en-US" sz="32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rtl="0" fontAlgn="base"/>
                      <a:r>
                        <a:rPr lang="en-US" sz="1100" b="0" i="0" dirty="0">
                          <a:effectLst/>
                          <a:latin typeface="Times New Roman" panose="02020603050405020304" pitchFamily="18" charset="0"/>
                        </a:rPr>
                        <a:t> Sinai </a:t>
                      </a:r>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ctr" rtl="0" fontAlgn="base"/>
                      <a:r>
                        <a:rPr lang="en-US" sz="1100" b="0" i="0" dirty="0">
                          <a:effectLst/>
                          <a:latin typeface="Times New Roman" panose="02020603050405020304" pitchFamily="18" charset="0"/>
                        </a:rPr>
                        <a:t>para C. B </a:t>
                      </a:r>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ase"/>
                      <a:r>
                        <a:rPr lang="en-US" sz="1100" b="0" i="0" dirty="0" err="1">
                          <a:effectLst/>
                          <a:latin typeface="Times New Roman" panose="02020603050405020304" pitchFamily="18" charset="0"/>
                        </a:rPr>
                        <a:t>En</a:t>
                      </a:r>
                      <a:r>
                        <a:rPr lang="en-US" sz="1100" b="0" i="0" dirty="0">
                          <a:effectLst/>
                          <a:latin typeface="Times New Roman" panose="02020603050405020304" pitchFamily="18" charset="0"/>
                        </a:rPr>
                        <a:t>  C. B </a:t>
                      </a:r>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rtl="0" fontAlgn="base"/>
                      <a:r>
                        <a:rPr lang="en-US" sz="1100" b="0" i="0" dirty="0">
                          <a:effectLst/>
                          <a:latin typeface="Times New Roman" panose="02020603050405020304" pitchFamily="18" charset="0"/>
                        </a:rPr>
                        <a:t>a Moab </a:t>
                      </a:r>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rtl="0" fontAlgn="base"/>
                      <a:r>
                        <a:rPr lang="en-US" sz="1100" b="1" i="1" dirty="0">
                          <a:solidFill>
                            <a:srgbClr val="FF0000"/>
                          </a:solidFill>
                          <a:effectLst/>
                          <a:latin typeface="Times New Roman" panose="02020603050405020304" pitchFamily="18" charset="0"/>
                        </a:rPr>
                        <a:t> Moab</a:t>
                      </a:r>
                      <a:r>
                        <a:rPr lang="en-US" sz="1100" b="0" i="0" dirty="0">
                          <a:effectLst/>
                          <a:latin typeface="Times New Roman" panose="02020603050405020304" pitchFamily="18" charset="0"/>
                        </a:rPr>
                        <a:t> </a:t>
                      </a:r>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49050832"/>
                  </a:ext>
                </a:extLst>
              </a:tr>
              <a:tr h="314754">
                <a:tc>
                  <a:txBody>
                    <a:bodyPr/>
                    <a:lstStyle/>
                    <a:p>
                      <a:pPr algn="ctr" rtl="0" fontAlgn="base"/>
                      <a:r>
                        <a:rPr lang="en-US" sz="1800" b="0" i="0" dirty="0" err="1">
                          <a:effectLst/>
                          <a:latin typeface="Times New Roman" panose="02020603050405020304" pitchFamily="18" charset="0"/>
                        </a:rPr>
                        <a:t>Tema</a:t>
                      </a:r>
                      <a:r>
                        <a:rPr lang="en-US" sz="1800" b="0" i="0" dirty="0">
                          <a:effectLst/>
                          <a:latin typeface="Times New Roman" panose="02020603050405020304" pitchFamily="18" charset="0"/>
                        </a:rPr>
                        <a:t> </a:t>
                      </a:r>
                      <a:endParaRPr lang="en-US" sz="32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2">
                  <a:txBody>
                    <a:bodyPr/>
                    <a:lstStyle/>
                    <a:p>
                      <a:pPr algn="ctr" rtl="0" fontAlgn="base"/>
                      <a:r>
                        <a:rPr lang="en-US" sz="1100" b="0" i="0" dirty="0">
                          <a:solidFill>
                            <a:srgbClr val="FF0000"/>
                          </a:solidFill>
                          <a:effectLst/>
                          <a:latin typeface="Times New Roman" panose="02020603050405020304" pitchFamily="18" charset="0"/>
                        </a:rPr>
                        <a:t>Camino </a:t>
                      </a:r>
                      <a:r>
                        <a:rPr lang="en-US" sz="1100" b="0" i="0" dirty="0" err="1">
                          <a:solidFill>
                            <a:srgbClr val="FF0000"/>
                          </a:solidFill>
                          <a:effectLst/>
                          <a:latin typeface="Times New Roman" panose="02020603050405020304" pitchFamily="18" charset="0"/>
                        </a:rPr>
                        <a:t>en</a:t>
                      </a:r>
                      <a:r>
                        <a:rPr lang="en-US" sz="1100" b="0" i="0" dirty="0">
                          <a:solidFill>
                            <a:srgbClr val="FF0000"/>
                          </a:solidFill>
                          <a:effectLst/>
                          <a:latin typeface="Times New Roman" panose="02020603050405020304" pitchFamily="18" charset="0"/>
                        </a:rPr>
                        <a:t> el </a:t>
                      </a:r>
                      <a:r>
                        <a:rPr lang="en-US" sz="1100" b="0" i="0" dirty="0" err="1">
                          <a:solidFill>
                            <a:srgbClr val="FF0000"/>
                          </a:solidFill>
                          <a:effectLst/>
                          <a:latin typeface="Times New Roman" panose="02020603050405020304" pitchFamily="18" charset="0"/>
                        </a:rPr>
                        <a:t>Desierto</a:t>
                      </a:r>
                      <a:r>
                        <a:rPr lang="en-US" sz="1100" b="0" i="0" dirty="0">
                          <a:solidFill>
                            <a:srgbClr val="FF0000"/>
                          </a:solidFill>
                          <a:effectLst/>
                          <a:latin typeface="Times New Roman" panose="02020603050405020304" pitchFamily="18" charset="0"/>
                        </a:rPr>
                        <a:t> por FE</a:t>
                      </a:r>
                      <a:endParaRPr lang="en-US" sz="1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42168514"/>
                  </a:ext>
                </a:extLst>
              </a:tr>
              <a:tr h="566556">
                <a:tc>
                  <a:txBody>
                    <a:bodyPr/>
                    <a:lstStyle/>
                    <a:p>
                      <a:pPr algn="ctr" rtl="0" fontAlgn="base"/>
                      <a:r>
                        <a:rPr lang="en-US" sz="1800" b="0" i="0" dirty="0" err="1">
                          <a:effectLst/>
                          <a:latin typeface="Times New Roman" panose="02020603050405020304" pitchFamily="18" charset="0"/>
                        </a:rPr>
                        <a:t>Proposito</a:t>
                      </a:r>
                      <a:r>
                        <a:rPr lang="en-US" sz="1800" b="0" i="0" dirty="0">
                          <a:effectLst/>
                          <a:latin typeface="Times New Roman" panose="02020603050405020304" pitchFamily="18" charset="0"/>
                        </a:rPr>
                        <a:t> </a:t>
                      </a:r>
                      <a:endParaRPr lang="en-US" sz="32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2">
                  <a:txBody>
                    <a:bodyPr/>
                    <a:lstStyle/>
                    <a:p>
                      <a:pPr algn="l" rtl="0" fontAlgn="base"/>
                      <a:r>
                        <a:rPr lang="en-US" sz="1400" b="0" i="0" dirty="0">
                          <a:effectLst/>
                          <a:latin typeface="Times New Roman" panose="02020603050405020304" pitchFamily="18" charset="0"/>
                        </a:rPr>
                        <a:t> </a:t>
                      </a:r>
                      <a:r>
                        <a:rPr lang="en-US" sz="1600" b="0" i="0" dirty="0">
                          <a:effectLst/>
                          <a:latin typeface="Times New Roman" panose="02020603050405020304" pitchFamily="18" charset="0"/>
                        </a:rPr>
                        <a:t>El </a:t>
                      </a:r>
                      <a:r>
                        <a:rPr lang="en-US" sz="1600" b="0" i="0" dirty="0" err="1">
                          <a:effectLst/>
                          <a:latin typeface="Times New Roman" panose="02020603050405020304" pitchFamily="18" charset="0"/>
                        </a:rPr>
                        <a:t>Proposito</a:t>
                      </a:r>
                      <a:r>
                        <a:rPr lang="en-US" sz="1600" b="0" i="0" dirty="0">
                          <a:effectLst/>
                          <a:latin typeface="Times New Roman" panose="02020603050405020304" pitchFamily="18" charset="0"/>
                        </a:rPr>
                        <a:t> de </a:t>
                      </a:r>
                      <a:r>
                        <a:rPr lang="en-US" sz="1600" b="0" i="0" dirty="0" err="1">
                          <a:effectLst/>
                          <a:latin typeface="Times New Roman" panose="02020603050405020304" pitchFamily="18" charset="0"/>
                        </a:rPr>
                        <a:t>este</a:t>
                      </a:r>
                      <a:r>
                        <a:rPr lang="en-US" sz="1600" b="0" i="0" dirty="0">
                          <a:effectLst/>
                          <a:latin typeface="Times New Roman" panose="02020603050405020304" pitchFamily="18" charset="0"/>
                        </a:rPr>
                        <a:t> </a:t>
                      </a:r>
                      <a:r>
                        <a:rPr lang="en-US" sz="1600" b="0" i="0" dirty="0" err="1">
                          <a:effectLst/>
                          <a:latin typeface="Times New Roman" panose="02020603050405020304" pitchFamily="18" charset="0"/>
                        </a:rPr>
                        <a:t>libro</a:t>
                      </a:r>
                      <a:r>
                        <a:rPr lang="en-US" sz="1600" b="0" i="0" dirty="0">
                          <a:effectLst/>
                          <a:latin typeface="Times New Roman" panose="02020603050405020304" pitchFamily="18" charset="0"/>
                        </a:rPr>
                        <a:t> es </a:t>
                      </a:r>
                      <a:r>
                        <a:rPr lang="en-US" sz="1600" b="0" i="0" dirty="0" err="1">
                          <a:effectLst/>
                          <a:latin typeface="Times New Roman" panose="02020603050405020304" pitchFamily="18" charset="0"/>
                        </a:rPr>
                        <a:t>demostrar</a:t>
                      </a:r>
                      <a:r>
                        <a:rPr lang="en-US" sz="1600" b="0" i="0" dirty="0">
                          <a:effectLst/>
                          <a:latin typeface="Times New Roman" panose="02020603050405020304" pitchFamily="18" charset="0"/>
                        </a:rPr>
                        <a:t> el </a:t>
                      </a:r>
                      <a:r>
                        <a:rPr lang="en-US" sz="1600" b="0" i="0" dirty="0" err="1">
                          <a:effectLst/>
                          <a:latin typeface="Times New Roman" panose="02020603050405020304" pitchFamily="18" charset="0"/>
                        </a:rPr>
                        <a:t>requisito</a:t>
                      </a:r>
                      <a:r>
                        <a:rPr lang="en-US" sz="1600" b="0" i="0" dirty="0">
                          <a:effectLst/>
                          <a:latin typeface="Times New Roman" panose="02020603050405020304" pitchFamily="18" charset="0"/>
                        </a:rPr>
                        <a:t> de Fe y </a:t>
                      </a:r>
                      <a:r>
                        <a:rPr lang="en-US" sz="1600" b="0" i="0" dirty="0" err="1">
                          <a:effectLst/>
                          <a:latin typeface="Times New Roman" panose="02020603050405020304" pitchFamily="18" charset="0"/>
                        </a:rPr>
                        <a:t>Obediencia</a:t>
                      </a:r>
                      <a:r>
                        <a:rPr lang="en-US" sz="1600" b="0" i="0" dirty="0">
                          <a:effectLst/>
                          <a:latin typeface="Times New Roman" panose="02020603050405020304" pitchFamily="18" charset="0"/>
                        </a:rPr>
                        <a:t> para que Israel </a:t>
                      </a:r>
                      <a:r>
                        <a:rPr lang="en-US" sz="1600" b="0" i="0" dirty="0" err="1">
                          <a:effectLst/>
                          <a:latin typeface="Times New Roman" panose="02020603050405020304" pitchFamily="18" charset="0"/>
                        </a:rPr>
                        <a:t>pueda</a:t>
                      </a:r>
                      <a:r>
                        <a:rPr lang="en-US" sz="1600" b="0" i="0" dirty="0">
                          <a:effectLst/>
                          <a:latin typeface="Times New Roman" panose="02020603050405020304" pitchFamily="18" charset="0"/>
                        </a:rPr>
                        <a:t> </a:t>
                      </a:r>
                      <a:r>
                        <a:rPr lang="en-US" sz="1600" b="0" i="0" dirty="0" err="1">
                          <a:effectLst/>
                          <a:latin typeface="Times New Roman" panose="02020603050405020304" pitchFamily="18" charset="0"/>
                        </a:rPr>
                        <a:t>conquistar</a:t>
                      </a:r>
                      <a:r>
                        <a:rPr lang="en-US" sz="1600" b="0" i="0" dirty="0">
                          <a:effectLst/>
                          <a:latin typeface="Times New Roman" panose="02020603050405020304" pitchFamily="18" charset="0"/>
                        </a:rPr>
                        <a:t> Canaan. Es </a:t>
                      </a:r>
                      <a:r>
                        <a:rPr lang="en-US" sz="1600" b="0" i="0" dirty="0" err="1">
                          <a:effectLst/>
                          <a:latin typeface="Times New Roman" panose="02020603050405020304" pitchFamily="18" charset="0"/>
                        </a:rPr>
                        <a:t>demostrado</a:t>
                      </a:r>
                      <a:r>
                        <a:rPr lang="en-US" sz="1600" b="0" i="0" dirty="0">
                          <a:effectLst/>
                          <a:latin typeface="Times New Roman" panose="02020603050405020304" pitchFamily="18" charset="0"/>
                        </a:rPr>
                        <a:t> </a:t>
                      </a:r>
                      <a:r>
                        <a:rPr lang="en-US" sz="1600" b="0" i="0" dirty="0" err="1">
                          <a:effectLst/>
                          <a:latin typeface="Times New Roman" panose="02020603050405020304" pitchFamily="18" charset="0"/>
                        </a:rPr>
                        <a:t>como</a:t>
                      </a:r>
                      <a:r>
                        <a:rPr lang="en-US" sz="1600" b="0" i="0" dirty="0">
                          <a:effectLst/>
                          <a:latin typeface="Times New Roman" panose="02020603050405020304" pitchFamily="18" charset="0"/>
                        </a:rPr>
                        <a:t> la </a:t>
                      </a:r>
                      <a:r>
                        <a:rPr lang="en-US" sz="1600" b="0" i="0" dirty="0" err="1">
                          <a:effectLst/>
                          <a:latin typeface="Times New Roman" panose="02020603050405020304" pitchFamily="18" charset="0"/>
                        </a:rPr>
                        <a:t>falta</a:t>
                      </a:r>
                      <a:r>
                        <a:rPr lang="en-US" sz="1600" b="0" i="0" dirty="0">
                          <a:effectLst/>
                          <a:latin typeface="Times New Roman" panose="02020603050405020304" pitchFamily="18" charset="0"/>
                        </a:rPr>
                        <a:t> de Fe de sus padres y la </a:t>
                      </a:r>
                      <a:r>
                        <a:rPr lang="en-US" sz="1600" b="0" i="0" dirty="0" err="1">
                          <a:effectLst/>
                          <a:latin typeface="Times New Roman" panose="02020603050405020304" pitchFamily="18" charset="0"/>
                        </a:rPr>
                        <a:t>desobediencia</a:t>
                      </a:r>
                      <a:r>
                        <a:rPr lang="en-US" sz="1600" b="0" i="0" dirty="0">
                          <a:effectLst/>
                          <a:latin typeface="Times New Roman" panose="02020603050405020304" pitchFamily="18" charset="0"/>
                        </a:rPr>
                        <a:t> los </a:t>
                      </a:r>
                      <a:r>
                        <a:rPr lang="en-US" sz="1600" b="0" i="0" dirty="0" err="1">
                          <a:effectLst/>
                          <a:latin typeface="Times New Roman" panose="02020603050405020304" pitchFamily="18" charset="0"/>
                        </a:rPr>
                        <a:t>llevaria</a:t>
                      </a:r>
                      <a:r>
                        <a:rPr lang="en-US" sz="1600" b="0" i="0" dirty="0">
                          <a:effectLst/>
                          <a:latin typeface="Times New Roman" panose="02020603050405020304" pitchFamily="18" charset="0"/>
                        </a:rPr>
                        <a:t> a la </a:t>
                      </a:r>
                      <a:r>
                        <a:rPr lang="en-US" sz="1600" b="0" i="0" dirty="0" err="1">
                          <a:effectLst/>
                          <a:latin typeface="Times New Roman" panose="02020603050405020304" pitchFamily="18" charset="0"/>
                        </a:rPr>
                        <a:t>muerte</a:t>
                      </a:r>
                      <a:r>
                        <a:rPr lang="en-US" sz="1600" b="0" i="0" dirty="0">
                          <a:effectLst/>
                          <a:latin typeface="Times New Roman" panose="02020603050405020304" pitchFamily="18" charset="0"/>
                        </a:rPr>
                        <a:t> </a:t>
                      </a:r>
                      <a:r>
                        <a:rPr lang="en-US" sz="1600" b="0" i="0" dirty="0" err="1">
                          <a:effectLst/>
                          <a:latin typeface="Times New Roman" panose="02020603050405020304" pitchFamily="18" charset="0"/>
                        </a:rPr>
                        <a:t>en</a:t>
                      </a:r>
                      <a:r>
                        <a:rPr lang="en-US" sz="1600" b="0" i="0" dirty="0">
                          <a:effectLst/>
                          <a:latin typeface="Times New Roman" panose="02020603050405020304" pitchFamily="18" charset="0"/>
                        </a:rPr>
                        <a:t> el </a:t>
                      </a:r>
                      <a:r>
                        <a:rPr lang="en-US" sz="1600" b="0" i="0" dirty="0" err="1">
                          <a:effectLst/>
                          <a:latin typeface="Times New Roman" panose="02020603050405020304" pitchFamily="18" charset="0"/>
                        </a:rPr>
                        <a:t>desierto</a:t>
                      </a:r>
                      <a:r>
                        <a:rPr lang="en-US" sz="1600" b="0" i="0" dirty="0">
                          <a:effectLst/>
                          <a:latin typeface="Times New Roman" panose="02020603050405020304" pitchFamily="18" charset="0"/>
                        </a:rPr>
                        <a:t>.</a:t>
                      </a:r>
                      <a:endParaRPr lang="en-US" sz="2800" b="0" i="0" dirty="0">
                        <a:effectLst/>
                      </a:endParaRPr>
                    </a:p>
                  </a:txBody>
                  <a:tcPr marL="49038" marR="49038" marT="24519" marB="24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54107629"/>
                  </a:ext>
                </a:extLst>
              </a:tr>
            </a:tbl>
          </a:graphicData>
        </a:graphic>
      </p:graphicFrame>
    </p:spTree>
    <p:extLst>
      <p:ext uri="{BB962C8B-B14F-4D97-AF65-F5344CB8AC3E}">
        <p14:creationId xmlns:p14="http://schemas.microsoft.com/office/powerpoint/2010/main" val="1797232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6BE9-46BD-4B07-991B-2F67C6BE6119}"/>
              </a:ext>
            </a:extLst>
          </p:cNvPr>
          <p:cNvSpPr>
            <a:spLocks noGrp="1"/>
          </p:cNvSpPr>
          <p:nvPr>
            <p:ph type="title"/>
          </p:nvPr>
        </p:nvSpPr>
        <p:spPr/>
        <p:txBody>
          <a:bodyPr/>
          <a:lstStyle/>
          <a:p>
            <a:pPr algn="ctr"/>
            <a:r>
              <a:rPr lang="en-US" dirty="0" err="1"/>
              <a:t>Numeros</a:t>
            </a:r>
            <a:endParaRPr lang="en-US" dirty="0"/>
          </a:p>
        </p:txBody>
      </p:sp>
      <p:sp>
        <p:nvSpPr>
          <p:cNvPr id="3" name="Content Placeholder 2">
            <a:extLst>
              <a:ext uri="{FF2B5EF4-FFF2-40B4-BE49-F238E27FC236}">
                <a16:creationId xmlns:a16="http://schemas.microsoft.com/office/drawing/2014/main" id="{FF18E15F-ED66-4E27-AE9C-B92BE5B33D26}"/>
              </a:ext>
            </a:extLst>
          </p:cNvPr>
          <p:cNvSpPr>
            <a:spLocks noGrp="1"/>
          </p:cNvSpPr>
          <p:nvPr>
            <p:ph idx="1"/>
          </p:nvPr>
        </p:nvSpPr>
        <p:spPr>
          <a:xfrm>
            <a:off x="106532" y="2254927"/>
            <a:ext cx="11825056" cy="4438835"/>
          </a:xfrm>
        </p:spPr>
        <p:txBody>
          <a:bodyPr/>
          <a:lstStyle/>
          <a:p>
            <a:pPr fontAlgn="base"/>
            <a:r>
              <a:rPr lang="en-US" b="1" dirty="0" err="1"/>
              <a:t>Tema</a:t>
            </a:r>
            <a:r>
              <a:rPr lang="en-US" b="1" dirty="0"/>
              <a:t>:</a:t>
            </a:r>
            <a:r>
              <a:rPr lang="en-US" dirty="0"/>
              <a:t> </a:t>
            </a:r>
            <a:r>
              <a:rPr lang="en-US" sz="2400" b="1" u="sng" dirty="0"/>
              <a:t>Camino </a:t>
            </a:r>
            <a:r>
              <a:rPr lang="en-US" sz="2400" b="1" u="sng" dirty="0" err="1"/>
              <a:t>en</a:t>
            </a:r>
            <a:r>
              <a:rPr lang="en-US" sz="2400" b="1" u="sng" dirty="0"/>
              <a:t> el </a:t>
            </a:r>
            <a:r>
              <a:rPr lang="en-US" sz="2400" b="1" u="sng" dirty="0" err="1"/>
              <a:t>Desierto</a:t>
            </a:r>
            <a:r>
              <a:rPr lang="en-US" sz="2400" b="1" u="sng" dirty="0"/>
              <a:t> por Fe</a:t>
            </a:r>
            <a:r>
              <a:rPr lang="en-US" dirty="0"/>
              <a:t>.  Falta de </a:t>
            </a:r>
            <a:r>
              <a:rPr lang="en-US" dirty="0" err="1"/>
              <a:t>fe</a:t>
            </a:r>
            <a:r>
              <a:rPr lang="en-US" dirty="0"/>
              <a:t> 11:1, Maria Y Aaron 12:1, </a:t>
            </a:r>
            <a:r>
              <a:rPr lang="en-US" dirty="0" err="1"/>
              <a:t>Reusarse</a:t>
            </a:r>
            <a:r>
              <a:rPr lang="en-US" dirty="0"/>
              <a:t> a </a:t>
            </a:r>
            <a:r>
              <a:rPr lang="en-US" dirty="0" err="1"/>
              <a:t>entrar</a:t>
            </a:r>
            <a:r>
              <a:rPr lang="en-US" dirty="0"/>
              <a:t> a la tierra </a:t>
            </a:r>
            <a:r>
              <a:rPr lang="en-US" dirty="0" err="1"/>
              <a:t>prometida</a:t>
            </a:r>
            <a:r>
              <a:rPr lang="en-US" dirty="0"/>
              <a:t> 14:2, </a:t>
            </a:r>
            <a:r>
              <a:rPr lang="en-US" dirty="0" err="1"/>
              <a:t>Falla</a:t>
            </a:r>
            <a:r>
              <a:rPr lang="en-US" dirty="0"/>
              <a:t> de Moises 20:12, </a:t>
            </a:r>
            <a:r>
              <a:rPr lang="en-US" dirty="0" err="1"/>
              <a:t>Idolatria</a:t>
            </a:r>
            <a:r>
              <a:rPr lang="en-US" dirty="0"/>
              <a:t> 25:3. Dios es </a:t>
            </a:r>
            <a:r>
              <a:rPr lang="en-US" dirty="0" err="1"/>
              <a:t>fiel</a:t>
            </a:r>
            <a:r>
              <a:rPr lang="en-US" dirty="0"/>
              <a:t> </a:t>
            </a:r>
            <a:r>
              <a:rPr lang="en-US" dirty="0" err="1"/>
              <a:t>apesar</a:t>
            </a:r>
            <a:r>
              <a:rPr lang="en-US" dirty="0"/>
              <a:t> de </a:t>
            </a:r>
            <a:r>
              <a:rPr lang="en-US" dirty="0" err="1"/>
              <a:t>todo</a:t>
            </a:r>
            <a:r>
              <a:rPr lang="en-US" dirty="0"/>
              <a:t>.</a:t>
            </a:r>
          </a:p>
          <a:p>
            <a:pPr marL="0" indent="0" fontAlgn="base">
              <a:buNone/>
            </a:pPr>
            <a:endParaRPr lang="en-US" dirty="0"/>
          </a:p>
          <a:p>
            <a:pPr fontAlgn="base"/>
            <a:r>
              <a:rPr lang="en-US" b="1" dirty="0" err="1"/>
              <a:t>Proposito</a:t>
            </a:r>
            <a:r>
              <a:rPr lang="en-US" dirty="0"/>
              <a:t>:</a:t>
            </a:r>
            <a:r>
              <a:rPr lang="en-US" sz="1600" dirty="0">
                <a:latin typeface="Times New Roman" panose="02020603050405020304" pitchFamily="18" charset="0"/>
              </a:rPr>
              <a:t> </a:t>
            </a:r>
            <a:r>
              <a:rPr lang="en-US" dirty="0">
                <a:latin typeface="Times New Roman" panose="02020603050405020304" pitchFamily="18" charset="0"/>
              </a:rPr>
              <a:t>El </a:t>
            </a:r>
            <a:r>
              <a:rPr lang="en-US" dirty="0" err="1">
                <a:latin typeface="Times New Roman" panose="02020603050405020304" pitchFamily="18" charset="0"/>
              </a:rPr>
              <a:t>Proposito</a:t>
            </a:r>
            <a:r>
              <a:rPr lang="en-US" dirty="0">
                <a:latin typeface="Times New Roman" panose="02020603050405020304" pitchFamily="18" charset="0"/>
              </a:rPr>
              <a:t> de </a:t>
            </a:r>
            <a:r>
              <a:rPr lang="en-US" dirty="0" err="1">
                <a:latin typeface="Times New Roman" panose="02020603050405020304" pitchFamily="18" charset="0"/>
              </a:rPr>
              <a:t>este</a:t>
            </a:r>
            <a:r>
              <a:rPr lang="en-US" dirty="0">
                <a:latin typeface="Times New Roman" panose="02020603050405020304" pitchFamily="18" charset="0"/>
              </a:rPr>
              <a:t> </a:t>
            </a:r>
            <a:r>
              <a:rPr lang="en-US" dirty="0" err="1">
                <a:latin typeface="Times New Roman" panose="02020603050405020304" pitchFamily="18" charset="0"/>
              </a:rPr>
              <a:t>libro</a:t>
            </a:r>
            <a:r>
              <a:rPr lang="en-US" dirty="0">
                <a:latin typeface="Times New Roman" panose="02020603050405020304" pitchFamily="18" charset="0"/>
              </a:rPr>
              <a:t> es </a:t>
            </a:r>
            <a:r>
              <a:rPr lang="en-US" dirty="0" err="1">
                <a:latin typeface="Times New Roman" panose="02020603050405020304" pitchFamily="18" charset="0"/>
              </a:rPr>
              <a:t>demostrar</a:t>
            </a:r>
            <a:r>
              <a:rPr lang="en-US" dirty="0">
                <a:latin typeface="Times New Roman" panose="02020603050405020304" pitchFamily="18" charset="0"/>
              </a:rPr>
              <a:t> el </a:t>
            </a:r>
            <a:r>
              <a:rPr lang="en-US" dirty="0" err="1">
                <a:latin typeface="Times New Roman" panose="02020603050405020304" pitchFamily="18" charset="0"/>
              </a:rPr>
              <a:t>requisito</a:t>
            </a:r>
            <a:r>
              <a:rPr lang="en-US" dirty="0">
                <a:latin typeface="Times New Roman" panose="02020603050405020304" pitchFamily="18" charset="0"/>
              </a:rPr>
              <a:t> de Fe y </a:t>
            </a:r>
            <a:r>
              <a:rPr lang="en-US" dirty="0" err="1">
                <a:latin typeface="Times New Roman" panose="02020603050405020304" pitchFamily="18" charset="0"/>
              </a:rPr>
              <a:t>Obediencia</a:t>
            </a:r>
            <a:r>
              <a:rPr lang="en-US" dirty="0">
                <a:latin typeface="Times New Roman" panose="02020603050405020304" pitchFamily="18" charset="0"/>
              </a:rPr>
              <a:t> para que Israel </a:t>
            </a:r>
            <a:r>
              <a:rPr lang="en-US" dirty="0" err="1">
                <a:latin typeface="Times New Roman" panose="02020603050405020304" pitchFamily="18" charset="0"/>
              </a:rPr>
              <a:t>pueda</a:t>
            </a:r>
            <a:r>
              <a:rPr lang="en-US" dirty="0">
                <a:latin typeface="Times New Roman" panose="02020603050405020304" pitchFamily="18" charset="0"/>
              </a:rPr>
              <a:t> </a:t>
            </a:r>
            <a:r>
              <a:rPr lang="en-US" dirty="0" err="1">
                <a:latin typeface="Times New Roman" panose="02020603050405020304" pitchFamily="18" charset="0"/>
              </a:rPr>
              <a:t>conquistar</a:t>
            </a:r>
            <a:r>
              <a:rPr lang="en-US" dirty="0">
                <a:latin typeface="Times New Roman" panose="02020603050405020304" pitchFamily="18" charset="0"/>
              </a:rPr>
              <a:t> Canaan. Es </a:t>
            </a:r>
            <a:r>
              <a:rPr lang="en-US" dirty="0" err="1">
                <a:latin typeface="Times New Roman" panose="02020603050405020304" pitchFamily="18" charset="0"/>
              </a:rPr>
              <a:t>demostrado</a:t>
            </a:r>
            <a:r>
              <a:rPr lang="en-US" dirty="0">
                <a:latin typeface="Times New Roman" panose="02020603050405020304" pitchFamily="18" charset="0"/>
              </a:rPr>
              <a:t> </a:t>
            </a:r>
            <a:r>
              <a:rPr lang="en-US" dirty="0" err="1">
                <a:latin typeface="Times New Roman" panose="02020603050405020304" pitchFamily="18" charset="0"/>
              </a:rPr>
              <a:t>como</a:t>
            </a:r>
            <a:r>
              <a:rPr lang="en-US" dirty="0">
                <a:latin typeface="Times New Roman" panose="02020603050405020304" pitchFamily="18" charset="0"/>
              </a:rPr>
              <a:t> la </a:t>
            </a:r>
            <a:r>
              <a:rPr lang="en-US" dirty="0" err="1">
                <a:latin typeface="Times New Roman" panose="02020603050405020304" pitchFamily="18" charset="0"/>
              </a:rPr>
              <a:t>falta</a:t>
            </a:r>
            <a:r>
              <a:rPr lang="en-US" dirty="0">
                <a:latin typeface="Times New Roman" panose="02020603050405020304" pitchFamily="18" charset="0"/>
              </a:rPr>
              <a:t> de Fe de sus padres y la </a:t>
            </a:r>
            <a:r>
              <a:rPr lang="en-US" dirty="0" err="1">
                <a:latin typeface="Times New Roman" panose="02020603050405020304" pitchFamily="18" charset="0"/>
              </a:rPr>
              <a:t>desobediencia</a:t>
            </a:r>
            <a:r>
              <a:rPr lang="en-US" dirty="0">
                <a:latin typeface="Times New Roman" panose="02020603050405020304" pitchFamily="18" charset="0"/>
              </a:rPr>
              <a:t> los </a:t>
            </a:r>
            <a:r>
              <a:rPr lang="en-US" dirty="0" err="1">
                <a:latin typeface="Times New Roman" panose="02020603050405020304" pitchFamily="18" charset="0"/>
              </a:rPr>
              <a:t>llevaria</a:t>
            </a:r>
            <a:r>
              <a:rPr lang="en-US" dirty="0">
                <a:latin typeface="Times New Roman" panose="02020603050405020304" pitchFamily="18" charset="0"/>
              </a:rPr>
              <a:t> a la </a:t>
            </a:r>
            <a:r>
              <a:rPr lang="en-US" dirty="0" err="1">
                <a:latin typeface="Times New Roman" panose="02020603050405020304" pitchFamily="18" charset="0"/>
              </a:rPr>
              <a:t>muerte</a:t>
            </a:r>
            <a:r>
              <a:rPr lang="en-US" dirty="0">
                <a:latin typeface="Times New Roman" panose="02020603050405020304" pitchFamily="18" charset="0"/>
              </a:rPr>
              <a:t> </a:t>
            </a:r>
            <a:r>
              <a:rPr lang="en-US" dirty="0" err="1">
                <a:latin typeface="Times New Roman" panose="02020603050405020304" pitchFamily="18" charset="0"/>
              </a:rPr>
              <a:t>en</a:t>
            </a:r>
            <a:r>
              <a:rPr lang="en-US" dirty="0">
                <a:latin typeface="Times New Roman" panose="02020603050405020304" pitchFamily="18" charset="0"/>
              </a:rPr>
              <a:t> el </a:t>
            </a:r>
            <a:r>
              <a:rPr lang="en-US" dirty="0" err="1">
                <a:latin typeface="Times New Roman" panose="02020603050405020304" pitchFamily="18" charset="0"/>
              </a:rPr>
              <a:t>desierto</a:t>
            </a:r>
            <a:r>
              <a:rPr lang="en-US" dirty="0">
                <a:latin typeface="Times New Roman" panose="02020603050405020304" pitchFamily="18" charset="0"/>
              </a:rPr>
              <a:t>.</a:t>
            </a:r>
            <a:endParaRPr lang="en-US" sz="3200" dirty="0"/>
          </a:p>
          <a:p>
            <a:pPr fontAlgn="base"/>
            <a:endParaRPr lang="en-US" dirty="0"/>
          </a:p>
          <a:p>
            <a:pPr fontAlgn="base"/>
            <a:r>
              <a:rPr lang="en-US" dirty="0" err="1"/>
              <a:t>Obediencia</a:t>
            </a:r>
            <a:r>
              <a:rPr lang="en-US" dirty="0"/>
              <a:t> sin </a:t>
            </a:r>
            <a:r>
              <a:rPr lang="en-US" dirty="0" err="1"/>
              <a:t>Adoracion</a:t>
            </a:r>
            <a:r>
              <a:rPr lang="en-US" dirty="0"/>
              <a:t> es </a:t>
            </a:r>
            <a:r>
              <a:rPr lang="en-US" dirty="0" err="1"/>
              <a:t>legalismo</a:t>
            </a:r>
            <a:r>
              <a:rPr lang="en-US" dirty="0"/>
              <a:t> y produce </a:t>
            </a:r>
            <a:r>
              <a:rPr lang="en-US" dirty="0" err="1"/>
              <a:t>miedo</a:t>
            </a:r>
            <a:r>
              <a:rPr lang="en-US" dirty="0"/>
              <a:t> e </a:t>
            </a:r>
            <a:r>
              <a:rPr lang="en-US" dirty="0" err="1"/>
              <a:t>Inseguridad</a:t>
            </a:r>
            <a:r>
              <a:rPr lang="en-US" dirty="0"/>
              <a:t>. </a:t>
            </a:r>
          </a:p>
          <a:p>
            <a:pPr fontAlgn="base"/>
            <a:r>
              <a:rPr lang="en-US" dirty="0" err="1"/>
              <a:t>Obediencia</a:t>
            </a:r>
            <a:r>
              <a:rPr lang="en-US" dirty="0"/>
              <a:t> </a:t>
            </a:r>
            <a:r>
              <a:rPr lang="en-US" dirty="0" err="1"/>
              <a:t>cuando</a:t>
            </a:r>
            <a:r>
              <a:rPr lang="en-US" dirty="0"/>
              <a:t> es </a:t>
            </a:r>
            <a:r>
              <a:rPr lang="en-US" dirty="0" err="1"/>
              <a:t>acompañada</a:t>
            </a:r>
            <a:r>
              <a:rPr lang="en-US" dirty="0"/>
              <a:t> de </a:t>
            </a:r>
            <a:r>
              <a:rPr lang="en-US" dirty="0" err="1"/>
              <a:t>Adoracion</a:t>
            </a:r>
            <a:r>
              <a:rPr lang="en-US" dirty="0"/>
              <a:t> da Vida.</a:t>
            </a:r>
          </a:p>
          <a:p>
            <a:endParaRPr lang="en-US" dirty="0"/>
          </a:p>
        </p:txBody>
      </p:sp>
    </p:spTree>
    <p:extLst>
      <p:ext uri="{BB962C8B-B14F-4D97-AF65-F5344CB8AC3E}">
        <p14:creationId xmlns:p14="http://schemas.microsoft.com/office/powerpoint/2010/main" val="4165229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6BE9-46BD-4B07-991B-2F67C6BE6119}"/>
              </a:ext>
            </a:extLst>
          </p:cNvPr>
          <p:cNvSpPr>
            <a:spLocks noGrp="1"/>
          </p:cNvSpPr>
          <p:nvPr>
            <p:ph type="title"/>
          </p:nvPr>
        </p:nvSpPr>
        <p:spPr/>
        <p:txBody>
          <a:bodyPr/>
          <a:lstStyle/>
          <a:p>
            <a:pPr algn="ctr"/>
            <a:r>
              <a:rPr lang="en-US" dirty="0" err="1"/>
              <a:t>Porque</a:t>
            </a:r>
            <a:r>
              <a:rPr lang="en-US" dirty="0"/>
              <a:t> los </a:t>
            </a:r>
            <a:r>
              <a:rPr lang="en-US" dirty="0" err="1"/>
              <a:t>censos</a:t>
            </a:r>
            <a:endParaRPr lang="en-US" dirty="0"/>
          </a:p>
        </p:txBody>
      </p:sp>
      <p:sp>
        <p:nvSpPr>
          <p:cNvPr id="3" name="Content Placeholder 2">
            <a:extLst>
              <a:ext uri="{FF2B5EF4-FFF2-40B4-BE49-F238E27FC236}">
                <a16:creationId xmlns:a16="http://schemas.microsoft.com/office/drawing/2014/main" id="{FF18E15F-ED66-4E27-AE9C-B92BE5B33D26}"/>
              </a:ext>
            </a:extLst>
          </p:cNvPr>
          <p:cNvSpPr>
            <a:spLocks noGrp="1"/>
          </p:cNvSpPr>
          <p:nvPr>
            <p:ph idx="1"/>
          </p:nvPr>
        </p:nvSpPr>
        <p:spPr>
          <a:xfrm>
            <a:off x="106532" y="2254927"/>
            <a:ext cx="11825056" cy="4438835"/>
          </a:xfrm>
        </p:spPr>
        <p:txBody>
          <a:bodyPr>
            <a:normAutofit/>
          </a:bodyPr>
          <a:lstStyle/>
          <a:p>
            <a:pPr fontAlgn="base"/>
            <a:r>
              <a:rPr lang="en-US" sz="2400" b="1" dirty="0" err="1"/>
              <a:t>Censo</a:t>
            </a:r>
            <a:r>
              <a:rPr lang="en-US" sz="2400" b="1" dirty="0"/>
              <a:t> #1</a:t>
            </a:r>
            <a:r>
              <a:rPr lang="en-US" sz="2400" dirty="0"/>
              <a:t> Se </a:t>
            </a:r>
            <a:r>
              <a:rPr lang="en-US" sz="2400" dirty="0" err="1"/>
              <a:t>hace</a:t>
            </a:r>
            <a:r>
              <a:rPr lang="en-US" sz="2400" dirty="0"/>
              <a:t> 4 </a:t>
            </a:r>
            <a:r>
              <a:rPr lang="en-US" sz="2400" dirty="0" err="1"/>
              <a:t>semanas</a:t>
            </a:r>
            <a:r>
              <a:rPr lang="en-US" sz="2400" dirty="0"/>
              <a:t> </a:t>
            </a:r>
            <a:r>
              <a:rPr lang="en-US" sz="2400" dirty="0" err="1"/>
              <a:t>despues</a:t>
            </a:r>
            <a:r>
              <a:rPr lang="en-US" sz="2400" dirty="0"/>
              <a:t> que el </a:t>
            </a:r>
            <a:r>
              <a:rPr lang="en-US" sz="2400" dirty="0" err="1"/>
              <a:t>tabernaculo</a:t>
            </a:r>
            <a:r>
              <a:rPr lang="en-US" sz="2400" dirty="0"/>
              <a:t> es </a:t>
            </a:r>
            <a:r>
              <a:rPr lang="en-US" sz="2400" dirty="0" err="1"/>
              <a:t>contruido</a:t>
            </a:r>
            <a:r>
              <a:rPr lang="en-US" sz="2400" dirty="0"/>
              <a:t>, el primer </a:t>
            </a:r>
            <a:r>
              <a:rPr lang="en-US" sz="2400" dirty="0" err="1"/>
              <a:t>censo</a:t>
            </a:r>
            <a:r>
              <a:rPr lang="en-US" sz="2400" dirty="0"/>
              <a:t> se </a:t>
            </a:r>
            <a:r>
              <a:rPr lang="en-US" sz="2400" dirty="0" err="1"/>
              <a:t>llevo</a:t>
            </a:r>
            <a:r>
              <a:rPr lang="en-US" sz="2400" dirty="0"/>
              <a:t> </a:t>
            </a:r>
            <a:r>
              <a:rPr lang="en-US" sz="2400" dirty="0" err="1"/>
              <a:t>acabo</a:t>
            </a:r>
            <a:r>
              <a:rPr lang="en-US" sz="2400" dirty="0"/>
              <a:t> el secondo </a:t>
            </a:r>
            <a:r>
              <a:rPr lang="en-US" sz="2400" dirty="0" err="1"/>
              <a:t>mes</a:t>
            </a:r>
            <a:r>
              <a:rPr lang="en-US" sz="2400" dirty="0"/>
              <a:t> del Segundo </a:t>
            </a:r>
            <a:r>
              <a:rPr lang="en-US" sz="2400" dirty="0" err="1"/>
              <a:t>año</a:t>
            </a:r>
            <a:r>
              <a:rPr lang="en-US" sz="2400" dirty="0"/>
              <a:t> </a:t>
            </a:r>
            <a:r>
              <a:rPr lang="en-US" sz="2400" dirty="0" err="1"/>
              <a:t>despues</a:t>
            </a:r>
            <a:r>
              <a:rPr lang="en-US" sz="2400" dirty="0"/>
              <a:t> del </a:t>
            </a:r>
            <a:r>
              <a:rPr lang="en-US" sz="2400" dirty="0" err="1"/>
              <a:t>exodo</a:t>
            </a:r>
            <a:r>
              <a:rPr lang="en-US" sz="2400" dirty="0"/>
              <a:t>. Se </a:t>
            </a:r>
            <a:r>
              <a:rPr lang="en-US" sz="2400" dirty="0" err="1"/>
              <a:t>enumero</a:t>
            </a:r>
            <a:r>
              <a:rPr lang="en-US" sz="2400" dirty="0"/>
              <a:t> la </a:t>
            </a:r>
            <a:r>
              <a:rPr lang="en-US" sz="2400" dirty="0" err="1"/>
              <a:t>primera</a:t>
            </a:r>
            <a:r>
              <a:rPr lang="en-US" sz="2400" dirty="0"/>
              <a:t> </a:t>
            </a:r>
            <a:r>
              <a:rPr lang="en-US" sz="2400" dirty="0" err="1"/>
              <a:t>generacion</a:t>
            </a:r>
            <a:r>
              <a:rPr lang="en-US" sz="2400" dirty="0"/>
              <a:t> </a:t>
            </a:r>
            <a:r>
              <a:rPr lang="en-US" sz="2400" dirty="0" err="1"/>
              <a:t>despues</a:t>
            </a:r>
            <a:r>
              <a:rPr lang="en-US" sz="2400" dirty="0"/>
              <a:t> del </a:t>
            </a:r>
            <a:r>
              <a:rPr lang="en-US" sz="2400" dirty="0" err="1"/>
              <a:t>exodo</a:t>
            </a:r>
            <a:r>
              <a:rPr lang="en-US" sz="2400" dirty="0"/>
              <a:t>.</a:t>
            </a:r>
          </a:p>
          <a:p>
            <a:pPr fontAlgn="base"/>
            <a:r>
              <a:rPr lang="en-US" sz="2400" dirty="0"/>
              <a:t> </a:t>
            </a:r>
          </a:p>
          <a:p>
            <a:pPr fontAlgn="base"/>
            <a:r>
              <a:rPr lang="en-US" sz="2400" b="1" dirty="0" err="1"/>
              <a:t>Censo</a:t>
            </a:r>
            <a:r>
              <a:rPr lang="en-US" sz="2400" b="1" dirty="0"/>
              <a:t> #2</a:t>
            </a:r>
            <a:r>
              <a:rPr lang="en-US" sz="2400" dirty="0"/>
              <a:t> El Segundo </a:t>
            </a:r>
            <a:r>
              <a:rPr lang="en-US" sz="2400" dirty="0" err="1"/>
              <a:t>censo</a:t>
            </a:r>
            <a:r>
              <a:rPr lang="en-US" sz="2400" dirty="0"/>
              <a:t> se </a:t>
            </a:r>
            <a:r>
              <a:rPr lang="en-US" sz="2400" dirty="0" err="1"/>
              <a:t>llevo</a:t>
            </a:r>
            <a:r>
              <a:rPr lang="en-US" sz="2400" dirty="0"/>
              <a:t> 38 </a:t>
            </a:r>
            <a:r>
              <a:rPr lang="en-US" sz="2400" dirty="0" err="1"/>
              <a:t>años</a:t>
            </a:r>
            <a:r>
              <a:rPr lang="en-US" sz="2400" dirty="0"/>
              <a:t> </a:t>
            </a:r>
            <a:r>
              <a:rPr lang="en-US" sz="2400" dirty="0" err="1"/>
              <a:t>despues</a:t>
            </a:r>
            <a:r>
              <a:rPr lang="en-US" sz="2400" dirty="0"/>
              <a:t> </a:t>
            </a:r>
            <a:r>
              <a:rPr lang="en-US" sz="2400" dirty="0" err="1"/>
              <a:t>en</a:t>
            </a:r>
            <a:r>
              <a:rPr lang="en-US" sz="2400" dirty="0"/>
              <a:t> el </a:t>
            </a:r>
            <a:r>
              <a:rPr lang="en-US" sz="2400" dirty="0" err="1"/>
              <a:t>año</a:t>
            </a:r>
            <a:r>
              <a:rPr lang="en-US" sz="2400" dirty="0"/>
              <a:t> 40 </a:t>
            </a:r>
            <a:r>
              <a:rPr lang="en-US" sz="2400" dirty="0" err="1"/>
              <a:t>despues</a:t>
            </a:r>
            <a:r>
              <a:rPr lang="en-US" sz="2400" dirty="0"/>
              <a:t> del </a:t>
            </a:r>
            <a:r>
              <a:rPr lang="en-US" sz="2400" dirty="0" err="1"/>
              <a:t>exodo</a:t>
            </a:r>
            <a:r>
              <a:rPr lang="en-US" sz="2400" dirty="0"/>
              <a:t>. Se tenia el </a:t>
            </a:r>
            <a:r>
              <a:rPr lang="en-US" sz="2400" dirty="0" err="1"/>
              <a:t>numero</a:t>
            </a:r>
            <a:r>
              <a:rPr lang="en-US" sz="2400" dirty="0"/>
              <a:t> de la </a:t>
            </a:r>
            <a:r>
              <a:rPr lang="en-US" sz="2400" dirty="0" err="1"/>
              <a:t>segunda</a:t>
            </a:r>
            <a:r>
              <a:rPr lang="en-US" sz="2400" dirty="0"/>
              <a:t> </a:t>
            </a:r>
            <a:r>
              <a:rPr lang="en-US" sz="2400" dirty="0" err="1"/>
              <a:t>generacion</a:t>
            </a:r>
            <a:r>
              <a:rPr lang="en-US" sz="2400" dirty="0"/>
              <a:t> </a:t>
            </a:r>
            <a:r>
              <a:rPr lang="en-US" sz="2400" dirty="0" err="1"/>
              <a:t>despues</a:t>
            </a:r>
            <a:r>
              <a:rPr lang="en-US" sz="2400" dirty="0"/>
              <a:t> del </a:t>
            </a:r>
            <a:r>
              <a:rPr lang="en-US" sz="2400" dirty="0" err="1"/>
              <a:t>exodo</a:t>
            </a:r>
            <a:r>
              <a:rPr lang="en-US" sz="2400" dirty="0"/>
              <a:t>. (Num 20:1, 22:29; 33:38) </a:t>
            </a:r>
          </a:p>
          <a:p>
            <a:pPr fontAlgn="base"/>
            <a:r>
              <a:rPr lang="en-US" sz="2400" dirty="0"/>
              <a:t> </a:t>
            </a:r>
          </a:p>
          <a:p>
            <a:pPr fontAlgn="base"/>
            <a:r>
              <a:rPr lang="en-US" sz="2400" dirty="0"/>
              <a:t>Nota:  Los 2 </a:t>
            </a:r>
            <a:r>
              <a:rPr lang="en-US" sz="2400" dirty="0" err="1"/>
              <a:t>censos</a:t>
            </a:r>
            <a:r>
              <a:rPr lang="en-US" sz="2400" dirty="0"/>
              <a:t> se </a:t>
            </a:r>
            <a:r>
              <a:rPr lang="en-US" sz="2400" dirty="0" err="1"/>
              <a:t>tomaron</a:t>
            </a:r>
            <a:r>
              <a:rPr lang="en-US" sz="2400" dirty="0"/>
              <a:t> </a:t>
            </a:r>
            <a:r>
              <a:rPr lang="en-US" sz="2400" dirty="0" err="1"/>
              <a:t>contando</a:t>
            </a:r>
            <a:r>
              <a:rPr lang="en-US" sz="2400" dirty="0"/>
              <a:t> solo a los hombres que </a:t>
            </a:r>
            <a:r>
              <a:rPr lang="en-US" sz="2400" dirty="0" err="1"/>
              <a:t>tenian</a:t>
            </a:r>
            <a:r>
              <a:rPr lang="en-US" sz="2400" dirty="0"/>
              <a:t> </a:t>
            </a:r>
            <a:r>
              <a:rPr lang="en-US" sz="2400" dirty="0" err="1"/>
              <a:t>edad</a:t>
            </a:r>
            <a:r>
              <a:rPr lang="en-US" sz="2400" dirty="0"/>
              <a:t> para </a:t>
            </a:r>
            <a:r>
              <a:rPr lang="en-US" sz="2400" dirty="0" err="1"/>
              <a:t>pelear</a:t>
            </a:r>
            <a:r>
              <a:rPr lang="en-US" sz="2400" dirty="0"/>
              <a:t> (20 </a:t>
            </a:r>
            <a:r>
              <a:rPr lang="en-US" sz="2400" dirty="0" err="1"/>
              <a:t>años</a:t>
            </a:r>
            <a:r>
              <a:rPr lang="en-US" sz="2400" dirty="0"/>
              <a:t> para </a:t>
            </a:r>
            <a:r>
              <a:rPr lang="en-US" sz="2400" dirty="0" err="1"/>
              <a:t>arriba</a:t>
            </a:r>
            <a:r>
              <a:rPr lang="en-US" sz="2400" dirty="0"/>
              <a:t>). Num 1:14; 26:14. </a:t>
            </a:r>
          </a:p>
          <a:p>
            <a:endParaRPr lang="en-US" dirty="0"/>
          </a:p>
        </p:txBody>
      </p:sp>
    </p:spTree>
    <p:extLst>
      <p:ext uri="{BB962C8B-B14F-4D97-AF65-F5344CB8AC3E}">
        <p14:creationId xmlns:p14="http://schemas.microsoft.com/office/powerpoint/2010/main" val="974855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E5CF1-870B-402C-B789-F37B47919DBE}"/>
              </a:ext>
            </a:extLst>
          </p:cNvPr>
          <p:cNvSpPr>
            <a:spLocks noGrp="1"/>
          </p:cNvSpPr>
          <p:nvPr>
            <p:ph type="title"/>
          </p:nvPr>
        </p:nvSpPr>
        <p:spPr>
          <a:xfrm>
            <a:off x="1154953" y="745724"/>
            <a:ext cx="8761413" cy="934908"/>
          </a:xfrm>
        </p:spPr>
        <p:txBody>
          <a:bodyPr/>
          <a:lstStyle/>
          <a:p>
            <a:pPr algn="ctr"/>
            <a:r>
              <a:rPr lang="en-US" sz="5400" b="1" dirty="0" err="1"/>
              <a:t>Exodo</a:t>
            </a:r>
            <a:endParaRPr lang="en-US" sz="5400" dirty="0"/>
          </a:p>
        </p:txBody>
      </p:sp>
      <p:sp>
        <p:nvSpPr>
          <p:cNvPr id="3" name="Content Placeholder 2">
            <a:extLst>
              <a:ext uri="{FF2B5EF4-FFF2-40B4-BE49-F238E27FC236}">
                <a16:creationId xmlns:a16="http://schemas.microsoft.com/office/drawing/2014/main" id="{CFE27594-ADA0-4A5A-B5F5-652FF0DEF619}"/>
              </a:ext>
            </a:extLst>
          </p:cNvPr>
          <p:cNvSpPr>
            <a:spLocks noGrp="1"/>
          </p:cNvSpPr>
          <p:nvPr>
            <p:ph idx="1"/>
          </p:nvPr>
        </p:nvSpPr>
        <p:spPr>
          <a:xfrm>
            <a:off x="310718" y="2272683"/>
            <a:ext cx="11683014" cy="4323425"/>
          </a:xfrm>
        </p:spPr>
        <p:txBody>
          <a:bodyPr>
            <a:normAutofit/>
          </a:bodyPr>
          <a:lstStyle/>
          <a:p>
            <a:pPr>
              <a:buFont typeface="+mj-lt"/>
              <a:buAutoNum type="arabicPeriod"/>
            </a:pPr>
            <a:r>
              <a:rPr lang="en-US" sz="3200" b="1" dirty="0"/>
              <a:t>PROPOSITO: </a:t>
            </a:r>
            <a:r>
              <a:rPr lang="en-US" sz="3200" dirty="0"/>
              <a:t>Para </a:t>
            </a:r>
            <a:r>
              <a:rPr lang="en-US" sz="3200" dirty="0" err="1"/>
              <a:t>mostrar</a:t>
            </a:r>
            <a:r>
              <a:rPr lang="en-US" sz="3200" dirty="0"/>
              <a:t> </a:t>
            </a:r>
            <a:r>
              <a:rPr lang="en-US" sz="3200" dirty="0" err="1"/>
              <a:t>como</a:t>
            </a:r>
            <a:r>
              <a:rPr lang="en-US" sz="3200" dirty="0"/>
              <a:t> Dios </a:t>
            </a:r>
            <a:r>
              <a:rPr lang="en-US" sz="3200" dirty="0" err="1"/>
              <a:t>lleva</a:t>
            </a:r>
            <a:r>
              <a:rPr lang="en-US" sz="3200" dirty="0"/>
              <a:t> a </a:t>
            </a:r>
            <a:r>
              <a:rPr lang="en-US" sz="3200" dirty="0" err="1"/>
              <a:t>su</a:t>
            </a:r>
            <a:r>
              <a:rPr lang="en-US" sz="3200" dirty="0"/>
              <a:t> pueblo </a:t>
            </a:r>
            <a:r>
              <a:rPr lang="en-US" sz="3200" dirty="0" err="1"/>
              <a:t>escogido</a:t>
            </a:r>
            <a:r>
              <a:rPr lang="en-US" sz="3200" dirty="0"/>
              <a:t> Israel </a:t>
            </a:r>
            <a:r>
              <a:rPr lang="en-US" sz="3200" dirty="0" err="1"/>
              <a:t>fuera</a:t>
            </a:r>
            <a:r>
              <a:rPr lang="en-US" sz="3200" dirty="0"/>
              <a:t> de la </a:t>
            </a:r>
            <a:r>
              <a:rPr lang="en-US" sz="3200" dirty="0" err="1"/>
              <a:t>esclavitud</a:t>
            </a:r>
            <a:r>
              <a:rPr lang="en-US" sz="3200" dirty="0"/>
              <a:t>, les da la ley, y </a:t>
            </a:r>
            <a:r>
              <a:rPr lang="en-US" sz="3200" dirty="0" err="1"/>
              <a:t>instituye</a:t>
            </a:r>
            <a:r>
              <a:rPr lang="en-US" sz="3200" dirty="0"/>
              <a:t> una morada para </a:t>
            </a:r>
            <a:r>
              <a:rPr lang="en-US" sz="3200" dirty="0" err="1"/>
              <a:t>esta</a:t>
            </a:r>
            <a:r>
              <a:rPr lang="en-US" sz="3200" dirty="0"/>
              <a:t> con </a:t>
            </a:r>
            <a:r>
              <a:rPr lang="en-US" sz="3200" dirty="0" err="1"/>
              <a:t>ellos</a:t>
            </a:r>
            <a:r>
              <a:rPr lang="en-US" sz="3200" dirty="0"/>
              <a:t> (</a:t>
            </a:r>
            <a:r>
              <a:rPr lang="en-US" sz="3200" dirty="0" err="1"/>
              <a:t>Tabernaculo</a:t>
            </a:r>
            <a:r>
              <a:rPr lang="en-US" sz="3200" dirty="0"/>
              <a:t>).</a:t>
            </a:r>
          </a:p>
          <a:p>
            <a:pPr>
              <a:buFont typeface="+mj-lt"/>
              <a:buAutoNum type="arabicPeriod"/>
            </a:pPr>
            <a:endParaRPr lang="en-US" sz="3200" b="1" dirty="0"/>
          </a:p>
          <a:p>
            <a:pPr>
              <a:buFont typeface="+mj-lt"/>
              <a:buAutoNum type="arabicPeriod"/>
            </a:pPr>
            <a:endParaRPr lang="en-US" sz="3200" b="1" dirty="0"/>
          </a:p>
          <a:p>
            <a:pPr>
              <a:buFont typeface="+mj-lt"/>
              <a:buAutoNum type="arabicPeriod"/>
            </a:pPr>
            <a:r>
              <a:rPr lang="en-US" sz="3200" b="1" dirty="0"/>
              <a:t>TEMA: </a:t>
            </a:r>
            <a:r>
              <a:rPr lang="en-US" sz="3200" dirty="0"/>
              <a:t>REDENCION DE LA ESCLAVITUD Y LA LEY. </a:t>
            </a:r>
            <a:endParaRPr lang="en-US" sz="3200" b="1" u="sng" dirty="0"/>
          </a:p>
          <a:p>
            <a:pPr>
              <a:buFont typeface="+mj-lt"/>
              <a:buAutoNum type="arabicPeriod"/>
            </a:pPr>
            <a:endParaRPr lang="en-US" sz="2400" dirty="0"/>
          </a:p>
          <a:p>
            <a:endParaRPr lang="en-US" dirty="0"/>
          </a:p>
        </p:txBody>
      </p:sp>
    </p:spTree>
    <p:extLst>
      <p:ext uri="{BB962C8B-B14F-4D97-AF65-F5344CB8AC3E}">
        <p14:creationId xmlns:p14="http://schemas.microsoft.com/office/powerpoint/2010/main" val="1748672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CE33A-4B91-4F54-BC53-B140E21409C4}"/>
              </a:ext>
            </a:extLst>
          </p:cNvPr>
          <p:cNvSpPr>
            <a:spLocks noGrp="1"/>
          </p:cNvSpPr>
          <p:nvPr>
            <p:ph type="title"/>
          </p:nvPr>
        </p:nvSpPr>
        <p:spPr/>
        <p:txBody>
          <a:bodyPr/>
          <a:lstStyle/>
          <a:p>
            <a:pPr algn="ctr"/>
            <a:r>
              <a:rPr lang="en-US" sz="5400" dirty="0" err="1"/>
              <a:t>censos</a:t>
            </a:r>
            <a:endParaRPr lang="en-US" sz="5400" dirty="0"/>
          </a:p>
        </p:txBody>
      </p:sp>
      <p:sp>
        <p:nvSpPr>
          <p:cNvPr id="3" name="Content Placeholder 2">
            <a:extLst>
              <a:ext uri="{FF2B5EF4-FFF2-40B4-BE49-F238E27FC236}">
                <a16:creationId xmlns:a16="http://schemas.microsoft.com/office/drawing/2014/main" id="{2CD9AF38-1333-4034-8A69-F46CD9C152EF}"/>
              </a:ext>
            </a:extLst>
          </p:cNvPr>
          <p:cNvSpPr>
            <a:spLocks noGrp="1"/>
          </p:cNvSpPr>
          <p:nvPr>
            <p:ph idx="1"/>
          </p:nvPr>
        </p:nvSpPr>
        <p:spPr>
          <a:xfrm>
            <a:off x="328473" y="2521258"/>
            <a:ext cx="11416683" cy="4048218"/>
          </a:xfrm>
        </p:spPr>
        <p:txBody>
          <a:bodyPr>
            <a:normAutofit fontScale="92500"/>
          </a:bodyPr>
          <a:lstStyle/>
          <a:p>
            <a:pPr fontAlgn="base"/>
            <a:r>
              <a:rPr lang="en-US" dirty="0"/>
              <a:t> </a:t>
            </a:r>
            <a:r>
              <a:rPr lang="es-ES" altLang="en-US" dirty="0">
                <a:solidFill>
                  <a:srgbClr val="222222"/>
                </a:solidFill>
                <a:latin typeface="inherit"/>
              </a:rPr>
              <a:t> </a:t>
            </a:r>
            <a:r>
              <a:rPr lang="es-ES" altLang="en-US" sz="2800" dirty="0">
                <a:solidFill>
                  <a:srgbClr val="222222"/>
                </a:solidFill>
                <a:latin typeface="Times New Roman" panose="02020603050405020304" pitchFamily="18" charset="0"/>
                <a:cs typeface="Times New Roman" panose="02020603050405020304" pitchFamily="18" charset="0"/>
              </a:rPr>
              <a:t>Por qué contaron a todos en Números? </a:t>
            </a:r>
          </a:p>
          <a:p>
            <a:pPr fontAlgn="base"/>
            <a:r>
              <a:rPr lang="es-ES" altLang="en-US" sz="2800" dirty="0">
                <a:solidFill>
                  <a:srgbClr val="222222"/>
                </a:solidFill>
                <a:latin typeface="Times New Roman" panose="02020603050405020304" pitchFamily="18" charset="0"/>
                <a:cs typeface="Times New Roman" panose="02020603050405020304" pitchFamily="18" charset="0"/>
              </a:rPr>
              <a:t>A.  Para determinar y reclutar mano de obra para la guerra (Núm. 1: 3) si. </a:t>
            </a:r>
          </a:p>
          <a:p>
            <a:pPr fontAlgn="base"/>
            <a:r>
              <a:rPr lang="es-ES" altLang="en-US" sz="2800" dirty="0">
                <a:solidFill>
                  <a:srgbClr val="222222"/>
                </a:solidFill>
                <a:latin typeface="Times New Roman" panose="02020603050405020304" pitchFamily="18" charset="0"/>
                <a:cs typeface="Times New Roman" panose="02020603050405020304" pitchFamily="18" charset="0"/>
              </a:rPr>
              <a:t>B. Para asignar asignaciones de trabajo en familias de trabajo forzado y el culto religioso (Números 3: 4) </a:t>
            </a:r>
          </a:p>
          <a:p>
            <a:pPr fontAlgn="base"/>
            <a:r>
              <a:rPr lang="es-ES" altLang="en-US" sz="2800" dirty="0">
                <a:solidFill>
                  <a:srgbClr val="222222"/>
                </a:solidFill>
                <a:latin typeface="Times New Roman" panose="02020603050405020304" pitchFamily="18" charset="0"/>
                <a:cs typeface="Times New Roman" panose="02020603050405020304" pitchFamily="18" charset="0"/>
              </a:rPr>
              <a:t>C. Establecer una base para los impuestos (véase Ex 30: 1116) </a:t>
            </a:r>
          </a:p>
          <a:p>
            <a:pPr fontAlgn="base"/>
            <a:r>
              <a:rPr lang="es-ES" altLang="en-US" sz="2800" dirty="0">
                <a:solidFill>
                  <a:srgbClr val="222222"/>
                </a:solidFill>
                <a:latin typeface="Times New Roman" panose="02020603050405020304" pitchFamily="18" charset="0"/>
                <a:cs typeface="Times New Roman" panose="02020603050405020304" pitchFamily="18" charset="0"/>
              </a:rPr>
              <a:t>D. Ordenar a las tribus hebreas en formaciones de marcha y acampada (Núm. 2). </a:t>
            </a:r>
          </a:p>
          <a:p>
            <a:pPr fontAlgn="base"/>
            <a:r>
              <a:rPr lang="es-ES" altLang="en-US" sz="2800" dirty="0">
                <a:solidFill>
                  <a:srgbClr val="222222"/>
                </a:solidFill>
                <a:latin typeface="Times New Roman" panose="02020603050405020304" pitchFamily="18" charset="0"/>
                <a:cs typeface="Times New Roman" panose="02020603050405020304" pitchFamily="18" charset="0"/>
              </a:rPr>
              <a:t>E. Contribuir a la organización de los antiguos esclavos en un pueblo unificado.</a:t>
            </a:r>
            <a:r>
              <a:rPr lang="es-ES" altLang="en-US" sz="900" dirty="0">
                <a:solidFill>
                  <a:schemeClr val="tx1"/>
                </a:solidFill>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76424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6BE9-46BD-4B07-991B-2F67C6BE6119}"/>
              </a:ext>
            </a:extLst>
          </p:cNvPr>
          <p:cNvSpPr>
            <a:spLocks noGrp="1"/>
          </p:cNvSpPr>
          <p:nvPr>
            <p:ph type="title"/>
          </p:nvPr>
        </p:nvSpPr>
        <p:spPr/>
        <p:txBody>
          <a:bodyPr/>
          <a:lstStyle/>
          <a:p>
            <a:pPr algn="ctr"/>
            <a:r>
              <a:rPr lang="en-US" sz="5400" dirty="0" err="1"/>
              <a:t>Resumen</a:t>
            </a:r>
            <a:endParaRPr lang="en-US" sz="5400" dirty="0"/>
          </a:p>
        </p:txBody>
      </p:sp>
      <p:sp>
        <p:nvSpPr>
          <p:cNvPr id="3" name="Content Placeholder 2">
            <a:extLst>
              <a:ext uri="{FF2B5EF4-FFF2-40B4-BE49-F238E27FC236}">
                <a16:creationId xmlns:a16="http://schemas.microsoft.com/office/drawing/2014/main" id="{FF18E15F-ED66-4E27-AE9C-B92BE5B33D26}"/>
              </a:ext>
            </a:extLst>
          </p:cNvPr>
          <p:cNvSpPr>
            <a:spLocks noGrp="1"/>
          </p:cNvSpPr>
          <p:nvPr>
            <p:ph idx="1"/>
          </p:nvPr>
        </p:nvSpPr>
        <p:spPr>
          <a:xfrm>
            <a:off x="106532" y="2254927"/>
            <a:ext cx="11825056" cy="4438835"/>
          </a:xfrm>
        </p:spPr>
        <p:txBody>
          <a:bodyPr/>
          <a:lstStyle/>
          <a:p>
            <a:r>
              <a:rPr lang="es-ES" sz="2400" dirty="0">
                <a:latin typeface="Times New Roman" panose="02020603050405020304" pitchFamily="18" charset="0"/>
                <a:cs typeface="Times New Roman" panose="02020603050405020304" pitchFamily="18" charset="0"/>
              </a:rPr>
              <a:t>Resumen: Los números cubren un período de tiempo de aproximadamente un año (13 meses) después del Éxodo hasta el final de la errante en 1406. </a:t>
            </a:r>
          </a:p>
          <a:p>
            <a:r>
              <a:rPr lang="es-ES" sz="2400" dirty="0">
                <a:latin typeface="Times New Roman" panose="02020603050405020304" pitchFamily="18" charset="0"/>
                <a:cs typeface="Times New Roman" panose="02020603050405020304" pitchFamily="18" charset="0"/>
              </a:rPr>
              <a:t>Experimentaron un año de errante por cada día que los espías pasaron en Canaán porque no le creyeron a Dios (14:34).</a:t>
            </a:r>
          </a:p>
          <a:p>
            <a:r>
              <a:rPr lang="es-ES" sz="2400" dirty="0">
                <a:latin typeface="Times New Roman" panose="02020603050405020304" pitchFamily="18" charset="0"/>
                <a:cs typeface="Times New Roman" panose="02020603050405020304" pitchFamily="18" charset="0"/>
              </a:rPr>
              <a:t> Mientras Israel vagaba por el desierto, Dios los </a:t>
            </a:r>
            <a:r>
              <a:rPr lang="es-ES" sz="2400" dirty="0" err="1">
                <a:latin typeface="Times New Roman" panose="02020603050405020304" pitchFamily="18" charset="0"/>
                <a:cs typeface="Times New Roman" panose="02020603050405020304" pitchFamily="18" charset="0"/>
              </a:rPr>
              <a:t>guió</a:t>
            </a:r>
            <a:r>
              <a:rPr lang="es-ES" sz="2400" dirty="0">
                <a:latin typeface="Times New Roman" panose="02020603050405020304" pitchFamily="18" charset="0"/>
                <a:cs typeface="Times New Roman" panose="02020603050405020304" pitchFamily="18" charset="0"/>
              </a:rPr>
              <a:t> fielmente por una columna de fuego durante la noche y una nube durante el día. Debían seguir el pilar día a día, ya sea que se moviera diariamente o permaneciera estacionario durante un año (9: 15-23). </a:t>
            </a:r>
          </a:p>
          <a:p>
            <a:r>
              <a:rPr lang="es-ES" sz="2400" dirty="0">
                <a:latin typeface="Times New Roman" panose="02020603050405020304" pitchFamily="18" charset="0"/>
                <a:cs typeface="Times New Roman" panose="02020603050405020304" pitchFamily="18" charset="0"/>
              </a:rPr>
              <a:t>El punto central del libro son los capítulos 13 y 14, donde la gente cree que el informe negativo presentado por los espías. Solo y Joshua y Caleb se nombran en ambos censos, porque son los dos únicos que no murieron en el desierto.</a:t>
            </a:r>
            <a:endParaRPr lang="en-US" sz="24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94902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6BE9-46BD-4B07-991B-2F67C6BE6119}"/>
              </a:ext>
            </a:extLst>
          </p:cNvPr>
          <p:cNvSpPr>
            <a:spLocks noGrp="1"/>
          </p:cNvSpPr>
          <p:nvPr>
            <p:ph type="title"/>
          </p:nvPr>
        </p:nvSpPr>
        <p:spPr>
          <a:xfrm>
            <a:off x="923278" y="541538"/>
            <a:ext cx="9561250" cy="1091953"/>
          </a:xfrm>
        </p:spPr>
        <p:txBody>
          <a:bodyPr/>
          <a:lstStyle/>
          <a:p>
            <a:pPr algn="ctr" fontAlgn="base"/>
            <a:r>
              <a:rPr lang="en-US" sz="3200" b="1" dirty="0"/>
              <a:t>Israel </a:t>
            </a:r>
            <a:r>
              <a:rPr lang="en-US" sz="3200" b="1" dirty="0" err="1"/>
              <a:t>en</a:t>
            </a:r>
            <a:r>
              <a:rPr lang="en-US" sz="3200" b="1" dirty="0"/>
              <a:t> </a:t>
            </a:r>
            <a:r>
              <a:rPr lang="en-US" sz="3200" b="1" dirty="0" err="1"/>
              <a:t>camino</a:t>
            </a:r>
            <a:r>
              <a:rPr lang="en-US" sz="3200" b="1" dirty="0"/>
              <a:t> para Cades </a:t>
            </a:r>
            <a:r>
              <a:rPr lang="en-US" sz="3200" b="1" dirty="0" err="1"/>
              <a:t>Bernea</a:t>
            </a:r>
            <a:r>
              <a:rPr lang="en-US" sz="3200" b="1" dirty="0"/>
              <a:t> (10:11-12:16)</a:t>
            </a:r>
            <a:r>
              <a:rPr lang="en-US" sz="3200" dirty="0"/>
              <a:t> [4 </a:t>
            </a:r>
            <a:r>
              <a:rPr lang="en-US" sz="3200" dirty="0" err="1"/>
              <a:t>meses</a:t>
            </a:r>
            <a:r>
              <a:rPr lang="en-US" sz="3200" dirty="0"/>
              <a:t>] </a:t>
            </a:r>
          </a:p>
        </p:txBody>
      </p:sp>
      <p:sp>
        <p:nvSpPr>
          <p:cNvPr id="3" name="Content Placeholder 2">
            <a:extLst>
              <a:ext uri="{FF2B5EF4-FFF2-40B4-BE49-F238E27FC236}">
                <a16:creationId xmlns:a16="http://schemas.microsoft.com/office/drawing/2014/main" id="{FF18E15F-ED66-4E27-AE9C-B92BE5B33D26}"/>
              </a:ext>
            </a:extLst>
          </p:cNvPr>
          <p:cNvSpPr>
            <a:spLocks noGrp="1"/>
          </p:cNvSpPr>
          <p:nvPr>
            <p:ph idx="1"/>
          </p:nvPr>
        </p:nvSpPr>
        <p:spPr>
          <a:xfrm>
            <a:off x="106532" y="2254927"/>
            <a:ext cx="11825056" cy="4438835"/>
          </a:xfrm>
        </p:spPr>
        <p:txBody>
          <a:bodyPr>
            <a:normAutofit/>
          </a:bodyPr>
          <a:lstStyle/>
          <a:p>
            <a:pPr marL="0" indent="0" fontAlgn="base">
              <a:buNone/>
            </a:pPr>
            <a:endParaRPr lang="en-US" dirty="0"/>
          </a:p>
          <a:p>
            <a:endParaRPr lang="en-US" dirty="0"/>
          </a:p>
        </p:txBody>
      </p:sp>
      <p:sp>
        <p:nvSpPr>
          <p:cNvPr id="4" name="Rectangle 1">
            <a:extLst>
              <a:ext uri="{FF2B5EF4-FFF2-40B4-BE49-F238E27FC236}">
                <a16:creationId xmlns:a16="http://schemas.microsoft.com/office/drawing/2014/main" id="{83D98176-0528-4BCD-BEE5-EB7D301AB61C}"/>
              </a:ext>
            </a:extLst>
          </p:cNvPr>
          <p:cNvSpPr>
            <a:spLocks noChangeArrowheads="1"/>
          </p:cNvSpPr>
          <p:nvPr/>
        </p:nvSpPr>
        <p:spPr bwMode="auto">
          <a:xfrm>
            <a:off x="260412" y="2406856"/>
            <a:ext cx="11671176" cy="430887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457200" marR="0" lvl="0" indent="-457200" algn="l" defTabSz="914400" rtl="0" eaLnBrk="0" fontAlgn="base" latinLnBrk="0" hangingPunct="0">
              <a:lnSpc>
                <a:spcPct val="100000"/>
              </a:lnSpc>
              <a:spcBef>
                <a:spcPct val="0"/>
              </a:spcBef>
              <a:spcAft>
                <a:spcPct val="0"/>
              </a:spcAft>
              <a:buClrTx/>
              <a:buSzTx/>
              <a:buFont typeface="+mj-lt"/>
              <a:buAutoNum type="alphaUcPeriod"/>
              <a:tabLst/>
            </a:pPr>
            <a:r>
              <a:rPr kumimoji="0" lang="es-ES" altLang="en-US" sz="2800" b="0" i="0" u="none" strike="noStrike" cap="none" normalizeH="0" baseline="0" dirty="0">
                <a:ln>
                  <a:noFill/>
                </a:ln>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Quejándose de la adversidad y el maná: la plaga de las codornices (11: 1-35) </a:t>
            </a:r>
          </a:p>
          <a:p>
            <a:pPr marL="457200" marR="0" lvl="0" indent="-457200" algn="l" defTabSz="914400" rtl="0" eaLnBrk="0" fontAlgn="base" latinLnBrk="0" hangingPunct="0">
              <a:lnSpc>
                <a:spcPct val="100000"/>
              </a:lnSpc>
              <a:spcBef>
                <a:spcPct val="0"/>
              </a:spcBef>
              <a:spcAft>
                <a:spcPct val="0"/>
              </a:spcAft>
              <a:buClrTx/>
              <a:buSzTx/>
              <a:buFont typeface="+mj-lt"/>
              <a:buAutoNum type="alphaUcPeriod"/>
              <a:tabLst/>
            </a:pPr>
            <a:endParaRPr kumimoji="0" lang="es-ES" altLang="en-US" sz="2800" b="0" i="0" u="none" strike="noStrike" cap="none" normalizeH="0" baseline="0" dirty="0">
              <a:ln>
                <a:noFill/>
              </a:ln>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lphaUcPeriod"/>
              <a:tabLst/>
            </a:pPr>
            <a:r>
              <a:rPr kumimoji="0" lang="es-ES" altLang="en-US" sz="2800" b="0" i="0" u="none" strike="noStrike" cap="none" normalizeH="0" baseline="0" dirty="0">
                <a:ln>
                  <a:noFill/>
                </a:ln>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Satanás usará necesidades reales y legítimas para tentarnos. Aquí la necesidad era hambre.</a:t>
            </a:r>
          </a:p>
          <a:p>
            <a:pPr marL="457200" marR="0" lvl="0" indent="-457200" algn="l" defTabSz="914400" rtl="0" eaLnBrk="0" fontAlgn="base" latinLnBrk="0" hangingPunct="0">
              <a:lnSpc>
                <a:spcPct val="100000"/>
              </a:lnSpc>
              <a:spcBef>
                <a:spcPct val="0"/>
              </a:spcBef>
              <a:spcAft>
                <a:spcPct val="0"/>
              </a:spcAft>
              <a:buClrTx/>
              <a:buSzTx/>
              <a:buFont typeface="+mj-lt"/>
              <a:buAutoNum type="alphaUcPeriod"/>
              <a:tabLst/>
            </a:pPr>
            <a:endParaRPr kumimoji="0" lang="es-ES" altLang="en-US" sz="2800" b="0" i="0" u="none" strike="noStrike" cap="none" normalizeH="0" baseline="0" dirty="0">
              <a:ln>
                <a:noFill/>
              </a:ln>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lphaUcPeriod"/>
              <a:tabLst/>
            </a:pPr>
            <a:r>
              <a:rPr kumimoji="0" lang="es-ES" altLang="en-US" sz="2800" b="0" i="0" u="none" strike="noStrike" cap="none" normalizeH="0" baseline="0" dirty="0">
                <a:ln>
                  <a:noFill/>
                </a:ln>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Causa: Quejarse (Núm. 11) de adversidad (11: 1) y maná (11: 6). Anhelaban ("tenían deseos codiciosos de") carne (11: 4). "Ansiado" aparece en 11:35 cuando se nombra el lugar.</a:t>
            </a:r>
          </a:p>
          <a:p>
            <a:pPr marL="457200" marR="0" lvl="0" indent="-457200" algn="l" defTabSz="914400" rtl="0" eaLnBrk="0" fontAlgn="base" latinLnBrk="0" hangingPunct="0">
              <a:lnSpc>
                <a:spcPct val="100000"/>
              </a:lnSpc>
              <a:spcBef>
                <a:spcPct val="0"/>
              </a:spcBef>
              <a:spcAft>
                <a:spcPct val="0"/>
              </a:spcAft>
              <a:buClrTx/>
              <a:buSzTx/>
              <a:buFont typeface="+mj-lt"/>
              <a:buAutoNum type="alphaUcPeriod"/>
              <a:tabLst/>
            </a:pPr>
            <a:endParaRPr lang="es-ES" altLang="en-US" sz="28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lphaUcPeriod"/>
              <a:tabLst/>
            </a:pPr>
            <a:r>
              <a:rPr kumimoji="0" lang="es-ES" altLang="en-US" sz="2800" b="0" i="0" u="none" strike="noStrike" cap="none" normalizeH="0" baseline="0" dirty="0">
                <a:ln>
                  <a:noFill/>
                </a:ln>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Efectos: </a:t>
            </a:r>
            <a:r>
              <a:rPr kumimoji="0" lang="es-ES" altLang="en-US" sz="2800" b="0" i="0" u="none" strike="noStrike" cap="none" normalizeH="0" baseline="0" dirty="0" err="1">
                <a:ln>
                  <a:noFill/>
                </a:ln>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Godorniz</a:t>
            </a:r>
            <a:r>
              <a:rPr kumimoji="0" lang="es-ES" altLang="en-US" sz="2800" b="0" i="0" u="none" strike="noStrike" cap="none" normalizeH="0" baseline="0" dirty="0">
                <a:ln>
                  <a:noFill/>
                </a:ln>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 hasta las rodillas y fuera de su nariz! </a:t>
            </a:r>
            <a:endParaRPr kumimoji="0" lang="es-E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8475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6BE9-46BD-4B07-991B-2F67C6BE6119}"/>
              </a:ext>
            </a:extLst>
          </p:cNvPr>
          <p:cNvSpPr>
            <a:spLocks noGrp="1"/>
          </p:cNvSpPr>
          <p:nvPr>
            <p:ph type="title"/>
          </p:nvPr>
        </p:nvSpPr>
        <p:spPr>
          <a:xfrm>
            <a:off x="834502" y="550416"/>
            <a:ext cx="9146112" cy="1518081"/>
          </a:xfrm>
        </p:spPr>
        <p:txBody>
          <a:bodyPr/>
          <a:lstStyle/>
          <a:p>
            <a:pPr algn="ctr"/>
            <a:r>
              <a:rPr lang="en-US" sz="3200" dirty="0"/>
              <a:t>La Rebellion (</a:t>
            </a:r>
            <a:r>
              <a:rPr lang="en-US" sz="3200" dirty="0" err="1"/>
              <a:t>murmurar</a:t>
            </a:r>
            <a:r>
              <a:rPr lang="en-US" sz="3200" dirty="0"/>
              <a:t>) Maria y Aaron</a:t>
            </a:r>
            <a:br>
              <a:rPr lang="en-US" sz="3200" dirty="0"/>
            </a:br>
            <a:r>
              <a:rPr lang="en-US" sz="3200" dirty="0"/>
              <a:t> (12:1-16)</a:t>
            </a:r>
            <a:br>
              <a:rPr lang="en-US" sz="3200" dirty="0"/>
            </a:br>
            <a:r>
              <a:rPr lang="en-US" sz="3200" dirty="0"/>
              <a:t>rebellion contra el </a:t>
            </a:r>
            <a:r>
              <a:rPr lang="en-US" sz="3200" dirty="0" err="1"/>
              <a:t>Lider</a:t>
            </a:r>
            <a:endParaRPr lang="en-US" dirty="0"/>
          </a:p>
        </p:txBody>
      </p:sp>
      <p:sp>
        <p:nvSpPr>
          <p:cNvPr id="7" name="Content Placeholder 6">
            <a:extLst>
              <a:ext uri="{FF2B5EF4-FFF2-40B4-BE49-F238E27FC236}">
                <a16:creationId xmlns:a16="http://schemas.microsoft.com/office/drawing/2014/main" id="{0C3C01FC-013C-49FB-93C6-27FAD4E2756F}"/>
              </a:ext>
            </a:extLst>
          </p:cNvPr>
          <p:cNvSpPr>
            <a:spLocks noGrp="1"/>
          </p:cNvSpPr>
          <p:nvPr>
            <p:ph idx="1"/>
          </p:nvPr>
        </p:nvSpPr>
        <p:spPr>
          <a:xfrm>
            <a:off x="319596" y="2601157"/>
            <a:ext cx="11540971" cy="4021585"/>
          </a:xfrm>
        </p:spPr>
        <p:txBody>
          <a:bodyPr>
            <a:normAutofit/>
          </a:bodyPr>
          <a:lstStyle/>
          <a:p>
            <a:r>
              <a:rPr lang="es-ES" altLang="en-US" sz="28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1. Causa: el asalto de Miriam a su hermano Moisés. El verbo es femenino singular, lo que significa que ella fue la principal instigadora.</a:t>
            </a:r>
          </a:p>
          <a:p>
            <a:endParaRPr lang="es-ES" altLang="en-US" sz="28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endParaRPr>
          </a:p>
          <a:p>
            <a:r>
              <a:rPr lang="es-ES" altLang="en-US" sz="28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2. Efecto: Miriam se vuelve leprosa en el juicio (12:10). Importancia de la lepra, es expulsada, puesta en cuarentena, aislada de la comunidad de Israel.</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7061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Effect transition="in" filter="fade">
                                      <p:cBhvr>
                                        <p:cTn id="13" dur="1000"/>
                                        <p:tgtEl>
                                          <p:spTgt spid="7">
                                            <p:txEl>
                                              <p:pRg st="0" end="0"/>
                                            </p:txEl>
                                          </p:spTgt>
                                        </p:tgtEl>
                                      </p:cBhvr>
                                    </p:animEffect>
                                    <p:anim calcmode="lin" valueType="num">
                                      <p:cBhvr>
                                        <p:cTn id="14"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7">
                                            <p:txEl>
                                              <p:pRg st="2" end="2"/>
                                            </p:txEl>
                                          </p:spTgt>
                                        </p:tgtEl>
                                        <p:attrNameLst>
                                          <p:attrName>style.visibility</p:attrName>
                                        </p:attrNameLst>
                                      </p:cBhvr>
                                      <p:to>
                                        <p:strVal val="visible"/>
                                      </p:to>
                                    </p:set>
                                    <p:animEffect transition="in" filter="fade">
                                      <p:cBhvr>
                                        <p:cTn id="20" dur="1000"/>
                                        <p:tgtEl>
                                          <p:spTgt spid="7">
                                            <p:txEl>
                                              <p:pRg st="2" end="2"/>
                                            </p:txEl>
                                          </p:spTgt>
                                        </p:tgtEl>
                                      </p:cBhvr>
                                    </p:animEffect>
                                    <p:anim calcmode="lin" valueType="num">
                                      <p:cBhvr>
                                        <p:cTn id="21"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6BE9-46BD-4B07-991B-2F67C6BE6119}"/>
              </a:ext>
            </a:extLst>
          </p:cNvPr>
          <p:cNvSpPr>
            <a:spLocks noGrp="1"/>
          </p:cNvSpPr>
          <p:nvPr>
            <p:ph type="title"/>
          </p:nvPr>
        </p:nvSpPr>
        <p:spPr/>
        <p:txBody>
          <a:bodyPr/>
          <a:lstStyle/>
          <a:p>
            <a:r>
              <a:rPr lang="en-US" b="1" dirty="0"/>
              <a:t>Israel </a:t>
            </a:r>
            <a:r>
              <a:rPr lang="en-US" b="1" dirty="0" err="1"/>
              <a:t>en</a:t>
            </a:r>
            <a:r>
              <a:rPr lang="en-US" b="1" dirty="0"/>
              <a:t> Cades </a:t>
            </a:r>
            <a:r>
              <a:rPr lang="en-US" b="1" dirty="0" err="1"/>
              <a:t>Bernea</a:t>
            </a:r>
            <a:r>
              <a:rPr lang="en-US" b="1" dirty="0"/>
              <a:t> (13:1--20:13)</a:t>
            </a:r>
            <a:r>
              <a:rPr lang="en-US" dirty="0"/>
              <a:t>  </a:t>
            </a:r>
          </a:p>
        </p:txBody>
      </p:sp>
      <p:sp>
        <p:nvSpPr>
          <p:cNvPr id="5" name="Content Placeholder 4">
            <a:extLst>
              <a:ext uri="{FF2B5EF4-FFF2-40B4-BE49-F238E27FC236}">
                <a16:creationId xmlns:a16="http://schemas.microsoft.com/office/drawing/2014/main" id="{335165C7-7F3F-4669-9D3A-C5D5DACB8597}"/>
              </a:ext>
            </a:extLst>
          </p:cNvPr>
          <p:cNvSpPr>
            <a:spLocks noGrp="1"/>
          </p:cNvSpPr>
          <p:nvPr>
            <p:ph idx="1"/>
          </p:nvPr>
        </p:nvSpPr>
        <p:spPr>
          <a:xfrm>
            <a:off x="204186" y="2210540"/>
            <a:ext cx="11771791" cy="4563122"/>
          </a:xfrm>
        </p:spPr>
        <p:txBody>
          <a:bodyPr>
            <a:normAutofit fontScale="92500"/>
          </a:bodyPr>
          <a:lstStyle/>
          <a:p>
            <a:r>
              <a:rPr lang="es-ES" alt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1. El mal informe de los 10 espías (13:29)</a:t>
            </a:r>
          </a:p>
          <a:p>
            <a:r>
              <a:rPr lang="es-ES" alt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2. incredulidad (14: 3-4)3. </a:t>
            </a:r>
          </a:p>
          <a:p>
            <a:r>
              <a:rPr lang="es-ES" alt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Todos (14: 1-2) las personas se quejan de nuevo (14: 3). Se quejan de que sus hijos serán saqueados. </a:t>
            </a:r>
          </a:p>
          <a:p>
            <a:r>
              <a:rPr lang="es-ES" alt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Implicación: Dios es incapaz de protegerlos o no está interesado en protegerlos. </a:t>
            </a:r>
          </a:p>
          <a:p>
            <a:r>
              <a:rPr lang="es-ES" alt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Tenga en cuenta la ironía en 14: 3. La ironía es que después del capítulo 13,14 fueron solo los niños quienes serían preservados a través de los 38 años de vagabundeos y alcanzarían con seguridad la tierra prometida.</a:t>
            </a:r>
          </a:p>
          <a:p>
            <a:r>
              <a:rPr lang="es-ES" altLang="en-US" sz="2400" dirty="0">
                <a:solidFill>
                  <a:srgbClr val="222222"/>
                </a:solidFill>
                <a:latin typeface="Times New Roman" panose="02020603050405020304" pitchFamily="18" charset="0"/>
                <a:cs typeface="Times New Roman" panose="02020603050405020304" pitchFamily="18" charset="0"/>
              </a:rPr>
              <a:t>Pronunciamiento del juicio (14: 26-33). 20 años y más. Dios les concede su pedido de "morir en el desierto" (14: 2). Tenga en cuenta la repetición: "Tus cadáveres caerán en este desierto" (: 29, 32, 35). ¡Se calcula que 603,550 murieron en 38 años (360 días = calendario lunar) / en 13,680 días = 44 / día! 12 horas diarias para funerales = 3,6 funerales por hora durante 38 años.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340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1000"/>
                                        <p:tgtEl>
                                          <p:spTgt spid="5">
                                            <p:txEl>
                                              <p:pRg st="0" end="0"/>
                                            </p:txEl>
                                          </p:spTgt>
                                        </p:tgtEl>
                                      </p:cBhvr>
                                    </p:animEffect>
                                    <p:anim calcmode="lin" valueType="num">
                                      <p:cBhvr>
                                        <p:cTn id="14"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fade">
                                      <p:cBhvr>
                                        <p:cTn id="20" dur="1000"/>
                                        <p:tgtEl>
                                          <p:spTgt spid="5">
                                            <p:txEl>
                                              <p:pRg st="1" end="1"/>
                                            </p:txEl>
                                          </p:spTgt>
                                        </p:tgtEl>
                                      </p:cBhvr>
                                    </p:animEffect>
                                    <p:anim calcmode="lin" valueType="num">
                                      <p:cBhvr>
                                        <p:cTn id="21"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fade">
                                      <p:cBhvr>
                                        <p:cTn id="27" dur="1000"/>
                                        <p:tgtEl>
                                          <p:spTgt spid="5">
                                            <p:txEl>
                                              <p:pRg st="2" end="2"/>
                                            </p:txEl>
                                          </p:spTgt>
                                        </p:tgtEl>
                                      </p:cBhvr>
                                    </p:animEffect>
                                    <p:anim calcmode="lin" valueType="num">
                                      <p:cBhvr>
                                        <p:cTn id="2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5">
                                            <p:txEl>
                                              <p:pRg st="3" end="3"/>
                                            </p:txEl>
                                          </p:spTgt>
                                        </p:tgtEl>
                                        <p:attrNameLst>
                                          <p:attrName>style.visibility</p:attrName>
                                        </p:attrNameLst>
                                      </p:cBhvr>
                                      <p:to>
                                        <p:strVal val="visible"/>
                                      </p:to>
                                    </p:set>
                                    <p:animEffect transition="in" filter="fade">
                                      <p:cBhvr>
                                        <p:cTn id="34" dur="1000"/>
                                        <p:tgtEl>
                                          <p:spTgt spid="5">
                                            <p:txEl>
                                              <p:pRg st="3" end="3"/>
                                            </p:txEl>
                                          </p:spTgt>
                                        </p:tgtEl>
                                      </p:cBhvr>
                                    </p:animEffect>
                                    <p:anim calcmode="lin" valueType="num">
                                      <p:cBhvr>
                                        <p:cTn id="35"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5">
                                            <p:txEl>
                                              <p:pRg st="4" end="4"/>
                                            </p:txEl>
                                          </p:spTgt>
                                        </p:tgtEl>
                                        <p:attrNameLst>
                                          <p:attrName>style.visibility</p:attrName>
                                        </p:attrNameLst>
                                      </p:cBhvr>
                                      <p:to>
                                        <p:strVal val="visible"/>
                                      </p:to>
                                    </p:set>
                                    <p:animEffect transition="in" filter="fade">
                                      <p:cBhvr>
                                        <p:cTn id="41" dur="1000"/>
                                        <p:tgtEl>
                                          <p:spTgt spid="5">
                                            <p:txEl>
                                              <p:pRg st="4" end="4"/>
                                            </p:txEl>
                                          </p:spTgt>
                                        </p:tgtEl>
                                      </p:cBhvr>
                                    </p:animEffect>
                                    <p:anim calcmode="lin" valueType="num">
                                      <p:cBhvr>
                                        <p:cTn id="4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5">
                                            <p:txEl>
                                              <p:pRg st="5" end="5"/>
                                            </p:txEl>
                                          </p:spTgt>
                                        </p:tgtEl>
                                        <p:attrNameLst>
                                          <p:attrName>style.visibility</p:attrName>
                                        </p:attrNameLst>
                                      </p:cBhvr>
                                      <p:to>
                                        <p:strVal val="visible"/>
                                      </p:to>
                                    </p:set>
                                    <p:animEffect transition="in" filter="fade">
                                      <p:cBhvr>
                                        <p:cTn id="48" dur="1000"/>
                                        <p:tgtEl>
                                          <p:spTgt spid="5">
                                            <p:txEl>
                                              <p:pRg st="5" end="5"/>
                                            </p:txEl>
                                          </p:spTgt>
                                        </p:tgtEl>
                                      </p:cBhvr>
                                    </p:animEffect>
                                    <p:anim calcmode="lin" valueType="num">
                                      <p:cBhvr>
                                        <p:cTn id="49"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C43A114B-CAF8-402E-A898-DEE2C2022E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3" name="Oval 72">
            <a:extLst>
              <a:ext uri="{FF2B5EF4-FFF2-40B4-BE49-F238E27FC236}">
                <a16:creationId xmlns:a16="http://schemas.microsoft.com/office/drawing/2014/main" id="{64E68BB1-DCF6-49AB-8FF1-7E68DCBCD1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5" name="Oval 74">
            <a:extLst>
              <a:ext uri="{FF2B5EF4-FFF2-40B4-BE49-F238E27FC236}">
                <a16:creationId xmlns:a16="http://schemas.microsoft.com/office/drawing/2014/main" id="{DA9B8539-604B-420E-BA1B-0A2E64CD7C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7" name="Oval 76">
            <a:extLst>
              <a:ext uri="{FF2B5EF4-FFF2-40B4-BE49-F238E27FC236}">
                <a16:creationId xmlns:a16="http://schemas.microsoft.com/office/drawing/2014/main" id="{7236CAA2-54C3-4136-B0CC-6837B14D81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9" name="Freeform 5">
            <a:extLst>
              <a:ext uri="{FF2B5EF4-FFF2-40B4-BE49-F238E27FC236}">
                <a16:creationId xmlns:a16="http://schemas.microsoft.com/office/drawing/2014/main" id="{40F86E67-9E86-453F-92BC-648189829C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81" name="Rectangle 80">
            <a:extLst>
              <a:ext uri="{FF2B5EF4-FFF2-40B4-BE49-F238E27FC236}">
                <a16:creationId xmlns:a16="http://schemas.microsoft.com/office/drawing/2014/main" id="{F73C5439-21D4-46F3-9CF4-FF1CE786FF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0663C04-D848-4A7C-9BAB-FB3D511D4671}"/>
              </a:ext>
            </a:extLst>
          </p:cNvPr>
          <p:cNvSpPr>
            <a:spLocks noGrp="1"/>
          </p:cNvSpPr>
          <p:nvPr>
            <p:ph type="title"/>
          </p:nvPr>
        </p:nvSpPr>
        <p:spPr>
          <a:xfrm>
            <a:off x="8160773" y="1113062"/>
            <a:ext cx="3382297" cy="3281957"/>
          </a:xfrm>
        </p:spPr>
        <p:txBody>
          <a:bodyPr vert="horz" lIns="91440" tIns="45720" rIns="91440" bIns="45720" rtlCol="0" anchor="b">
            <a:normAutofit/>
          </a:bodyPr>
          <a:lstStyle/>
          <a:p>
            <a:endParaRPr lang="en-US" sz="5400" b="0" i="0" kern="1200">
              <a:solidFill>
                <a:schemeClr val="bg2"/>
              </a:solidFill>
              <a:latin typeface="+mj-lt"/>
              <a:ea typeface="+mj-ea"/>
              <a:cs typeface="+mj-cs"/>
            </a:endParaRPr>
          </a:p>
        </p:txBody>
      </p:sp>
      <p:pic>
        <p:nvPicPr>
          <p:cNvPr id="3074" name="Picture 2">
            <a:extLst>
              <a:ext uri="{FF2B5EF4-FFF2-40B4-BE49-F238E27FC236}">
                <a16:creationId xmlns:a16="http://schemas.microsoft.com/office/drawing/2014/main" id="{2E03BB3B-0F61-41EB-A06C-ED9DCF301AF2}"/>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648930" y="571500"/>
            <a:ext cx="6971070" cy="5663952"/>
          </a:xfrm>
          <a:prstGeom prst="roundRect">
            <a:avLst>
              <a:gd name="adj" fmla="val 1329"/>
            </a:avLst>
          </a:prstGeom>
          <a:noFill/>
          <a:effectLst>
            <a:outerShdw blurRad="50800" dist="50800" dir="54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0725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1000"/>
                                        <p:tgtEl>
                                          <p:spTgt spid="3074"/>
                                        </p:tgtEl>
                                      </p:cBhvr>
                                    </p:animEffect>
                                    <p:anim calcmode="lin" valueType="num">
                                      <p:cBhvr>
                                        <p:cTn id="8" dur="1000" fill="hold"/>
                                        <p:tgtEl>
                                          <p:spTgt spid="3074"/>
                                        </p:tgtEl>
                                        <p:attrNameLst>
                                          <p:attrName>ppt_x</p:attrName>
                                        </p:attrNameLst>
                                      </p:cBhvr>
                                      <p:tavLst>
                                        <p:tav tm="0">
                                          <p:val>
                                            <p:strVal val="#ppt_x"/>
                                          </p:val>
                                        </p:tav>
                                        <p:tav tm="100000">
                                          <p:val>
                                            <p:strVal val="#ppt_x"/>
                                          </p:val>
                                        </p:tav>
                                      </p:tavLst>
                                    </p:anim>
                                    <p:anim calcmode="lin" valueType="num">
                                      <p:cBhvr>
                                        <p:cTn id="9" dur="1000" fill="hold"/>
                                        <p:tgtEl>
                                          <p:spTgt spid="30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6BE9-46BD-4B07-991B-2F67C6BE6119}"/>
              </a:ext>
            </a:extLst>
          </p:cNvPr>
          <p:cNvSpPr>
            <a:spLocks noGrp="1"/>
          </p:cNvSpPr>
          <p:nvPr>
            <p:ph type="title"/>
          </p:nvPr>
        </p:nvSpPr>
        <p:spPr/>
        <p:txBody>
          <a:bodyPr/>
          <a:lstStyle/>
          <a:p>
            <a:pPr algn="ctr"/>
            <a:r>
              <a:rPr lang="en-US" b="1" dirty="0"/>
              <a:t> La Rebellion de Core (16:1-50)</a:t>
            </a:r>
            <a:r>
              <a:rPr lang="en-US" dirty="0"/>
              <a:t> 2nd rebellion contra Moises.  </a:t>
            </a:r>
          </a:p>
        </p:txBody>
      </p:sp>
      <p:sp>
        <p:nvSpPr>
          <p:cNvPr id="5" name="Content Placeholder 4">
            <a:extLst>
              <a:ext uri="{FF2B5EF4-FFF2-40B4-BE49-F238E27FC236}">
                <a16:creationId xmlns:a16="http://schemas.microsoft.com/office/drawing/2014/main" id="{74BA7347-8A0B-4D36-8D3B-779BB1266021}"/>
              </a:ext>
            </a:extLst>
          </p:cNvPr>
          <p:cNvSpPr>
            <a:spLocks noGrp="1"/>
          </p:cNvSpPr>
          <p:nvPr>
            <p:ph idx="1"/>
          </p:nvPr>
        </p:nvSpPr>
        <p:spPr>
          <a:xfrm>
            <a:off x="177554" y="2414725"/>
            <a:ext cx="11807300" cy="4270159"/>
          </a:xfrm>
        </p:spPr>
        <p:txBody>
          <a:bodyPr/>
          <a:lstStyle/>
          <a:p>
            <a:r>
              <a:rPr lang="es-ES" altLang="en-US" sz="3200" dirty="0">
                <a:solidFill>
                  <a:srgbClr val="222222"/>
                </a:solidFill>
                <a:latin typeface="Times New Roman" panose="02020603050405020304" pitchFamily="18" charset="0"/>
                <a:cs typeface="Times New Roman" panose="02020603050405020304" pitchFamily="18" charset="0"/>
              </a:rPr>
              <a:t>Causa: Coré, hijo de Leví, y </a:t>
            </a:r>
            <a:r>
              <a:rPr lang="es-ES" altLang="en-US" sz="3200" dirty="0" err="1">
                <a:solidFill>
                  <a:srgbClr val="222222"/>
                </a:solidFill>
                <a:latin typeface="Times New Roman" panose="02020603050405020304" pitchFamily="18" charset="0"/>
                <a:cs typeface="Times New Roman" panose="02020603050405020304" pitchFamily="18" charset="0"/>
              </a:rPr>
              <a:t>Datán</a:t>
            </a:r>
            <a:r>
              <a:rPr lang="es-ES" altLang="en-US" sz="3200" dirty="0">
                <a:solidFill>
                  <a:srgbClr val="222222"/>
                </a:solidFill>
                <a:latin typeface="Times New Roman" panose="02020603050405020304" pitchFamily="18" charset="0"/>
                <a:cs typeface="Times New Roman" panose="02020603050405020304" pitchFamily="18" charset="0"/>
              </a:rPr>
              <a:t> y Abiram, hijos de Rubén, desafiaron la autoridad de Moisés. </a:t>
            </a:r>
          </a:p>
          <a:p>
            <a:endParaRPr lang="es-ES" altLang="en-US" sz="3200" dirty="0">
              <a:solidFill>
                <a:srgbClr val="222222"/>
              </a:solidFill>
              <a:latin typeface="Times New Roman" panose="02020603050405020304" pitchFamily="18" charset="0"/>
              <a:cs typeface="Times New Roman" panose="02020603050405020304" pitchFamily="18" charset="0"/>
            </a:endParaRPr>
          </a:p>
          <a:p>
            <a:r>
              <a:rPr lang="es-ES" altLang="en-US" sz="3200" dirty="0">
                <a:solidFill>
                  <a:srgbClr val="222222"/>
                </a:solidFill>
                <a:latin typeface="Times New Roman" panose="02020603050405020304" pitchFamily="18" charset="0"/>
                <a:cs typeface="Times New Roman" panose="02020603050405020304" pitchFamily="18" charset="0"/>
              </a:rPr>
              <a:t>Efecto: el suelo se abrió, tragó a Coré y a todos los que se rebelaron, 250 hombres muertos por el fuego del cielo (16: 30-35).</a:t>
            </a:r>
            <a:r>
              <a:rPr lang="es-ES" altLang="en-US" sz="1000" dirty="0">
                <a:solidFill>
                  <a:schemeClr val="tx1"/>
                </a:solidFill>
                <a:latin typeface="Times New Roman" panose="02020603050405020304" pitchFamily="18" charset="0"/>
                <a:cs typeface="Times New Roman" panose="02020603050405020304" pitchFamily="18" charset="0"/>
              </a:rPr>
              <a:t> </a:t>
            </a:r>
            <a:endParaRPr lang="es-ES" altLang="en-US" sz="2400" dirty="0">
              <a:solidFill>
                <a:schemeClr val="tx1"/>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96222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1000"/>
                                        <p:tgtEl>
                                          <p:spTgt spid="5">
                                            <p:txEl>
                                              <p:pRg st="0" end="0"/>
                                            </p:txEl>
                                          </p:spTgt>
                                        </p:tgtEl>
                                      </p:cBhvr>
                                    </p:animEffect>
                                    <p:anim calcmode="lin" valueType="num">
                                      <p:cBhvr>
                                        <p:cTn id="14"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fade">
                                      <p:cBhvr>
                                        <p:cTn id="20" dur="1000"/>
                                        <p:tgtEl>
                                          <p:spTgt spid="5">
                                            <p:txEl>
                                              <p:pRg st="2" end="2"/>
                                            </p:txEl>
                                          </p:spTgt>
                                        </p:tgtEl>
                                      </p:cBhvr>
                                    </p:animEffect>
                                    <p:anim calcmode="lin" valueType="num">
                                      <p:cBhvr>
                                        <p:cTn id="21"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6BE9-46BD-4B07-991B-2F67C6BE6119}"/>
              </a:ext>
            </a:extLst>
          </p:cNvPr>
          <p:cNvSpPr>
            <a:spLocks noGrp="1"/>
          </p:cNvSpPr>
          <p:nvPr>
            <p:ph type="title"/>
          </p:nvPr>
        </p:nvSpPr>
        <p:spPr>
          <a:xfrm>
            <a:off x="1065321" y="559293"/>
            <a:ext cx="9436963" cy="1580225"/>
          </a:xfrm>
        </p:spPr>
        <p:txBody>
          <a:bodyPr/>
          <a:lstStyle/>
          <a:p>
            <a:pPr algn="ctr"/>
            <a:r>
              <a:rPr lang="en-US" b="1" dirty="0"/>
              <a:t> </a:t>
            </a:r>
            <a:r>
              <a:rPr lang="en-US" sz="3200" b="1" dirty="0" err="1"/>
              <a:t>Pecado</a:t>
            </a:r>
            <a:r>
              <a:rPr lang="en-US" sz="3200" b="1" dirty="0"/>
              <a:t> de Moises (20:1-13)</a:t>
            </a:r>
            <a:r>
              <a:rPr lang="en-US" sz="3200" dirty="0"/>
              <a:t> Ex. 17:7 antes Moises </a:t>
            </a:r>
            <a:r>
              <a:rPr lang="en-US" sz="3200" dirty="0" err="1"/>
              <a:t>ya</a:t>
            </a:r>
            <a:r>
              <a:rPr lang="en-US" sz="3200" dirty="0"/>
              <a:t> </a:t>
            </a:r>
            <a:r>
              <a:rPr lang="en-US" sz="3200" dirty="0" err="1"/>
              <a:t>habia</a:t>
            </a:r>
            <a:r>
              <a:rPr lang="en-US" sz="3200" dirty="0"/>
              <a:t> </a:t>
            </a:r>
            <a:r>
              <a:rPr lang="en-US" sz="3200" dirty="0" err="1"/>
              <a:t>sacado</a:t>
            </a:r>
            <a:r>
              <a:rPr lang="en-US" sz="3200" dirty="0"/>
              <a:t> </a:t>
            </a:r>
            <a:r>
              <a:rPr lang="en-US" sz="3200" dirty="0" err="1"/>
              <a:t>agua</a:t>
            </a:r>
            <a:r>
              <a:rPr lang="en-US" sz="3200" dirty="0"/>
              <a:t> de una </a:t>
            </a:r>
            <a:r>
              <a:rPr lang="en-US" sz="3200" dirty="0" err="1"/>
              <a:t>roca</a:t>
            </a:r>
            <a:r>
              <a:rPr lang="en-US" sz="3200" dirty="0"/>
              <a:t>, Tambien se </a:t>
            </a:r>
            <a:r>
              <a:rPr lang="en-US" sz="3200" dirty="0" err="1"/>
              <a:t>llamaba</a:t>
            </a:r>
            <a:r>
              <a:rPr lang="en-US" sz="3200" dirty="0"/>
              <a:t> </a:t>
            </a:r>
            <a:r>
              <a:rPr lang="en-US" sz="3200" dirty="0" err="1"/>
              <a:t>Meriba</a:t>
            </a:r>
            <a:endParaRPr lang="en-US" dirty="0"/>
          </a:p>
        </p:txBody>
      </p:sp>
      <p:sp>
        <p:nvSpPr>
          <p:cNvPr id="3" name="Content Placeholder 2">
            <a:extLst>
              <a:ext uri="{FF2B5EF4-FFF2-40B4-BE49-F238E27FC236}">
                <a16:creationId xmlns:a16="http://schemas.microsoft.com/office/drawing/2014/main" id="{FF18E15F-ED66-4E27-AE9C-B92BE5B33D26}"/>
              </a:ext>
            </a:extLst>
          </p:cNvPr>
          <p:cNvSpPr>
            <a:spLocks noGrp="1"/>
          </p:cNvSpPr>
          <p:nvPr>
            <p:ph idx="1"/>
          </p:nvPr>
        </p:nvSpPr>
        <p:spPr>
          <a:xfrm>
            <a:off x="106532" y="2254927"/>
            <a:ext cx="11949344" cy="4438835"/>
          </a:xfrm>
        </p:spPr>
        <p:txBody>
          <a:bodyPr>
            <a:normAutofit fontScale="92500"/>
          </a:bodyPr>
          <a:lstStyle/>
          <a:p>
            <a:r>
              <a:rPr lang="es-ES" sz="2400" dirty="0">
                <a:latin typeface="Times New Roman" panose="02020603050405020304" pitchFamily="18" charset="0"/>
                <a:cs typeface="Times New Roman" panose="02020603050405020304" pitchFamily="18" charset="0"/>
              </a:rPr>
              <a:t>Causa: desobediencia </a:t>
            </a:r>
          </a:p>
          <a:p>
            <a:r>
              <a:rPr lang="es-ES" sz="2400" dirty="0">
                <a:latin typeface="Times New Roman" panose="02020603050405020304" pitchFamily="18" charset="0"/>
                <a:cs typeface="Times New Roman" panose="02020603050405020304" pitchFamily="18" charset="0"/>
              </a:rPr>
              <a:t>1. ¿Cuál fue su pecado? Desobediencia (20: 8 = hablar a la roca), posiblemente frustrado porque Dios no estaba castigando a la gente esta vez. Hizo que pareciera que hizo salir el agua de la roca. </a:t>
            </a:r>
          </a:p>
          <a:p>
            <a:r>
              <a:rPr lang="es-ES" sz="2400" dirty="0">
                <a:latin typeface="Times New Roman" panose="02020603050405020304" pitchFamily="18" charset="0"/>
                <a:cs typeface="Times New Roman" panose="02020603050405020304" pitchFamily="18" charset="0"/>
              </a:rPr>
              <a:t>2. “No me has creído. . . ”(20:12; </a:t>
            </a:r>
            <a:r>
              <a:rPr lang="es-ES" sz="2400" dirty="0" err="1">
                <a:latin typeface="Times New Roman" panose="02020603050405020304" pitchFamily="18" charset="0"/>
                <a:cs typeface="Times New Roman" panose="02020603050405020304" pitchFamily="18" charset="0"/>
              </a:rPr>
              <a:t>Deut</a:t>
            </a:r>
            <a:r>
              <a:rPr lang="es-ES" sz="2400" dirty="0">
                <a:latin typeface="Times New Roman" panose="02020603050405020304" pitchFamily="18" charset="0"/>
                <a:cs typeface="Times New Roman" panose="02020603050405020304" pitchFamily="18" charset="0"/>
              </a:rPr>
              <a:t> 32:51) 3. “No me has tratado como santo. . . ”(20:12). “Usted” (20:12) = plural, indicando que Aaron también es culpable. </a:t>
            </a:r>
          </a:p>
          <a:p>
            <a:r>
              <a:rPr lang="es-ES" sz="2400" dirty="0">
                <a:latin typeface="Times New Roman" panose="02020603050405020304" pitchFamily="18" charset="0"/>
                <a:cs typeface="Times New Roman" panose="02020603050405020304" pitchFamily="18" charset="0"/>
              </a:rPr>
              <a:t>Pablo se refiere a la roca como Cristo en 1 </a:t>
            </a:r>
            <a:r>
              <a:rPr lang="es-ES" sz="2400" dirty="0" err="1">
                <a:latin typeface="Times New Roman" panose="02020603050405020304" pitchFamily="18" charset="0"/>
                <a:cs typeface="Times New Roman" panose="02020603050405020304" pitchFamily="18" charset="0"/>
              </a:rPr>
              <a:t>Cor</a:t>
            </a:r>
            <a:r>
              <a:rPr lang="es-ES" sz="2400" dirty="0">
                <a:latin typeface="Times New Roman" panose="02020603050405020304" pitchFamily="18" charset="0"/>
                <a:cs typeface="Times New Roman" panose="02020603050405020304" pitchFamily="18" charset="0"/>
              </a:rPr>
              <a:t>. 10: 4. Esta roca fue un símbolo de la provisión de gracia de Dios (agua = AT, Cristo = NT). Entonces Moisés, en su ira e impaciencia, arremetió y golpeó la encarnación física de la gracia de Dios. </a:t>
            </a:r>
          </a:p>
          <a:p>
            <a:r>
              <a:rPr lang="es-ES" sz="2400" dirty="0">
                <a:latin typeface="Times New Roman" panose="02020603050405020304" pitchFamily="18" charset="0"/>
                <a:cs typeface="Times New Roman" panose="02020603050405020304" pitchFamily="18" charset="0"/>
              </a:rPr>
              <a:t>Efecto: Pero el SEÑOR dijo a Moisés y a Aarón: "Debido a que no confiaste en mí lo suficiente como para honrarme como santo a la vista de los israelitas, no traerás esta comunidad a la tierra que les doy" (Números 20:12 NVI).</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2835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6BE9-46BD-4B07-991B-2F67C6BE6119}"/>
              </a:ext>
            </a:extLst>
          </p:cNvPr>
          <p:cNvSpPr>
            <a:spLocks noGrp="1"/>
          </p:cNvSpPr>
          <p:nvPr>
            <p:ph type="title"/>
          </p:nvPr>
        </p:nvSpPr>
        <p:spPr/>
        <p:txBody>
          <a:bodyPr/>
          <a:lstStyle/>
          <a:p>
            <a:pPr algn="ctr"/>
            <a:r>
              <a:rPr lang="en-US" b="1" dirty="0"/>
              <a:t>Israel </a:t>
            </a:r>
            <a:r>
              <a:rPr lang="en-US" b="1" dirty="0" err="1"/>
              <a:t>en</a:t>
            </a:r>
            <a:r>
              <a:rPr lang="en-US" b="1" dirty="0"/>
              <a:t> </a:t>
            </a:r>
            <a:r>
              <a:rPr lang="en-US" b="1" dirty="0" err="1"/>
              <a:t>camino</a:t>
            </a:r>
            <a:r>
              <a:rPr lang="en-US" b="1" dirty="0"/>
              <a:t> a Moab (21:14--21:35)</a:t>
            </a:r>
            <a:r>
              <a:rPr lang="en-US" dirty="0"/>
              <a:t> </a:t>
            </a:r>
          </a:p>
        </p:txBody>
      </p:sp>
      <p:sp>
        <p:nvSpPr>
          <p:cNvPr id="5" name="Content Placeholder 4">
            <a:extLst>
              <a:ext uri="{FF2B5EF4-FFF2-40B4-BE49-F238E27FC236}">
                <a16:creationId xmlns:a16="http://schemas.microsoft.com/office/drawing/2014/main" id="{897BA0EA-D1FB-4F12-8237-6ED3A7BB9679}"/>
              </a:ext>
            </a:extLst>
          </p:cNvPr>
          <p:cNvSpPr>
            <a:spLocks noGrp="1"/>
          </p:cNvSpPr>
          <p:nvPr>
            <p:ph idx="1"/>
          </p:nvPr>
        </p:nvSpPr>
        <p:spPr>
          <a:xfrm>
            <a:off x="106532" y="2246050"/>
            <a:ext cx="11931588" cy="4367814"/>
          </a:xfrm>
        </p:spPr>
        <p:txBody>
          <a:bodyPr/>
          <a:lstStyle/>
          <a:p>
            <a:r>
              <a:rPr lang="es-ES" altLang="en-US" dirty="0">
                <a:solidFill>
                  <a:srgbClr val="222222"/>
                </a:solidFill>
                <a:latin typeface="inherit"/>
              </a:rPr>
              <a:t>A. El desafío de Edom (20: 14-22) Edom se negó a permitir que Israel pasara por su tierra, a pesar de que Moisés dijo que se quedarían en la carretera del Rey (20:17), una ruta comercial. </a:t>
            </a:r>
          </a:p>
          <a:p>
            <a:r>
              <a:rPr lang="es-ES" altLang="en-US" dirty="0">
                <a:solidFill>
                  <a:srgbClr val="222222"/>
                </a:solidFill>
                <a:latin typeface="inherit"/>
              </a:rPr>
              <a:t>1. ¿Los edomitas descendieron de las viejas tensiones de Esaú(Edomitas) y Jacob (Israel)? 2. Israel no forzó el problema porque eran naciones hermanas y Dios no le había dado a Israel ninguna tierra en Edom (</a:t>
            </a:r>
            <a:r>
              <a:rPr lang="es-ES" altLang="en-US" dirty="0" err="1">
                <a:solidFill>
                  <a:srgbClr val="222222"/>
                </a:solidFill>
                <a:latin typeface="inherit"/>
              </a:rPr>
              <a:t>Deut</a:t>
            </a:r>
            <a:r>
              <a:rPr lang="es-ES" altLang="en-US" dirty="0">
                <a:solidFill>
                  <a:srgbClr val="222222"/>
                </a:solidFill>
                <a:latin typeface="inherit"/>
              </a:rPr>
              <a:t>. 2: 5).</a:t>
            </a:r>
            <a:r>
              <a:rPr lang="es-ES" altLang="en-US" sz="600" dirty="0">
                <a:solidFill>
                  <a:schemeClr val="tx1"/>
                </a:solidFill>
              </a:rPr>
              <a:t> </a:t>
            </a:r>
            <a:endParaRPr lang="es-ES" altLang="en-US" sz="1400" dirty="0">
              <a:solidFill>
                <a:schemeClr val="tx1"/>
              </a:solidFill>
              <a:latin typeface="Arial" panose="020B0604020202020204" pitchFamily="34" charset="0"/>
            </a:endParaRPr>
          </a:p>
          <a:p>
            <a:endParaRPr lang="en-US" dirty="0"/>
          </a:p>
        </p:txBody>
      </p:sp>
      <p:pic>
        <p:nvPicPr>
          <p:cNvPr id="4098" name="Picture 2">
            <a:extLst>
              <a:ext uri="{FF2B5EF4-FFF2-40B4-BE49-F238E27FC236}">
                <a16:creationId xmlns:a16="http://schemas.microsoft.com/office/drawing/2014/main" id="{037FC32F-BA5A-442C-9D4C-77172A867C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468" y="3856885"/>
            <a:ext cx="11323652" cy="27569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4392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1000"/>
                                        <p:tgtEl>
                                          <p:spTgt spid="5">
                                            <p:txEl>
                                              <p:pRg st="0" end="0"/>
                                            </p:txEl>
                                          </p:spTgt>
                                        </p:tgtEl>
                                      </p:cBhvr>
                                    </p:animEffect>
                                    <p:anim calcmode="lin" valueType="num">
                                      <p:cBhvr>
                                        <p:cTn id="14"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fade">
                                      <p:cBhvr>
                                        <p:cTn id="20" dur="1000"/>
                                        <p:tgtEl>
                                          <p:spTgt spid="5">
                                            <p:txEl>
                                              <p:pRg st="1" end="1"/>
                                            </p:txEl>
                                          </p:spTgt>
                                        </p:tgtEl>
                                      </p:cBhvr>
                                    </p:animEffect>
                                    <p:anim calcmode="lin" valueType="num">
                                      <p:cBhvr>
                                        <p:cTn id="21"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4098"/>
                                        </p:tgtEl>
                                        <p:attrNameLst>
                                          <p:attrName>style.visibility</p:attrName>
                                        </p:attrNameLst>
                                      </p:cBhvr>
                                      <p:to>
                                        <p:strVal val="visible"/>
                                      </p:to>
                                    </p:set>
                                    <p:animEffect transition="in" filter="fade">
                                      <p:cBhvr>
                                        <p:cTn id="27" dur="1000"/>
                                        <p:tgtEl>
                                          <p:spTgt spid="4098"/>
                                        </p:tgtEl>
                                      </p:cBhvr>
                                    </p:animEffect>
                                    <p:anim calcmode="lin" valueType="num">
                                      <p:cBhvr>
                                        <p:cTn id="28" dur="1000" fill="hold"/>
                                        <p:tgtEl>
                                          <p:spTgt spid="4098"/>
                                        </p:tgtEl>
                                        <p:attrNameLst>
                                          <p:attrName>ppt_x</p:attrName>
                                        </p:attrNameLst>
                                      </p:cBhvr>
                                      <p:tavLst>
                                        <p:tav tm="0">
                                          <p:val>
                                            <p:strVal val="#ppt_x"/>
                                          </p:val>
                                        </p:tav>
                                        <p:tav tm="100000">
                                          <p:val>
                                            <p:strVal val="#ppt_x"/>
                                          </p:val>
                                        </p:tav>
                                      </p:tavLst>
                                    </p:anim>
                                    <p:anim calcmode="lin" valueType="num">
                                      <p:cBhvr>
                                        <p:cTn id="29" dur="1000" fill="hold"/>
                                        <p:tgtEl>
                                          <p:spTgt spid="409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6BE9-46BD-4B07-991B-2F67C6BE6119}"/>
              </a:ext>
            </a:extLst>
          </p:cNvPr>
          <p:cNvSpPr>
            <a:spLocks noGrp="1"/>
          </p:cNvSpPr>
          <p:nvPr>
            <p:ph type="title"/>
          </p:nvPr>
        </p:nvSpPr>
        <p:spPr/>
        <p:txBody>
          <a:bodyPr/>
          <a:lstStyle/>
          <a:p>
            <a:pPr algn="ctr"/>
            <a:r>
              <a:rPr lang="en-US" dirty="0"/>
              <a:t>Aaron y La </a:t>
            </a:r>
            <a:r>
              <a:rPr lang="en-US" dirty="0" err="1"/>
              <a:t>Serpiente</a:t>
            </a:r>
            <a:r>
              <a:rPr lang="en-US" dirty="0"/>
              <a:t> de Bronze</a:t>
            </a:r>
          </a:p>
        </p:txBody>
      </p:sp>
      <p:sp>
        <p:nvSpPr>
          <p:cNvPr id="5" name="Content Placeholder 4">
            <a:extLst>
              <a:ext uri="{FF2B5EF4-FFF2-40B4-BE49-F238E27FC236}">
                <a16:creationId xmlns:a16="http://schemas.microsoft.com/office/drawing/2014/main" id="{85C95DB2-1DF2-4178-B41B-C5FCC4D82153}"/>
              </a:ext>
            </a:extLst>
          </p:cNvPr>
          <p:cNvSpPr>
            <a:spLocks noGrp="1"/>
          </p:cNvSpPr>
          <p:nvPr>
            <p:ph idx="1"/>
          </p:nvPr>
        </p:nvSpPr>
        <p:spPr>
          <a:xfrm>
            <a:off x="79899" y="2317071"/>
            <a:ext cx="11940465" cy="4385569"/>
          </a:xfrm>
        </p:spPr>
        <p:txBody>
          <a:bodyPr>
            <a:normAutofit/>
          </a:bodyPr>
          <a:lstStyle/>
          <a:p>
            <a:r>
              <a:rPr lang="es-ES" altLang="en-US" sz="2600" dirty="0">
                <a:solidFill>
                  <a:srgbClr val="222222"/>
                </a:solidFill>
                <a:latin typeface="Times New Roman" panose="02020603050405020304" pitchFamily="18" charset="0"/>
                <a:cs typeface="Times New Roman" panose="02020603050405020304" pitchFamily="18" charset="0"/>
              </a:rPr>
              <a:t>B. La muerte de Aarón (20: 23-29) en el monte. Hor, quizás Moisés estaba llevando a Israel a través de Edom, anticipando que </a:t>
            </a:r>
            <a:r>
              <a:rPr lang="es-ES" altLang="en-US" sz="2600" dirty="0" err="1">
                <a:solidFill>
                  <a:srgbClr val="222222"/>
                </a:solidFill>
                <a:latin typeface="Times New Roman" panose="02020603050405020304" pitchFamily="18" charset="0"/>
                <a:cs typeface="Times New Roman" panose="02020603050405020304" pitchFamily="18" charset="0"/>
              </a:rPr>
              <a:t>Sihon</a:t>
            </a:r>
            <a:r>
              <a:rPr lang="es-ES" altLang="en-US" sz="2600" dirty="0">
                <a:solidFill>
                  <a:srgbClr val="222222"/>
                </a:solidFill>
                <a:latin typeface="Times New Roman" panose="02020603050405020304" pitchFamily="18" charset="0"/>
                <a:cs typeface="Times New Roman" panose="02020603050405020304" pitchFamily="18" charset="0"/>
              </a:rPr>
              <a:t> los dejaría. Si los mensajeros se encontraran con Moisés aquí, explicaría por qué se volvieron hacia el sur a </a:t>
            </a:r>
            <a:r>
              <a:rPr lang="es-ES" altLang="en-US" sz="2600" dirty="0" err="1">
                <a:solidFill>
                  <a:srgbClr val="222222"/>
                </a:solidFill>
                <a:latin typeface="Times New Roman" panose="02020603050405020304" pitchFamily="18" charset="0"/>
                <a:cs typeface="Times New Roman" panose="02020603050405020304" pitchFamily="18" charset="0"/>
              </a:rPr>
              <a:t>Ezion-geber</a:t>
            </a:r>
            <a:r>
              <a:rPr lang="es-ES" altLang="en-US" sz="2600" dirty="0">
                <a:solidFill>
                  <a:srgbClr val="222222"/>
                </a:solidFill>
                <a:latin typeface="Times New Roman" panose="02020603050405020304" pitchFamily="18" charset="0"/>
                <a:cs typeface="Times New Roman" panose="02020603050405020304" pitchFamily="18" charset="0"/>
              </a:rPr>
              <a:t>. </a:t>
            </a:r>
          </a:p>
          <a:p>
            <a:r>
              <a:rPr lang="es-ES" altLang="en-US" sz="2600" dirty="0">
                <a:solidFill>
                  <a:srgbClr val="222222"/>
                </a:solidFill>
                <a:latin typeface="Times New Roman" panose="02020603050405020304" pitchFamily="18" charset="0"/>
                <a:cs typeface="Times New Roman" panose="02020603050405020304" pitchFamily="18" charset="0"/>
              </a:rPr>
              <a:t>Aarón murió porque se rebeló en </a:t>
            </a:r>
            <a:r>
              <a:rPr lang="es-ES" altLang="en-US" sz="2600" dirty="0" err="1">
                <a:solidFill>
                  <a:srgbClr val="222222"/>
                </a:solidFill>
                <a:latin typeface="Times New Roman" panose="02020603050405020304" pitchFamily="18" charset="0"/>
                <a:cs typeface="Times New Roman" panose="02020603050405020304" pitchFamily="18" charset="0"/>
              </a:rPr>
              <a:t>Meribah</a:t>
            </a:r>
            <a:r>
              <a:rPr lang="es-ES" altLang="en-US" sz="2600" dirty="0">
                <a:solidFill>
                  <a:srgbClr val="222222"/>
                </a:solidFill>
                <a:latin typeface="Times New Roman" panose="02020603050405020304" pitchFamily="18" charset="0"/>
                <a:cs typeface="Times New Roman" panose="02020603050405020304" pitchFamily="18" charset="0"/>
              </a:rPr>
              <a:t> (20:24). Tenga en cuenta también que su muerte marcó el año 40 del vagabundeo de Egipto (33: 38-39). A partir de este momento, la narrativa es sobre la generación más joven. </a:t>
            </a:r>
          </a:p>
          <a:p>
            <a:endParaRPr lang="en-US" dirty="0"/>
          </a:p>
        </p:txBody>
      </p:sp>
    </p:spTree>
    <p:extLst>
      <p:ext uri="{BB962C8B-B14F-4D97-AF65-F5344CB8AC3E}">
        <p14:creationId xmlns:p14="http://schemas.microsoft.com/office/powerpoint/2010/main" val="2791363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1000"/>
                                        <p:tgtEl>
                                          <p:spTgt spid="5">
                                            <p:txEl>
                                              <p:pRg st="0" end="0"/>
                                            </p:txEl>
                                          </p:spTgt>
                                        </p:tgtEl>
                                      </p:cBhvr>
                                    </p:animEffect>
                                    <p:anim calcmode="lin" valueType="num">
                                      <p:cBhvr>
                                        <p:cTn id="14"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fade">
                                      <p:cBhvr>
                                        <p:cTn id="20" dur="1000"/>
                                        <p:tgtEl>
                                          <p:spTgt spid="5">
                                            <p:txEl>
                                              <p:pRg st="1" end="1"/>
                                            </p:txEl>
                                          </p:spTgt>
                                        </p:tgtEl>
                                      </p:cBhvr>
                                    </p:animEffect>
                                    <p:anim calcmode="lin" valueType="num">
                                      <p:cBhvr>
                                        <p:cTn id="21"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C9CA5-5A8A-4191-922D-AE0AB07B59A4}"/>
              </a:ext>
            </a:extLst>
          </p:cNvPr>
          <p:cNvSpPr>
            <a:spLocks noGrp="1"/>
          </p:cNvSpPr>
          <p:nvPr>
            <p:ph type="ctrTitle"/>
          </p:nvPr>
        </p:nvSpPr>
        <p:spPr>
          <a:xfrm>
            <a:off x="1154955" y="1219200"/>
            <a:ext cx="8825658" cy="2090406"/>
          </a:xfrm>
        </p:spPr>
        <p:txBody>
          <a:bodyPr/>
          <a:lstStyle/>
          <a:p>
            <a:r>
              <a:rPr lang="en-US" sz="11500" dirty="0"/>
              <a:t>LEVITICO</a:t>
            </a:r>
          </a:p>
        </p:txBody>
      </p:sp>
      <p:sp>
        <p:nvSpPr>
          <p:cNvPr id="3" name="Subtitle 2">
            <a:extLst>
              <a:ext uri="{FF2B5EF4-FFF2-40B4-BE49-F238E27FC236}">
                <a16:creationId xmlns:a16="http://schemas.microsoft.com/office/drawing/2014/main" id="{8D777293-3BB8-46A1-9689-585639C8F2D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6575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DCFA9-D71F-4AC8-92F7-EB46609FE0D1}"/>
              </a:ext>
            </a:extLst>
          </p:cNvPr>
          <p:cNvSpPr>
            <a:spLocks noGrp="1"/>
          </p:cNvSpPr>
          <p:nvPr>
            <p:ph type="title"/>
          </p:nvPr>
        </p:nvSpPr>
        <p:spPr/>
        <p:txBody>
          <a:bodyPr/>
          <a:lstStyle/>
          <a:p>
            <a:pPr algn="ctr"/>
            <a:r>
              <a:rPr lang="en-US" dirty="0"/>
              <a:t>Aaron Y la </a:t>
            </a:r>
            <a:r>
              <a:rPr lang="en-US" dirty="0" err="1"/>
              <a:t>Serpiente</a:t>
            </a:r>
            <a:r>
              <a:rPr lang="en-US" dirty="0"/>
              <a:t> de Bronze</a:t>
            </a:r>
          </a:p>
        </p:txBody>
      </p:sp>
      <p:sp>
        <p:nvSpPr>
          <p:cNvPr id="3" name="Content Placeholder 2">
            <a:extLst>
              <a:ext uri="{FF2B5EF4-FFF2-40B4-BE49-F238E27FC236}">
                <a16:creationId xmlns:a16="http://schemas.microsoft.com/office/drawing/2014/main" id="{3F59A29D-BAC9-4EAE-8F2C-58CB99F8C8B4}"/>
              </a:ext>
            </a:extLst>
          </p:cNvPr>
          <p:cNvSpPr>
            <a:spLocks noGrp="1"/>
          </p:cNvSpPr>
          <p:nvPr>
            <p:ph idx="1"/>
          </p:nvPr>
        </p:nvSpPr>
        <p:spPr>
          <a:xfrm>
            <a:off x="195310" y="2388093"/>
            <a:ext cx="11691890" cy="4216893"/>
          </a:xfrm>
        </p:spPr>
        <p:txBody>
          <a:bodyPr/>
          <a:lstStyle/>
          <a:p>
            <a:r>
              <a:rPr lang="es-ES" altLang="en-US" sz="2400" dirty="0">
                <a:solidFill>
                  <a:srgbClr val="222222"/>
                </a:solidFill>
                <a:latin typeface="Times New Roman" panose="02020603050405020304" pitchFamily="18" charset="0"/>
                <a:cs typeface="Times New Roman" panose="02020603050405020304" pitchFamily="18" charset="0"/>
              </a:rPr>
              <a:t>C. La disciplina de Israel y la serpiente de bronce (21: 4-9) (véase 2 Reyes. 18: 4) Este es el contexto del AT de Juan 3:16. Lee Juan 3: 14-18. Tenga en cuenta que Nicodemo estaba bien versado en el AT como fariseo y sabía que Moisés levantaba la serpiente, pero no sabía acerca de haber nacido de nuevo. Después de que Cristo lo reprende por ser un maestro y por ser completamente ignorante de las cosas espirituales, se refiere al pasaje del AT para ayudarlo a comprender. Tanto la serpiente como el Hijo del Hombre tuvieron que ser levantados para sanar las heridas respectivas. En ambos casos, la fe fue el elemento clave. En ambos casos, el juicio podría evitarse si uno tuviera fe.</a:t>
            </a:r>
            <a:r>
              <a:rPr lang="es-ES" altLang="en-US" sz="1000" dirty="0">
                <a:solidFill>
                  <a:schemeClr val="tx1"/>
                </a:solidFill>
                <a:latin typeface="Times New Roman" panose="02020603050405020304" pitchFamily="18" charset="0"/>
                <a:cs typeface="Times New Roman" panose="02020603050405020304" pitchFamily="18" charset="0"/>
              </a:rPr>
              <a:t> </a:t>
            </a:r>
            <a:endParaRPr lang="es-ES" altLang="en-US" dirty="0">
              <a:solidFill>
                <a:schemeClr val="tx1"/>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103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6BE9-46BD-4B07-991B-2F67C6BE6119}"/>
              </a:ext>
            </a:extLst>
          </p:cNvPr>
          <p:cNvSpPr>
            <a:spLocks noGrp="1"/>
          </p:cNvSpPr>
          <p:nvPr>
            <p:ph type="title"/>
          </p:nvPr>
        </p:nvSpPr>
        <p:spPr>
          <a:xfrm>
            <a:off x="603682" y="550416"/>
            <a:ext cx="9712170" cy="1130217"/>
          </a:xfrm>
        </p:spPr>
        <p:txBody>
          <a:bodyPr/>
          <a:lstStyle/>
          <a:p>
            <a:pPr algn="ctr"/>
            <a:r>
              <a:rPr lang="en-US" b="1" dirty="0"/>
              <a:t>Israel </a:t>
            </a:r>
            <a:r>
              <a:rPr lang="en-US" b="1" dirty="0" err="1"/>
              <a:t>en</a:t>
            </a:r>
            <a:r>
              <a:rPr lang="en-US" b="1" dirty="0"/>
              <a:t> los </a:t>
            </a:r>
            <a:r>
              <a:rPr lang="en-US" b="1" dirty="0" err="1"/>
              <a:t>valles</a:t>
            </a:r>
            <a:r>
              <a:rPr lang="en-US" b="1" dirty="0"/>
              <a:t> de Moab (22:1--36:13)</a:t>
            </a:r>
            <a:r>
              <a:rPr lang="en-US" dirty="0"/>
              <a:t> </a:t>
            </a:r>
          </a:p>
        </p:txBody>
      </p:sp>
      <p:sp>
        <p:nvSpPr>
          <p:cNvPr id="5" name="Content Placeholder 4">
            <a:extLst>
              <a:ext uri="{FF2B5EF4-FFF2-40B4-BE49-F238E27FC236}">
                <a16:creationId xmlns:a16="http://schemas.microsoft.com/office/drawing/2014/main" id="{1F404D0F-ACC0-4209-B42D-EC9D7A607578}"/>
              </a:ext>
            </a:extLst>
          </p:cNvPr>
          <p:cNvSpPr>
            <a:spLocks noGrp="1"/>
          </p:cNvSpPr>
          <p:nvPr>
            <p:ph idx="1"/>
          </p:nvPr>
        </p:nvSpPr>
        <p:spPr>
          <a:xfrm>
            <a:off x="88778" y="2290439"/>
            <a:ext cx="11913832" cy="4394446"/>
          </a:xfrm>
        </p:spPr>
        <p:txBody>
          <a:bodyPr>
            <a:normAutofit lnSpcReduction="10000"/>
          </a:bodyPr>
          <a:lstStyle/>
          <a:p>
            <a:r>
              <a:rPr lang="es-ES" sz="2400" dirty="0">
                <a:latin typeface="Times New Roman" panose="02020603050405020304" pitchFamily="18" charset="0"/>
                <a:cs typeface="Times New Roman" panose="02020603050405020304" pitchFamily="18" charset="0"/>
              </a:rPr>
              <a:t>La invitación de </a:t>
            </a:r>
            <a:r>
              <a:rPr lang="es-ES" sz="2400" dirty="0" err="1">
                <a:latin typeface="Times New Roman" panose="02020603050405020304" pitchFamily="18" charset="0"/>
                <a:cs typeface="Times New Roman" panose="02020603050405020304" pitchFamily="18" charset="0"/>
              </a:rPr>
              <a:t>Balak</a:t>
            </a:r>
            <a:r>
              <a:rPr lang="es-ES" sz="2400" dirty="0">
                <a:latin typeface="Times New Roman" panose="02020603050405020304" pitchFamily="18" charset="0"/>
                <a:cs typeface="Times New Roman" panose="02020603050405020304" pitchFamily="18" charset="0"/>
              </a:rPr>
              <a:t> a Balaam para maldecir a Israel (22: 1-41) prueba el caso del pacto abrahámico. </a:t>
            </a:r>
          </a:p>
          <a:p>
            <a:r>
              <a:rPr lang="es-ES" sz="2400" dirty="0">
                <a:latin typeface="Times New Roman" panose="02020603050405020304" pitchFamily="18" charset="0"/>
                <a:cs typeface="Times New Roman" panose="02020603050405020304" pitchFamily="18" charset="0"/>
              </a:rPr>
              <a:t>1. </a:t>
            </a:r>
            <a:r>
              <a:rPr lang="es-ES" sz="2400" dirty="0" err="1">
                <a:latin typeface="Times New Roman" panose="02020603050405020304" pitchFamily="18" charset="0"/>
                <a:cs typeface="Times New Roman" panose="02020603050405020304" pitchFamily="18" charset="0"/>
              </a:rPr>
              <a:t>Balac</a:t>
            </a:r>
            <a:r>
              <a:rPr lang="es-ES" sz="2400" dirty="0">
                <a:latin typeface="Times New Roman" panose="02020603050405020304" pitchFamily="18" charset="0"/>
                <a:cs typeface="Times New Roman" panose="02020603050405020304" pitchFamily="18" charset="0"/>
              </a:rPr>
              <a:t> = Rey de </a:t>
            </a:r>
            <a:r>
              <a:rPr lang="es-ES" sz="2400" dirty="0" err="1">
                <a:latin typeface="Times New Roman" panose="02020603050405020304" pitchFamily="18" charset="0"/>
                <a:cs typeface="Times New Roman" panose="02020603050405020304" pitchFamily="18" charset="0"/>
              </a:rPr>
              <a:t>Moab</a:t>
            </a:r>
            <a:r>
              <a:rPr lang="es-ES" sz="2400" dirty="0">
                <a:latin typeface="Times New Roman" panose="02020603050405020304" pitchFamily="18" charset="0"/>
                <a:cs typeface="Times New Roman" panose="02020603050405020304" pitchFamily="18" charset="0"/>
              </a:rPr>
              <a:t> </a:t>
            </a:r>
          </a:p>
          <a:p>
            <a:r>
              <a:rPr lang="es-ES" sz="2400" dirty="0">
                <a:latin typeface="Times New Roman" panose="02020603050405020304" pitchFamily="18" charset="0"/>
                <a:cs typeface="Times New Roman" panose="02020603050405020304" pitchFamily="18" charset="0"/>
              </a:rPr>
              <a:t>2. Balaam = Un profeta pagano con visión borrosa de Dios. No es un verdadero profeta. No es un falso profeta (de sí mismo o de Satanás) sino un profeta contratado (no influenciado por un espíritu mentiroso). No es llamado por YHWH para declarar un mensaje a Israel. Es un adivino pagano. </a:t>
            </a:r>
          </a:p>
          <a:p>
            <a:r>
              <a:rPr lang="es-ES" sz="2400" dirty="0">
                <a:latin typeface="Times New Roman" panose="02020603050405020304" pitchFamily="18" charset="0"/>
                <a:cs typeface="Times New Roman" panose="02020603050405020304" pitchFamily="18" charset="0"/>
              </a:rPr>
              <a:t>Prueba de un profeta: Siempre en lo cierto (</a:t>
            </a:r>
            <a:r>
              <a:rPr lang="es-ES" sz="2400" dirty="0" err="1">
                <a:latin typeface="Times New Roman" panose="02020603050405020304" pitchFamily="18" charset="0"/>
                <a:cs typeface="Times New Roman" panose="02020603050405020304" pitchFamily="18" charset="0"/>
              </a:rPr>
              <a:t>Deut</a:t>
            </a:r>
            <a:r>
              <a:rPr lang="es-ES" sz="2400" dirty="0">
                <a:latin typeface="Times New Roman" panose="02020603050405020304" pitchFamily="18" charset="0"/>
                <a:cs typeface="Times New Roman" panose="02020603050405020304" pitchFamily="18" charset="0"/>
              </a:rPr>
              <a:t>. 18:22) </a:t>
            </a:r>
          </a:p>
          <a:p>
            <a:r>
              <a:rPr lang="es-ES" sz="2400" dirty="0">
                <a:latin typeface="Times New Roman" panose="02020603050405020304" pitchFamily="18" charset="0"/>
                <a:cs typeface="Times New Roman" panose="02020603050405020304" pitchFamily="18" charset="0"/>
              </a:rPr>
              <a:t>3. Caso de prueba para el pacto abrahámico El pacto abrahámico está siendo desafiado en su nivel más profundo. Desafiando la misma palabra de Dios, su promesa: ¿maldeciría Dios a un Israel pecador? </a:t>
            </a:r>
          </a:p>
        </p:txBody>
      </p:sp>
    </p:spTree>
    <p:extLst>
      <p:ext uri="{BB962C8B-B14F-4D97-AF65-F5344CB8AC3E}">
        <p14:creationId xmlns:p14="http://schemas.microsoft.com/office/powerpoint/2010/main" val="900799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1000"/>
                                        <p:tgtEl>
                                          <p:spTgt spid="5">
                                            <p:txEl>
                                              <p:pRg st="0" end="0"/>
                                            </p:txEl>
                                          </p:spTgt>
                                        </p:tgtEl>
                                      </p:cBhvr>
                                    </p:animEffect>
                                    <p:anim calcmode="lin" valueType="num">
                                      <p:cBhvr>
                                        <p:cTn id="14"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fade">
                                      <p:cBhvr>
                                        <p:cTn id="20" dur="1000"/>
                                        <p:tgtEl>
                                          <p:spTgt spid="5">
                                            <p:txEl>
                                              <p:pRg st="1" end="1"/>
                                            </p:txEl>
                                          </p:spTgt>
                                        </p:tgtEl>
                                      </p:cBhvr>
                                    </p:animEffect>
                                    <p:anim calcmode="lin" valueType="num">
                                      <p:cBhvr>
                                        <p:cTn id="21"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fade">
                                      <p:cBhvr>
                                        <p:cTn id="27" dur="1000"/>
                                        <p:tgtEl>
                                          <p:spTgt spid="5">
                                            <p:txEl>
                                              <p:pRg st="2" end="2"/>
                                            </p:txEl>
                                          </p:spTgt>
                                        </p:tgtEl>
                                      </p:cBhvr>
                                    </p:animEffect>
                                    <p:anim calcmode="lin" valueType="num">
                                      <p:cBhvr>
                                        <p:cTn id="2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5">
                                            <p:txEl>
                                              <p:pRg st="3" end="3"/>
                                            </p:txEl>
                                          </p:spTgt>
                                        </p:tgtEl>
                                        <p:attrNameLst>
                                          <p:attrName>style.visibility</p:attrName>
                                        </p:attrNameLst>
                                      </p:cBhvr>
                                      <p:to>
                                        <p:strVal val="visible"/>
                                      </p:to>
                                    </p:set>
                                    <p:animEffect transition="in" filter="fade">
                                      <p:cBhvr>
                                        <p:cTn id="34" dur="1000"/>
                                        <p:tgtEl>
                                          <p:spTgt spid="5">
                                            <p:txEl>
                                              <p:pRg st="3" end="3"/>
                                            </p:txEl>
                                          </p:spTgt>
                                        </p:tgtEl>
                                      </p:cBhvr>
                                    </p:animEffect>
                                    <p:anim calcmode="lin" valueType="num">
                                      <p:cBhvr>
                                        <p:cTn id="35"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5">
                                            <p:txEl>
                                              <p:pRg st="4" end="4"/>
                                            </p:txEl>
                                          </p:spTgt>
                                        </p:tgtEl>
                                        <p:attrNameLst>
                                          <p:attrName>style.visibility</p:attrName>
                                        </p:attrNameLst>
                                      </p:cBhvr>
                                      <p:to>
                                        <p:strVal val="visible"/>
                                      </p:to>
                                    </p:set>
                                    <p:animEffect transition="in" filter="fade">
                                      <p:cBhvr>
                                        <p:cTn id="41" dur="1000"/>
                                        <p:tgtEl>
                                          <p:spTgt spid="5">
                                            <p:txEl>
                                              <p:pRg st="4" end="4"/>
                                            </p:txEl>
                                          </p:spTgt>
                                        </p:tgtEl>
                                      </p:cBhvr>
                                    </p:animEffect>
                                    <p:anim calcmode="lin" valueType="num">
                                      <p:cBhvr>
                                        <p:cTn id="4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3798D-6594-46C4-B9C1-5D2CE79CA6FD}"/>
              </a:ext>
            </a:extLst>
          </p:cNvPr>
          <p:cNvSpPr>
            <a:spLocks noGrp="1"/>
          </p:cNvSpPr>
          <p:nvPr>
            <p:ph type="title"/>
          </p:nvPr>
        </p:nvSpPr>
        <p:spPr/>
        <p:txBody>
          <a:bodyPr/>
          <a:lstStyle/>
          <a:p>
            <a:pPr algn="ctr"/>
            <a:r>
              <a:rPr lang="en-US" sz="5400" dirty="0" err="1"/>
              <a:t>Ironia</a:t>
            </a:r>
            <a:endParaRPr lang="en-US" sz="5400" dirty="0"/>
          </a:p>
        </p:txBody>
      </p:sp>
      <p:sp>
        <p:nvSpPr>
          <p:cNvPr id="3" name="Content Placeholder 2">
            <a:extLst>
              <a:ext uri="{FF2B5EF4-FFF2-40B4-BE49-F238E27FC236}">
                <a16:creationId xmlns:a16="http://schemas.microsoft.com/office/drawing/2014/main" id="{665BC79B-3EFF-436D-B933-9BD6AAA56D86}"/>
              </a:ext>
            </a:extLst>
          </p:cNvPr>
          <p:cNvSpPr>
            <a:spLocks noGrp="1"/>
          </p:cNvSpPr>
          <p:nvPr>
            <p:ph idx="1"/>
          </p:nvPr>
        </p:nvSpPr>
        <p:spPr>
          <a:xfrm>
            <a:off x="328474" y="2414726"/>
            <a:ext cx="11718524" cy="4261282"/>
          </a:xfrm>
        </p:spPr>
        <p:txBody>
          <a:bodyPr/>
          <a:lstStyle/>
          <a:p>
            <a:r>
              <a:rPr lang="es-ES" sz="2800" dirty="0">
                <a:latin typeface="Times New Roman" panose="02020603050405020304" pitchFamily="18" charset="0"/>
                <a:cs typeface="Times New Roman" panose="02020603050405020304" pitchFamily="18" charset="0"/>
              </a:rPr>
              <a:t>Note la ironía en 22: 21-35: ¡el profeta internacionalmente conocido ni siquiera puede ver a Dios! ¡Mientras su burro lo ve tres veces! Aunque a Balaam le pagaban por comunicarse con Dios, ¡no lo escuchaba cuando realmente hablaba! 4. En lugar de maldecir a Israel como </a:t>
            </a:r>
            <a:r>
              <a:rPr lang="es-ES" sz="2800" dirty="0" err="1">
                <a:latin typeface="Times New Roman" panose="02020603050405020304" pitchFamily="18" charset="0"/>
                <a:cs typeface="Times New Roman" panose="02020603050405020304" pitchFamily="18" charset="0"/>
              </a:rPr>
              <a:t>Balak</a:t>
            </a:r>
            <a:r>
              <a:rPr lang="es-ES" sz="2800" dirty="0">
                <a:latin typeface="Times New Roman" panose="02020603050405020304" pitchFamily="18" charset="0"/>
                <a:cs typeface="Times New Roman" panose="02020603050405020304" pitchFamily="18" charset="0"/>
              </a:rPr>
              <a:t> quería, ¡Balaam bendice a Israel tres veces! (23: 1--24:25) </a:t>
            </a:r>
            <a:endParaRPr lang="en-US" sz="28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92485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2C16E0E-0B0A-4B0B-A733-5CD3472B263C}"/>
              </a:ext>
            </a:extLst>
          </p:cNvPr>
          <p:cNvSpPr>
            <a:spLocks noGrp="1"/>
          </p:cNvSpPr>
          <p:nvPr>
            <p:ph type="title"/>
          </p:nvPr>
        </p:nvSpPr>
        <p:spPr/>
        <p:txBody>
          <a:bodyPr/>
          <a:lstStyle/>
          <a:p>
            <a:pPr algn="ctr"/>
            <a:r>
              <a:rPr lang="en-US" sz="6600" dirty="0"/>
              <a:t>Baal</a:t>
            </a:r>
          </a:p>
        </p:txBody>
      </p:sp>
      <p:sp>
        <p:nvSpPr>
          <p:cNvPr id="6" name="Content Placeholder 5">
            <a:extLst>
              <a:ext uri="{FF2B5EF4-FFF2-40B4-BE49-F238E27FC236}">
                <a16:creationId xmlns:a16="http://schemas.microsoft.com/office/drawing/2014/main" id="{D171B0D6-9DC9-4087-A836-9101B37334F6}"/>
              </a:ext>
            </a:extLst>
          </p:cNvPr>
          <p:cNvSpPr>
            <a:spLocks noGrp="1"/>
          </p:cNvSpPr>
          <p:nvPr>
            <p:ph idx="1"/>
          </p:nvPr>
        </p:nvSpPr>
        <p:spPr>
          <a:xfrm>
            <a:off x="124288" y="2361460"/>
            <a:ext cx="11869444" cy="4314548"/>
          </a:xfrm>
        </p:spPr>
        <p:txBody>
          <a:bodyPr/>
          <a:lstStyle/>
          <a:p>
            <a:r>
              <a:rPr lang="es-ES" altLang="en-US" sz="2800" dirty="0">
                <a:solidFill>
                  <a:srgbClr val="222222"/>
                </a:solidFill>
                <a:latin typeface="Times New Roman" panose="02020603050405020304" pitchFamily="18" charset="0"/>
                <a:cs typeface="Times New Roman" panose="02020603050405020304" pitchFamily="18" charset="0"/>
              </a:rPr>
              <a:t>Israel adora a Baal de Peor (25: 1-18) todo el pecado hasta este punto ha sido quejarse, refunfuñar, no creer que Dios podría / los llevaría a Canaán. ¡AHORA Israel se vuelve hacia otra deidad! Baal </a:t>
            </a:r>
          </a:p>
          <a:p>
            <a:r>
              <a:rPr lang="es-ES" altLang="en-US" sz="2800" dirty="0">
                <a:solidFill>
                  <a:srgbClr val="222222"/>
                </a:solidFill>
                <a:latin typeface="Times New Roman" panose="02020603050405020304" pitchFamily="18" charset="0"/>
                <a:cs typeface="Times New Roman" panose="02020603050405020304" pitchFamily="18" charset="0"/>
              </a:rPr>
              <a:t>Causa: adorando a Baal Efectos: 24,000 murieron (25: 9) </a:t>
            </a:r>
          </a:p>
          <a:p>
            <a:r>
              <a:rPr lang="es-ES" altLang="en-US" sz="2800" dirty="0">
                <a:solidFill>
                  <a:srgbClr val="222222"/>
                </a:solidFill>
                <a:latin typeface="Times New Roman" panose="02020603050405020304" pitchFamily="18" charset="0"/>
                <a:cs typeface="Times New Roman" panose="02020603050405020304" pitchFamily="18" charset="0"/>
              </a:rPr>
              <a:t>Israel en Peor: ahora prueban por primera vez la religión seductora de Canaán en la adoración de Baal y sus consortes de orientación sexual. Este primer sabor resulta en la última plaga. fue el final de la muerte de la generación anterior. Ahora se habían ido todos.</a:t>
            </a:r>
            <a:r>
              <a:rPr lang="es-ES" altLang="en-US" sz="900" dirty="0">
                <a:solidFill>
                  <a:schemeClr val="tx1"/>
                </a:solidFill>
                <a:latin typeface="Times New Roman" panose="02020603050405020304" pitchFamily="18" charset="0"/>
                <a:cs typeface="Times New Roman" panose="02020603050405020304" pitchFamily="18" charset="0"/>
              </a:rPr>
              <a:t> </a:t>
            </a:r>
            <a:endParaRPr lang="es-ES" altLang="en-US" sz="2000" dirty="0">
              <a:solidFill>
                <a:schemeClr val="tx1"/>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52578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1000"/>
                                        <p:tgtEl>
                                          <p:spTgt spid="6">
                                            <p:txEl>
                                              <p:pRg st="0" end="0"/>
                                            </p:txEl>
                                          </p:spTgt>
                                        </p:tgtEl>
                                      </p:cBhvr>
                                    </p:animEffect>
                                    <p:anim calcmode="lin" valueType="num">
                                      <p:cBhvr>
                                        <p:cTn id="14"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Effect transition="in" filter="fade">
                                      <p:cBhvr>
                                        <p:cTn id="20" dur="1000"/>
                                        <p:tgtEl>
                                          <p:spTgt spid="6">
                                            <p:txEl>
                                              <p:pRg st="1" end="1"/>
                                            </p:txEl>
                                          </p:spTgt>
                                        </p:tgtEl>
                                      </p:cBhvr>
                                    </p:animEffect>
                                    <p:anim calcmode="lin" valueType="num">
                                      <p:cBhvr>
                                        <p:cTn id="21"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fade">
                                      <p:cBhvr>
                                        <p:cTn id="27" dur="1000"/>
                                        <p:tgtEl>
                                          <p:spTgt spid="6">
                                            <p:txEl>
                                              <p:pRg st="2" end="2"/>
                                            </p:txEl>
                                          </p:spTgt>
                                        </p:tgtEl>
                                      </p:cBhvr>
                                    </p:animEffect>
                                    <p:anim calcmode="lin" valueType="num">
                                      <p:cBhvr>
                                        <p:cTn id="2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6BE9-46BD-4B07-991B-2F67C6BE6119}"/>
              </a:ext>
            </a:extLst>
          </p:cNvPr>
          <p:cNvSpPr>
            <a:spLocks noGrp="1"/>
          </p:cNvSpPr>
          <p:nvPr>
            <p:ph type="title"/>
          </p:nvPr>
        </p:nvSpPr>
        <p:spPr/>
        <p:txBody>
          <a:bodyPr/>
          <a:lstStyle/>
          <a:p>
            <a:r>
              <a:rPr lang="en-US" sz="5400" dirty="0"/>
              <a:t>DEUTERONOMIO</a:t>
            </a:r>
          </a:p>
        </p:txBody>
      </p:sp>
      <p:sp>
        <p:nvSpPr>
          <p:cNvPr id="3" name="Content Placeholder 2">
            <a:extLst>
              <a:ext uri="{FF2B5EF4-FFF2-40B4-BE49-F238E27FC236}">
                <a16:creationId xmlns:a16="http://schemas.microsoft.com/office/drawing/2014/main" id="{FF18E15F-ED66-4E27-AE9C-B92BE5B33D26}"/>
              </a:ext>
            </a:extLst>
          </p:cNvPr>
          <p:cNvSpPr>
            <a:spLocks noGrp="1"/>
          </p:cNvSpPr>
          <p:nvPr>
            <p:ph idx="1"/>
          </p:nvPr>
        </p:nvSpPr>
        <p:spPr>
          <a:xfrm>
            <a:off x="106532" y="2254927"/>
            <a:ext cx="11825056" cy="4438835"/>
          </a:xfrm>
        </p:spPr>
        <p:txBody>
          <a:bodyPr/>
          <a:lstStyle/>
          <a:p>
            <a:pPr algn="ctr"/>
            <a:r>
              <a:rPr lang="en-US" sz="3600" dirty="0"/>
              <a:t>DEUTERONOMIO CAP. 28, 31</a:t>
            </a:r>
          </a:p>
          <a:p>
            <a:endParaRPr lang="en-US" dirty="0"/>
          </a:p>
        </p:txBody>
      </p:sp>
    </p:spTree>
    <p:extLst>
      <p:ext uri="{BB962C8B-B14F-4D97-AF65-F5344CB8AC3E}">
        <p14:creationId xmlns:p14="http://schemas.microsoft.com/office/powerpoint/2010/main" val="1070328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F85EE-EEEF-4684-B7A8-DA0B06FF3B2B}"/>
              </a:ext>
            </a:extLst>
          </p:cNvPr>
          <p:cNvSpPr>
            <a:spLocks noGrp="1"/>
          </p:cNvSpPr>
          <p:nvPr>
            <p:ph type="title"/>
          </p:nvPr>
        </p:nvSpPr>
        <p:spPr/>
        <p:txBody>
          <a:bodyPr/>
          <a:lstStyle/>
          <a:p>
            <a:pPr algn="ctr"/>
            <a:r>
              <a:rPr lang="en-US" sz="5400" dirty="0" err="1"/>
              <a:t>Bosquejo</a:t>
            </a:r>
            <a:r>
              <a:rPr lang="en-US" sz="5400" dirty="0"/>
              <a:t> del Libro</a:t>
            </a:r>
          </a:p>
        </p:txBody>
      </p:sp>
      <p:graphicFrame>
        <p:nvGraphicFramePr>
          <p:cNvPr id="8" name="Content Placeholder 7">
            <a:extLst>
              <a:ext uri="{FF2B5EF4-FFF2-40B4-BE49-F238E27FC236}">
                <a16:creationId xmlns:a16="http://schemas.microsoft.com/office/drawing/2014/main" id="{7AB5A773-DEE4-4836-8A6F-1B34C02E1C40}"/>
              </a:ext>
            </a:extLst>
          </p:cNvPr>
          <p:cNvGraphicFramePr>
            <a:graphicFrameLocks noGrp="1"/>
          </p:cNvGraphicFramePr>
          <p:nvPr>
            <p:ph idx="1"/>
            <p:extLst>
              <p:ext uri="{D42A27DB-BD31-4B8C-83A1-F6EECF244321}">
                <p14:modId xmlns:p14="http://schemas.microsoft.com/office/powerpoint/2010/main" val="2442555486"/>
              </p:ext>
            </p:extLst>
          </p:nvPr>
        </p:nvGraphicFramePr>
        <p:xfrm>
          <a:off x="408373" y="2068498"/>
          <a:ext cx="11026067" cy="4644071"/>
        </p:xfrm>
        <a:graphic>
          <a:graphicData uri="http://schemas.openxmlformats.org/drawingml/2006/table">
            <a:tbl>
              <a:tblPr/>
              <a:tblGrid>
                <a:gridCol w="1404535">
                  <a:extLst>
                    <a:ext uri="{9D8B030D-6E8A-4147-A177-3AD203B41FA5}">
                      <a16:colId xmlns:a16="http://schemas.microsoft.com/office/drawing/2014/main" val="2310053451"/>
                    </a:ext>
                  </a:extLst>
                </a:gridCol>
                <a:gridCol w="1404329">
                  <a:extLst>
                    <a:ext uri="{9D8B030D-6E8A-4147-A177-3AD203B41FA5}">
                      <a16:colId xmlns:a16="http://schemas.microsoft.com/office/drawing/2014/main" val="3586392805"/>
                    </a:ext>
                  </a:extLst>
                </a:gridCol>
                <a:gridCol w="1404329">
                  <a:extLst>
                    <a:ext uri="{9D8B030D-6E8A-4147-A177-3AD203B41FA5}">
                      <a16:colId xmlns:a16="http://schemas.microsoft.com/office/drawing/2014/main" val="3816294590"/>
                    </a:ext>
                  </a:extLst>
                </a:gridCol>
                <a:gridCol w="1404329">
                  <a:extLst>
                    <a:ext uri="{9D8B030D-6E8A-4147-A177-3AD203B41FA5}">
                      <a16:colId xmlns:a16="http://schemas.microsoft.com/office/drawing/2014/main" val="3620315369"/>
                    </a:ext>
                  </a:extLst>
                </a:gridCol>
                <a:gridCol w="1081709">
                  <a:extLst>
                    <a:ext uri="{9D8B030D-6E8A-4147-A177-3AD203B41FA5}">
                      <a16:colId xmlns:a16="http://schemas.microsoft.com/office/drawing/2014/main" val="3095389519"/>
                    </a:ext>
                  </a:extLst>
                </a:gridCol>
                <a:gridCol w="1081709">
                  <a:extLst>
                    <a:ext uri="{9D8B030D-6E8A-4147-A177-3AD203B41FA5}">
                      <a16:colId xmlns:a16="http://schemas.microsoft.com/office/drawing/2014/main" val="3215488467"/>
                    </a:ext>
                  </a:extLst>
                </a:gridCol>
                <a:gridCol w="1081709">
                  <a:extLst>
                    <a:ext uri="{9D8B030D-6E8A-4147-A177-3AD203B41FA5}">
                      <a16:colId xmlns:a16="http://schemas.microsoft.com/office/drawing/2014/main" val="3918470208"/>
                    </a:ext>
                  </a:extLst>
                </a:gridCol>
                <a:gridCol w="1081709">
                  <a:extLst>
                    <a:ext uri="{9D8B030D-6E8A-4147-A177-3AD203B41FA5}">
                      <a16:colId xmlns:a16="http://schemas.microsoft.com/office/drawing/2014/main" val="116999036"/>
                    </a:ext>
                  </a:extLst>
                </a:gridCol>
                <a:gridCol w="1081709">
                  <a:extLst>
                    <a:ext uri="{9D8B030D-6E8A-4147-A177-3AD203B41FA5}">
                      <a16:colId xmlns:a16="http://schemas.microsoft.com/office/drawing/2014/main" val="2662904295"/>
                    </a:ext>
                  </a:extLst>
                </a:gridCol>
              </a:tblGrid>
              <a:tr h="1764973">
                <a:tc>
                  <a:txBody>
                    <a:bodyPr/>
                    <a:lstStyle/>
                    <a:p>
                      <a:pPr algn="ctr" rtl="0" fontAlgn="base"/>
                      <a:r>
                        <a:rPr lang="en-US" sz="800" b="0" i="0" dirty="0">
                          <a:effectLst/>
                          <a:latin typeface="Calibri" panose="020F0502020204030204" pitchFamily="34" charset="0"/>
                        </a:rPr>
                        <a:t> </a:t>
                      </a:r>
                    </a:p>
                  </a:txBody>
                  <a:tcPr marL="59587" marR="59587" marT="29793" marB="2979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ase"/>
                      <a:r>
                        <a:rPr lang="en-US" sz="1800" b="0" i="0" dirty="0" err="1">
                          <a:effectLst/>
                          <a:latin typeface="Calibri" panose="020F0502020204030204" pitchFamily="34" charset="0"/>
                        </a:rPr>
                        <a:t>Ofrendas</a:t>
                      </a:r>
                      <a:r>
                        <a:rPr lang="en-US" sz="1800" b="0" i="0" dirty="0">
                          <a:effectLst/>
                          <a:latin typeface="Calibri" panose="020F0502020204030204" pitchFamily="34" charset="0"/>
                        </a:rPr>
                        <a:t> de </a:t>
                      </a:r>
                      <a:r>
                        <a:rPr lang="en-US" sz="1800" b="0" i="0" dirty="0" err="1">
                          <a:effectLst/>
                          <a:latin typeface="Calibri" panose="020F0502020204030204" pitchFamily="34" charset="0"/>
                        </a:rPr>
                        <a:t>Adoracion</a:t>
                      </a:r>
                      <a:r>
                        <a:rPr lang="en-US" sz="1800" b="0" i="0" dirty="0">
                          <a:effectLst/>
                          <a:latin typeface="Calibri" panose="020F0502020204030204" pitchFamily="34" charset="0"/>
                        </a:rPr>
                        <a:t> y </a:t>
                      </a:r>
                      <a:r>
                        <a:rPr lang="en-US" sz="1800" b="0" i="0" dirty="0" err="1">
                          <a:effectLst/>
                          <a:latin typeface="Calibri" panose="020F0502020204030204" pitchFamily="34" charset="0"/>
                        </a:rPr>
                        <a:t>Dedicacion</a:t>
                      </a:r>
                      <a:endParaRPr lang="en-US" sz="3200" b="0" i="0" dirty="0">
                        <a:effectLst/>
                      </a:endParaRPr>
                    </a:p>
                  </a:txBody>
                  <a:tcPr marL="59587" marR="59587" marT="29793" marB="2979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ase"/>
                      <a:endParaRPr lang="en-US" sz="1800" b="0" i="0" dirty="0">
                        <a:effectLst/>
                        <a:latin typeface="Calibri" panose="020F0502020204030204" pitchFamily="34" charset="0"/>
                      </a:endParaRPr>
                    </a:p>
                    <a:p>
                      <a:pPr algn="ctr" rtl="0" fontAlgn="base"/>
                      <a:r>
                        <a:rPr lang="en-US" sz="1800" b="0" i="0" dirty="0" err="1">
                          <a:effectLst/>
                          <a:latin typeface="Calibri" panose="020F0502020204030204" pitchFamily="34" charset="0"/>
                        </a:rPr>
                        <a:t>Ofrendas</a:t>
                      </a:r>
                      <a:r>
                        <a:rPr lang="en-US" sz="1800" b="0" i="0" dirty="0">
                          <a:effectLst/>
                          <a:latin typeface="Calibri" panose="020F0502020204030204" pitchFamily="34" charset="0"/>
                        </a:rPr>
                        <a:t> de </a:t>
                      </a:r>
                      <a:r>
                        <a:rPr lang="en-US" sz="1800" b="0" i="0" dirty="0" err="1">
                          <a:effectLst/>
                          <a:latin typeface="Calibri" panose="020F0502020204030204" pitchFamily="34" charset="0"/>
                        </a:rPr>
                        <a:t>restauracion</a:t>
                      </a:r>
                      <a:endParaRPr lang="en-US" sz="3200" b="0" i="0" dirty="0">
                        <a:effectLst/>
                      </a:endParaRPr>
                    </a:p>
                  </a:txBody>
                  <a:tcPr marL="59587" marR="59587" marT="29793" marB="2979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ase"/>
                      <a:endParaRPr lang="en-US" sz="1800" b="0" i="0" dirty="0">
                        <a:effectLst/>
                        <a:latin typeface="Calibri" panose="020F0502020204030204" pitchFamily="34" charset="0"/>
                      </a:endParaRPr>
                    </a:p>
                    <a:p>
                      <a:pPr algn="ctr" rtl="0" fontAlgn="base"/>
                      <a:r>
                        <a:rPr lang="en-US" sz="1800" b="0" i="0" dirty="0">
                          <a:effectLst/>
                          <a:latin typeface="Calibri" panose="020F0502020204030204" pitchFamily="34" charset="0"/>
                        </a:rPr>
                        <a:t>El </a:t>
                      </a:r>
                      <a:r>
                        <a:rPr lang="en-US" sz="1800" b="0" i="0" dirty="0" err="1">
                          <a:effectLst/>
                          <a:latin typeface="Calibri" panose="020F0502020204030204" pitchFamily="34" charset="0"/>
                        </a:rPr>
                        <a:t>sacerdocio</a:t>
                      </a:r>
                      <a:r>
                        <a:rPr lang="en-US" sz="1800" b="0" i="0" dirty="0">
                          <a:effectLst/>
                          <a:latin typeface="Calibri" panose="020F0502020204030204" pitchFamily="34" charset="0"/>
                        </a:rPr>
                        <a:t> </a:t>
                      </a:r>
                      <a:endParaRPr lang="en-US" sz="3200" b="0" i="0" dirty="0">
                        <a:effectLst/>
                      </a:endParaRPr>
                    </a:p>
                  </a:txBody>
                  <a:tcPr marL="59587" marR="59587" marT="29793" marB="2979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ase"/>
                      <a:endParaRPr lang="en-US" sz="1800" b="0" i="0" dirty="0">
                        <a:effectLst/>
                        <a:latin typeface="Calibri" panose="020F0502020204030204" pitchFamily="34" charset="0"/>
                      </a:endParaRPr>
                    </a:p>
                    <a:p>
                      <a:pPr algn="ctr" rtl="0" fontAlgn="base"/>
                      <a:r>
                        <a:rPr lang="en-US" sz="1800" b="0" i="0" dirty="0">
                          <a:effectLst/>
                          <a:latin typeface="Calibri" panose="020F0502020204030204" pitchFamily="34" charset="0"/>
                        </a:rPr>
                        <a:t>Vida </a:t>
                      </a:r>
                      <a:r>
                        <a:rPr lang="en-US" sz="1800" b="0" i="0" dirty="0" err="1">
                          <a:effectLst/>
                          <a:latin typeface="Calibri" panose="020F0502020204030204" pitchFamily="34" charset="0"/>
                        </a:rPr>
                        <a:t>diaria</a:t>
                      </a:r>
                      <a:r>
                        <a:rPr lang="en-US" sz="1800" b="0" i="0" dirty="0">
                          <a:effectLst/>
                          <a:latin typeface="Calibri" panose="020F0502020204030204" pitchFamily="34" charset="0"/>
                        </a:rPr>
                        <a:t> </a:t>
                      </a:r>
                      <a:r>
                        <a:rPr lang="en-US" sz="1800" b="0" i="0" dirty="0" err="1">
                          <a:effectLst/>
                          <a:latin typeface="Calibri" panose="020F0502020204030204" pitchFamily="34" charset="0"/>
                        </a:rPr>
                        <a:t>en</a:t>
                      </a:r>
                      <a:r>
                        <a:rPr lang="en-US" sz="1800" b="0" i="0" dirty="0">
                          <a:effectLst/>
                          <a:latin typeface="Calibri" panose="020F0502020204030204" pitchFamily="34" charset="0"/>
                        </a:rPr>
                        <a:t> </a:t>
                      </a:r>
                      <a:r>
                        <a:rPr lang="en-US" sz="1800" b="0" i="0" dirty="0" err="1">
                          <a:effectLst/>
                          <a:latin typeface="Calibri" panose="020F0502020204030204" pitchFamily="34" charset="0"/>
                        </a:rPr>
                        <a:t>Santidad</a:t>
                      </a:r>
                      <a:r>
                        <a:rPr lang="en-US" sz="1800" b="0" i="0" dirty="0">
                          <a:effectLst/>
                          <a:latin typeface="Calibri" panose="020F0502020204030204" pitchFamily="34" charset="0"/>
                        </a:rPr>
                        <a:t> </a:t>
                      </a:r>
                      <a:endParaRPr lang="en-US" sz="3200" b="0" i="0" dirty="0">
                        <a:effectLst/>
                      </a:endParaRPr>
                    </a:p>
                  </a:txBody>
                  <a:tcPr marL="59587" marR="59587" marT="29793" marB="2979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ase"/>
                      <a:endParaRPr lang="en-US" sz="1800" b="0" i="0" dirty="0">
                        <a:effectLst/>
                        <a:latin typeface="Calibri" panose="020F0502020204030204" pitchFamily="34" charset="0"/>
                      </a:endParaRPr>
                    </a:p>
                    <a:p>
                      <a:pPr algn="ctr" rtl="0" fontAlgn="base"/>
                      <a:r>
                        <a:rPr lang="en-US" sz="1800" b="0" i="0" dirty="0">
                          <a:effectLst/>
                          <a:latin typeface="Calibri" panose="020F0502020204030204" pitchFamily="34" charset="0"/>
                        </a:rPr>
                        <a:t>Vida </a:t>
                      </a:r>
                      <a:r>
                        <a:rPr lang="en-US" sz="1800" b="0" i="0" dirty="0" err="1">
                          <a:effectLst/>
                          <a:latin typeface="Calibri" panose="020F0502020204030204" pitchFamily="34" charset="0"/>
                        </a:rPr>
                        <a:t>en</a:t>
                      </a:r>
                      <a:r>
                        <a:rPr lang="en-US" sz="1800" b="0" i="0" dirty="0">
                          <a:effectLst/>
                          <a:latin typeface="Calibri" panose="020F0502020204030204" pitchFamily="34" charset="0"/>
                        </a:rPr>
                        <a:t> </a:t>
                      </a:r>
                      <a:r>
                        <a:rPr lang="en-US" sz="1800" b="0" i="0" dirty="0" err="1">
                          <a:effectLst/>
                          <a:latin typeface="Calibri" panose="020F0502020204030204" pitchFamily="34" charset="0"/>
                        </a:rPr>
                        <a:t>Santidad</a:t>
                      </a:r>
                      <a:r>
                        <a:rPr lang="en-US" sz="1800" b="0" i="0" dirty="0">
                          <a:effectLst/>
                          <a:latin typeface="Calibri" panose="020F0502020204030204" pitchFamily="34" charset="0"/>
                        </a:rPr>
                        <a:t> </a:t>
                      </a:r>
                      <a:r>
                        <a:rPr lang="en-US" sz="1800" b="0" i="0" dirty="0" err="1">
                          <a:effectLst/>
                          <a:latin typeface="Calibri" panose="020F0502020204030204" pitchFamily="34" charset="0"/>
                        </a:rPr>
                        <a:t>como</a:t>
                      </a:r>
                      <a:r>
                        <a:rPr lang="en-US" sz="1800" b="0" i="0" dirty="0">
                          <a:effectLst/>
                          <a:latin typeface="Calibri" panose="020F0502020204030204" pitchFamily="34" charset="0"/>
                        </a:rPr>
                        <a:t> </a:t>
                      </a:r>
                      <a:r>
                        <a:rPr lang="en-US" sz="1800" b="0" i="0" dirty="0" err="1">
                          <a:effectLst/>
                          <a:latin typeface="Calibri" panose="020F0502020204030204" pitchFamily="34" charset="0"/>
                        </a:rPr>
                        <a:t>Nacion</a:t>
                      </a:r>
                      <a:endParaRPr lang="en-US" sz="3200" b="0" i="0" dirty="0">
                        <a:effectLst/>
                      </a:endParaRPr>
                    </a:p>
                  </a:txBody>
                  <a:tcPr marL="59587" marR="59587" marT="29793" marB="2979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ase"/>
                      <a:endParaRPr lang="en-US" sz="1800" b="0" i="0" dirty="0">
                        <a:effectLst/>
                        <a:latin typeface="Calibri" panose="020F0502020204030204" pitchFamily="34" charset="0"/>
                      </a:endParaRPr>
                    </a:p>
                    <a:p>
                      <a:pPr algn="ctr" rtl="0" fontAlgn="base"/>
                      <a:r>
                        <a:rPr lang="en-US" sz="1800" b="0" i="0" dirty="0" err="1">
                          <a:effectLst/>
                          <a:latin typeface="Calibri" panose="020F0502020204030204" pitchFamily="34" charset="0"/>
                        </a:rPr>
                        <a:t>Santidad</a:t>
                      </a:r>
                      <a:r>
                        <a:rPr lang="en-US" sz="1800" b="0" i="0" dirty="0">
                          <a:effectLst/>
                          <a:latin typeface="Calibri" panose="020F0502020204030204" pitchFamily="34" charset="0"/>
                        </a:rPr>
                        <a:t> Individual</a:t>
                      </a:r>
                      <a:endParaRPr lang="en-US" sz="3200" b="0" i="0" dirty="0">
                        <a:effectLst/>
                      </a:endParaRPr>
                    </a:p>
                  </a:txBody>
                  <a:tcPr marL="59587" marR="59587" marT="29793" marB="2979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ase"/>
                      <a:r>
                        <a:rPr lang="en-US" sz="1800" b="0" i="0" dirty="0">
                          <a:effectLst/>
                          <a:latin typeface="Calibri" panose="020F0502020204030204" pitchFamily="34" charset="0"/>
                        </a:rPr>
                        <a:t> </a:t>
                      </a:r>
                    </a:p>
                    <a:p>
                      <a:pPr algn="ctr" rtl="0" fontAlgn="base"/>
                      <a:r>
                        <a:rPr lang="en-US" sz="1800" b="0" i="0" dirty="0">
                          <a:effectLst/>
                          <a:latin typeface="Calibri" panose="020F0502020204030204" pitchFamily="34" charset="0"/>
                        </a:rPr>
                        <a:t>El </a:t>
                      </a:r>
                      <a:r>
                        <a:rPr lang="en-US" sz="1800" b="0" i="0" dirty="0" err="1">
                          <a:effectLst/>
                          <a:latin typeface="Calibri" panose="020F0502020204030204" pitchFamily="34" charset="0"/>
                        </a:rPr>
                        <a:t>Sacerdocio</a:t>
                      </a:r>
                      <a:r>
                        <a:rPr lang="en-US" sz="1800" b="0" i="0" dirty="0">
                          <a:effectLst/>
                          <a:latin typeface="Calibri" panose="020F0502020204030204" pitchFamily="34" charset="0"/>
                        </a:rPr>
                        <a:t> y las Fiestas</a:t>
                      </a:r>
                      <a:endParaRPr lang="en-US" sz="3200" b="0" i="0" dirty="0">
                        <a:effectLst/>
                      </a:endParaRPr>
                    </a:p>
                  </a:txBody>
                  <a:tcPr marL="59587" marR="59587" marT="29793" marB="2979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ase"/>
                      <a:endParaRPr lang="en-US" sz="1800" b="0" i="0" dirty="0">
                        <a:effectLst/>
                        <a:latin typeface="Calibri" panose="020F0502020204030204" pitchFamily="34" charset="0"/>
                      </a:endParaRPr>
                    </a:p>
                    <a:p>
                      <a:pPr algn="ctr" rtl="0" fontAlgn="base"/>
                      <a:r>
                        <a:rPr lang="en-US" sz="1800" b="0" i="0" dirty="0" err="1">
                          <a:effectLst/>
                          <a:latin typeface="Calibri" panose="020F0502020204030204" pitchFamily="34" charset="0"/>
                        </a:rPr>
                        <a:t>Santidad</a:t>
                      </a:r>
                      <a:r>
                        <a:rPr lang="en-US" sz="1800" b="0" i="0" dirty="0">
                          <a:effectLst/>
                          <a:latin typeface="Calibri" panose="020F0502020204030204" pitchFamily="34" charset="0"/>
                        </a:rPr>
                        <a:t> </a:t>
                      </a:r>
                      <a:r>
                        <a:rPr lang="en-US" sz="1800" b="0" i="0" dirty="0" err="1">
                          <a:effectLst/>
                          <a:latin typeface="Calibri" panose="020F0502020204030204" pitchFamily="34" charset="0"/>
                        </a:rPr>
                        <a:t>en</a:t>
                      </a:r>
                      <a:r>
                        <a:rPr lang="en-US" sz="1800" b="0" i="0" dirty="0">
                          <a:effectLst/>
                          <a:latin typeface="Calibri" panose="020F0502020204030204" pitchFamily="34" charset="0"/>
                        </a:rPr>
                        <a:t> la Tierra Santa</a:t>
                      </a:r>
                      <a:endParaRPr lang="en-US" sz="3200" b="0" i="0" dirty="0">
                        <a:effectLst/>
                      </a:endParaRPr>
                    </a:p>
                  </a:txBody>
                  <a:tcPr marL="59587" marR="59587" marT="29793" marB="2979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59172440"/>
                  </a:ext>
                </a:extLst>
              </a:tr>
              <a:tr h="533392">
                <a:tc>
                  <a:txBody>
                    <a:bodyPr/>
                    <a:lstStyle/>
                    <a:p>
                      <a:pPr algn="ctr" rtl="0" fontAlgn="base"/>
                      <a:endParaRPr lang="en-US" sz="1600" b="0" i="0" dirty="0">
                        <a:effectLst/>
                        <a:latin typeface="Calibri" panose="020F0502020204030204" pitchFamily="34" charset="0"/>
                      </a:endParaRPr>
                    </a:p>
                    <a:p>
                      <a:pPr algn="ctr" rtl="0" fontAlgn="base"/>
                      <a:r>
                        <a:rPr lang="en-US" sz="1600" b="0" i="0" dirty="0" err="1">
                          <a:effectLst/>
                          <a:latin typeface="Calibri" panose="020F0502020204030204" pitchFamily="34" charset="0"/>
                        </a:rPr>
                        <a:t>Capitulos</a:t>
                      </a:r>
                      <a:r>
                        <a:rPr lang="en-US" sz="1600" b="0" i="0" dirty="0">
                          <a:effectLst/>
                          <a:latin typeface="Calibri" panose="020F0502020204030204" pitchFamily="34" charset="0"/>
                        </a:rPr>
                        <a:t> </a:t>
                      </a:r>
                      <a:endParaRPr lang="en-US" sz="3200" b="0" i="0" dirty="0">
                        <a:effectLst/>
                      </a:endParaRPr>
                    </a:p>
                  </a:txBody>
                  <a:tcPr marL="59587" marR="59587" marT="29793" marB="2979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rtl="0" fontAlgn="base"/>
                      <a:r>
                        <a:rPr lang="en-US" sz="1600" b="0" i="0" dirty="0">
                          <a:effectLst/>
                          <a:latin typeface="Calibri" panose="020F0502020204030204" pitchFamily="34" charset="0"/>
                        </a:rPr>
                        <a:t>1-17 </a:t>
                      </a:r>
                      <a:endParaRPr lang="en-US" sz="3200" b="0" i="0" dirty="0">
                        <a:effectLst/>
                      </a:endParaRPr>
                    </a:p>
                  </a:txBody>
                  <a:tcPr marL="59587" marR="59587" marT="29793" marB="2979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gridSpan="5">
                  <a:txBody>
                    <a:bodyPr/>
                    <a:lstStyle/>
                    <a:p>
                      <a:pPr algn="ctr" rtl="0" fontAlgn="base"/>
                      <a:r>
                        <a:rPr lang="en-US" sz="1600" b="0" i="0" dirty="0">
                          <a:effectLst/>
                          <a:latin typeface="Calibri" panose="020F0502020204030204" pitchFamily="34" charset="0"/>
                        </a:rPr>
                        <a:t>18-27 </a:t>
                      </a:r>
                      <a:endParaRPr lang="en-US" sz="3200" b="0" i="0" dirty="0">
                        <a:effectLst/>
                      </a:endParaRPr>
                    </a:p>
                  </a:txBody>
                  <a:tcPr marL="59587" marR="59587" marT="29793" marB="2979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01039258"/>
                  </a:ext>
                </a:extLst>
              </a:tr>
              <a:tr h="325441">
                <a:tc>
                  <a:txBody>
                    <a:bodyPr/>
                    <a:lstStyle/>
                    <a:p>
                      <a:pPr algn="ctr" rtl="0" fontAlgn="base"/>
                      <a:r>
                        <a:rPr lang="en-US" sz="1600" b="0" i="0" dirty="0" err="1">
                          <a:effectLst/>
                          <a:latin typeface="Calibri" panose="020F0502020204030204" pitchFamily="34" charset="0"/>
                        </a:rPr>
                        <a:t>Enfoque</a:t>
                      </a:r>
                      <a:r>
                        <a:rPr lang="en-US" sz="1600" b="0" i="0" dirty="0">
                          <a:effectLst/>
                          <a:latin typeface="Calibri" panose="020F0502020204030204" pitchFamily="34" charset="0"/>
                        </a:rPr>
                        <a:t> </a:t>
                      </a:r>
                      <a:endParaRPr lang="en-US" sz="3200" b="0" i="0" dirty="0">
                        <a:effectLst/>
                      </a:endParaRPr>
                    </a:p>
                  </a:txBody>
                  <a:tcPr marL="59587" marR="59587" marT="29793" marB="2979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rtl="0" fontAlgn="base"/>
                      <a:r>
                        <a:rPr lang="en-US" sz="1800" b="0" i="0" dirty="0">
                          <a:effectLst/>
                          <a:latin typeface="Calibri" panose="020F0502020204030204" pitchFamily="34" charset="0"/>
                        </a:rPr>
                        <a:t>  </a:t>
                      </a:r>
                      <a:r>
                        <a:rPr lang="en-US" sz="1800" b="0" i="0" dirty="0" err="1">
                          <a:effectLst/>
                          <a:latin typeface="Calibri" panose="020F0502020204030204" pitchFamily="34" charset="0"/>
                        </a:rPr>
                        <a:t>Adoracion</a:t>
                      </a:r>
                      <a:r>
                        <a:rPr lang="en-US" sz="1800" b="0" i="0" dirty="0">
                          <a:effectLst/>
                          <a:latin typeface="Calibri" panose="020F0502020204030204" pitchFamily="34" charset="0"/>
                        </a:rPr>
                        <a:t> (Ritual)</a:t>
                      </a:r>
                      <a:endParaRPr lang="en-US" sz="3600" b="0" i="0" dirty="0">
                        <a:effectLst/>
                      </a:endParaRPr>
                    </a:p>
                  </a:txBody>
                  <a:tcPr marL="59587" marR="59587" marT="29793" marB="2979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gridSpan="5">
                  <a:txBody>
                    <a:bodyPr/>
                    <a:lstStyle/>
                    <a:p>
                      <a:pPr algn="ctr" rtl="0" fontAlgn="base"/>
                      <a:r>
                        <a:rPr lang="en-US" sz="1800" b="0" i="0" dirty="0">
                          <a:effectLst/>
                          <a:latin typeface="Calibri" panose="020F0502020204030204" pitchFamily="34" charset="0"/>
                        </a:rPr>
                        <a:t>Vida  (</a:t>
                      </a:r>
                      <a:r>
                        <a:rPr lang="en-US" sz="1800" b="0" i="0" dirty="0" err="1">
                          <a:effectLst/>
                          <a:latin typeface="Calibri" panose="020F0502020204030204" pitchFamily="34" charset="0"/>
                        </a:rPr>
                        <a:t>Practica</a:t>
                      </a:r>
                      <a:r>
                        <a:rPr lang="en-US" sz="1800" b="0" i="0" dirty="0">
                          <a:effectLst/>
                          <a:latin typeface="Calibri" panose="020F0502020204030204" pitchFamily="34" charset="0"/>
                        </a:rPr>
                        <a:t>) </a:t>
                      </a:r>
                      <a:endParaRPr lang="en-US" sz="3600" b="0" i="0" dirty="0">
                        <a:effectLst/>
                      </a:endParaRPr>
                    </a:p>
                  </a:txBody>
                  <a:tcPr marL="59587" marR="59587" marT="29793" marB="2979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16790918"/>
                  </a:ext>
                </a:extLst>
              </a:tr>
              <a:tr h="362665">
                <a:tc>
                  <a:txBody>
                    <a:bodyPr/>
                    <a:lstStyle/>
                    <a:p>
                      <a:pPr algn="ctr" rtl="0" fontAlgn="base"/>
                      <a:r>
                        <a:rPr lang="en-US" sz="1600" b="0" i="0" dirty="0">
                          <a:effectLst/>
                          <a:latin typeface="Calibri" panose="020F0502020204030204" pitchFamily="34" charset="0"/>
                        </a:rPr>
                        <a:t>Lugar </a:t>
                      </a:r>
                      <a:endParaRPr lang="en-US" sz="3200" b="0" i="0" dirty="0">
                        <a:effectLst/>
                      </a:endParaRPr>
                    </a:p>
                  </a:txBody>
                  <a:tcPr marL="59587" marR="59587" marT="29793" marB="2979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8">
                  <a:txBody>
                    <a:bodyPr/>
                    <a:lstStyle/>
                    <a:p>
                      <a:pPr algn="ctr" rtl="0" fontAlgn="base"/>
                      <a:r>
                        <a:rPr lang="en-US" sz="1800" b="0" i="0" dirty="0">
                          <a:effectLst/>
                          <a:latin typeface="Calibri" panose="020F0502020204030204" pitchFamily="34" charset="0"/>
                        </a:rPr>
                        <a:t> Mt. Sinai por 45 </a:t>
                      </a:r>
                      <a:r>
                        <a:rPr lang="en-US" sz="1800" b="0" i="0" dirty="0" err="1">
                          <a:effectLst/>
                          <a:latin typeface="Calibri" panose="020F0502020204030204" pitchFamily="34" charset="0"/>
                        </a:rPr>
                        <a:t>dias</a:t>
                      </a:r>
                      <a:r>
                        <a:rPr lang="en-US" sz="1800" b="0" i="0" dirty="0">
                          <a:effectLst/>
                          <a:latin typeface="Calibri" panose="020F0502020204030204" pitchFamily="34" charset="0"/>
                        </a:rPr>
                        <a:t> </a:t>
                      </a:r>
                      <a:endParaRPr lang="en-US" sz="3600" b="0" i="0" dirty="0">
                        <a:effectLst/>
                      </a:endParaRPr>
                    </a:p>
                  </a:txBody>
                  <a:tcPr marL="59587" marR="59587" marT="29793" marB="2979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34377530"/>
                  </a:ext>
                </a:extLst>
              </a:tr>
              <a:tr h="362665">
                <a:tc>
                  <a:txBody>
                    <a:bodyPr/>
                    <a:lstStyle/>
                    <a:p>
                      <a:pPr algn="ctr" rtl="0" fontAlgn="base"/>
                      <a:r>
                        <a:rPr lang="en-US" sz="1600" b="0" i="0" dirty="0">
                          <a:effectLst/>
                          <a:latin typeface="Calibri" panose="020F0502020204030204" pitchFamily="34" charset="0"/>
                        </a:rPr>
                        <a:t> </a:t>
                      </a:r>
                      <a:r>
                        <a:rPr lang="en-US" sz="1600" b="0" i="0" dirty="0" err="1">
                          <a:effectLst/>
                          <a:latin typeface="Calibri" panose="020F0502020204030204" pitchFamily="34" charset="0"/>
                        </a:rPr>
                        <a:t>Tema</a:t>
                      </a:r>
                      <a:endParaRPr lang="en-US" sz="3200" b="0" i="0" dirty="0">
                        <a:effectLst/>
                      </a:endParaRPr>
                    </a:p>
                  </a:txBody>
                  <a:tcPr marL="59587" marR="59587" marT="29793" marB="2979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8">
                  <a:txBody>
                    <a:bodyPr/>
                    <a:lstStyle/>
                    <a:p>
                      <a:pPr algn="ctr" rtl="0" fontAlgn="base"/>
                      <a:r>
                        <a:rPr lang="en-US" sz="1800" b="0" i="0" dirty="0" err="1">
                          <a:effectLst/>
                          <a:latin typeface="Calibri" panose="020F0502020204030204" pitchFamily="34" charset="0"/>
                        </a:rPr>
                        <a:t>Santidad</a:t>
                      </a:r>
                      <a:endParaRPr lang="en-US" sz="3600" b="0" i="0" dirty="0">
                        <a:effectLst/>
                      </a:endParaRPr>
                    </a:p>
                  </a:txBody>
                  <a:tcPr marL="59587" marR="59587" marT="29793" marB="2979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53740804"/>
                  </a:ext>
                </a:extLst>
              </a:tr>
              <a:tr h="362665">
                <a:tc>
                  <a:txBody>
                    <a:bodyPr/>
                    <a:lstStyle/>
                    <a:p>
                      <a:pPr algn="ctr" rtl="0" fontAlgn="base"/>
                      <a:r>
                        <a:rPr lang="en-US" sz="1600" b="0" i="0" dirty="0">
                          <a:effectLst/>
                          <a:latin typeface="Calibri" panose="020F0502020204030204" pitchFamily="34" charset="0"/>
                        </a:rPr>
                        <a:t> Palabra Clave </a:t>
                      </a:r>
                      <a:endParaRPr lang="en-US" sz="3200" b="0" i="0" dirty="0">
                        <a:effectLst/>
                      </a:endParaRPr>
                    </a:p>
                  </a:txBody>
                  <a:tcPr marL="59587" marR="59587" marT="29793" marB="2979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8">
                  <a:txBody>
                    <a:bodyPr/>
                    <a:lstStyle/>
                    <a:p>
                      <a:pPr algn="ctr" rtl="0" fontAlgn="base"/>
                      <a:r>
                        <a:rPr lang="en-US" sz="1800" b="0" i="0" dirty="0">
                          <a:effectLst/>
                          <a:latin typeface="Calibri" panose="020F0502020204030204" pitchFamily="34" charset="0"/>
                        </a:rPr>
                        <a:t>Santo (90x) </a:t>
                      </a:r>
                      <a:endParaRPr lang="en-US" sz="3600" b="0" i="0" dirty="0">
                        <a:effectLst/>
                      </a:endParaRPr>
                    </a:p>
                  </a:txBody>
                  <a:tcPr marL="59587" marR="59587" marT="29793" marB="2979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41332175"/>
                  </a:ext>
                </a:extLst>
              </a:tr>
              <a:tr h="362665">
                <a:tc>
                  <a:txBody>
                    <a:bodyPr/>
                    <a:lstStyle/>
                    <a:p>
                      <a:pPr algn="ctr" rtl="0" fontAlgn="base"/>
                      <a:r>
                        <a:rPr lang="en-US" sz="1600" b="0" i="0" dirty="0">
                          <a:effectLst/>
                          <a:latin typeface="Calibri" panose="020F0502020204030204" pitchFamily="34" charset="0"/>
                        </a:rPr>
                        <a:t> </a:t>
                      </a:r>
                      <a:r>
                        <a:rPr lang="en-US" sz="1600" b="0" i="0" dirty="0" err="1">
                          <a:effectLst/>
                          <a:latin typeface="Calibri" panose="020F0502020204030204" pitchFamily="34" charset="0"/>
                        </a:rPr>
                        <a:t>versiculo</a:t>
                      </a:r>
                      <a:r>
                        <a:rPr lang="en-US" sz="1600" b="0" i="0" dirty="0">
                          <a:effectLst/>
                          <a:latin typeface="Calibri" panose="020F0502020204030204" pitchFamily="34" charset="0"/>
                        </a:rPr>
                        <a:t> Clave </a:t>
                      </a:r>
                      <a:endParaRPr lang="en-US" sz="3200" b="0" i="0" dirty="0">
                        <a:effectLst/>
                      </a:endParaRPr>
                    </a:p>
                  </a:txBody>
                  <a:tcPr marL="59587" marR="59587" marT="29793" marB="2979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8">
                  <a:txBody>
                    <a:bodyPr/>
                    <a:lstStyle/>
                    <a:p>
                      <a:pPr algn="ctr" rtl="0" fontAlgn="base"/>
                      <a:r>
                        <a:rPr lang="en-US" sz="1800" b="0" i="0" dirty="0">
                          <a:effectLst/>
                          <a:latin typeface="Calibri" panose="020F0502020204030204" pitchFamily="34" charset="0"/>
                        </a:rPr>
                        <a:t>“Sed Santos </a:t>
                      </a:r>
                      <a:r>
                        <a:rPr lang="en-US" sz="1800" b="0" i="0" dirty="0" err="1">
                          <a:effectLst/>
                          <a:latin typeface="Calibri" panose="020F0502020204030204" pitchFamily="34" charset="0"/>
                        </a:rPr>
                        <a:t>como</a:t>
                      </a:r>
                      <a:r>
                        <a:rPr lang="en-US" sz="1800" b="0" i="0" dirty="0">
                          <a:effectLst/>
                          <a:latin typeface="Calibri" panose="020F0502020204030204" pitchFamily="34" charset="0"/>
                        </a:rPr>
                        <a:t> </a:t>
                      </a:r>
                      <a:r>
                        <a:rPr lang="en-US" sz="1800" b="0" i="0" dirty="0" err="1">
                          <a:effectLst/>
                          <a:latin typeface="Calibri" panose="020F0502020204030204" pitchFamily="34" charset="0"/>
                        </a:rPr>
                        <a:t>Yo</a:t>
                      </a:r>
                      <a:r>
                        <a:rPr lang="en-US" sz="1800" b="0" i="0" dirty="0">
                          <a:effectLst/>
                          <a:latin typeface="Calibri" panose="020F0502020204030204" pitchFamily="34" charset="0"/>
                        </a:rPr>
                        <a:t> soy </a:t>
                      </a:r>
                      <a:r>
                        <a:rPr lang="en-US" sz="1800" b="0" i="0" dirty="0" err="1">
                          <a:effectLst/>
                          <a:latin typeface="Calibri" panose="020F0502020204030204" pitchFamily="34" charset="0"/>
                        </a:rPr>
                        <a:t>santo</a:t>
                      </a:r>
                      <a:r>
                        <a:rPr lang="en-US" sz="1800" b="0" i="0" dirty="0">
                          <a:effectLst/>
                          <a:latin typeface="Calibri" panose="020F0502020204030204" pitchFamily="34" charset="0"/>
                        </a:rPr>
                        <a:t>” (19:2) </a:t>
                      </a:r>
                      <a:endParaRPr lang="en-US" sz="3600" b="0" i="0" dirty="0">
                        <a:effectLst/>
                      </a:endParaRPr>
                    </a:p>
                  </a:txBody>
                  <a:tcPr marL="59587" marR="59587" marT="29793" marB="2979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50701736"/>
                  </a:ext>
                </a:extLst>
              </a:tr>
              <a:tr h="362665">
                <a:tc>
                  <a:txBody>
                    <a:bodyPr/>
                    <a:lstStyle/>
                    <a:p>
                      <a:pPr algn="ctr" rtl="0" fontAlgn="base"/>
                      <a:r>
                        <a:rPr lang="en-US" sz="1600" b="0" i="0" dirty="0">
                          <a:effectLst/>
                          <a:latin typeface="Calibri" panose="020F0502020204030204" pitchFamily="34" charset="0"/>
                        </a:rPr>
                        <a:t> Autor </a:t>
                      </a:r>
                      <a:endParaRPr lang="en-US" sz="3200" b="0" i="0" dirty="0">
                        <a:effectLst/>
                      </a:endParaRPr>
                    </a:p>
                  </a:txBody>
                  <a:tcPr marL="59587" marR="59587" marT="29793" marB="2979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8">
                  <a:txBody>
                    <a:bodyPr/>
                    <a:lstStyle/>
                    <a:p>
                      <a:pPr algn="ctr" rtl="0" fontAlgn="base"/>
                      <a:r>
                        <a:rPr lang="en-US" sz="1800" b="0" i="0" dirty="0">
                          <a:effectLst/>
                          <a:latin typeface="Calibri" panose="020F0502020204030204" pitchFamily="34" charset="0"/>
                        </a:rPr>
                        <a:t>Moises  (“Escribe Moises” 56x) </a:t>
                      </a:r>
                      <a:endParaRPr lang="en-US" sz="3600" b="0" i="0" dirty="0">
                        <a:effectLst/>
                      </a:endParaRPr>
                    </a:p>
                  </a:txBody>
                  <a:tcPr marL="59587" marR="59587" marT="29793" marB="2979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87520810"/>
                  </a:ext>
                </a:extLst>
              </a:tr>
            </a:tbl>
          </a:graphicData>
        </a:graphic>
      </p:graphicFrame>
    </p:spTree>
    <p:extLst>
      <p:ext uri="{BB962C8B-B14F-4D97-AF65-F5344CB8AC3E}">
        <p14:creationId xmlns:p14="http://schemas.microsoft.com/office/powerpoint/2010/main" val="2854453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82E7A-2A27-4361-910B-3A922D95D896}"/>
              </a:ext>
            </a:extLst>
          </p:cNvPr>
          <p:cNvSpPr>
            <a:spLocks noGrp="1"/>
          </p:cNvSpPr>
          <p:nvPr>
            <p:ph type="title"/>
          </p:nvPr>
        </p:nvSpPr>
        <p:spPr/>
        <p:txBody>
          <a:bodyPr/>
          <a:lstStyle/>
          <a:p>
            <a:pPr algn="ctr"/>
            <a:r>
              <a:rPr lang="en-US" dirty="0" err="1"/>
              <a:t>Proposito</a:t>
            </a:r>
            <a:r>
              <a:rPr lang="en-US" dirty="0"/>
              <a:t> y </a:t>
            </a:r>
            <a:r>
              <a:rPr lang="en-US" dirty="0" err="1"/>
              <a:t>Tema</a:t>
            </a:r>
            <a:endParaRPr lang="en-US" dirty="0"/>
          </a:p>
        </p:txBody>
      </p:sp>
      <p:sp>
        <p:nvSpPr>
          <p:cNvPr id="3" name="Content Placeholder 2">
            <a:extLst>
              <a:ext uri="{FF2B5EF4-FFF2-40B4-BE49-F238E27FC236}">
                <a16:creationId xmlns:a16="http://schemas.microsoft.com/office/drawing/2014/main" id="{25694C1A-B9AD-4EEA-8193-F457F44AD94B}"/>
              </a:ext>
            </a:extLst>
          </p:cNvPr>
          <p:cNvSpPr>
            <a:spLocks noGrp="1"/>
          </p:cNvSpPr>
          <p:nvPr>
            <p:ph idx="1"/>
          </p:nvPr>
        </p:nvSpPr>
        <p:spPr>
          <a:xfrm>
            <a:off x="275208" y="2503503"/>
            <a:ext cx="11549848" cy="4154749"/>
          </a:xfrm>
        </p:spPr>
        <p:txBody>
          <a:bodyPr>
            <a:normAutofit/>
          </a:bodyPr>
          <a:lstStyle/>
          <a:p>
            <a:r>
              <a:rPr lang="en-US" sz="2400" b="1" dirty="0" err="1"/>
              <a:t>Proposito</a:t>
            </a:r>
            <a:r>
              <a:rPr lang="en-US" sz="2400" dirty="0"/>
              <a:t>:   El </a:t>
            </a:r>
            <a:r>
              <a:rPr lang="en-US" sz="2400" dirty="0" err="1"/>
              <a:t>proposito</a:t>
            </a:r>
            <a:r>
              <a:rPr lang="en-US" sz="2400" dirty="0"/>
              <a:t> de el </a:t>
            </a:r>
            <a:r>
              <a:rPr lang="en-US" sz="2400" dirty="0" err="1"/>
              <a:t>libro</a:t>
            </a:r>
            <a:r>
              <a:rPr lang="en-US" sz="2400" dirty="0"/>
              <a:t> es </a:t>
            </a:r>
            <a:r>
              <a:rPr lang="en-US" sz="2400" dirty="0" err="1"/>
              <a:t>equipar</a:t>
            </a:r>
            <a:r>
              <a:rPr lang="en-US" sz="2400" dirty="0"/>
              <a:t> a Israel con las </a:t>
            </a:r>
            <a:r>
              <a:rPr lang="en-US" sz="2400" dirty="0" err="1"/>
              <a:t>ordenanzas</a:t>
            </a:r>
            <a:r>
              <a:rPr lang="en-US" sz="2400" dirty="0"/>
              <a:t> </a:t>
            </a:r>
            <a:r>
              <a:rPr lang="en-US" sz="2400" dirty="0" err="1"/>
              <a:t>nesesarias</a:t>
            </a:r>
            <a:r>
              <a:rPr lang="en-US" sz="2400" dirty="0"/>
              <a:t> y </a:t>
            </a:r>
            <a:r>
              <a:rPr lang="en-US" sz="2400" dirty="0" err="1"/>
              <a:t>sacrificions</a:t>
            </a:r>
            <a:r>
              <a:rPr lang="en-US" sz="2400" dirty="0"/>
              <a:t> para </a:t>
            </a:r>
            <a:r>
              <a:rPr lang="en-US" sz="2400" dirty="0" err="1"/>
              <a:t>poder</a:t>
            </a:r>
            <a:r>
              <a:rPr lang="en-US" sz="2400" dirty="0"/>
              <a:t> co-</a:t>
            </a:r>
            <a:r>
              <a:rPr lang="en-US" sz="2400" dirty="0" err="1"/>
              <a:t>existir</a:t>
            </a:r>
            <a:r>
              <a:rPr lang="en-US" sz="2400" dirty="0"/>
              <a:t> con un Dios Santo y </a:t>
            </a:r>
            <a:r>
              <a:rPr lang="en-US" sz="2400" dirty="0" err="1"/>
              <a:t>puedan</a:t>
            </a:r>
            <a:r>
              <a:rPr lang="en-US" sz="2400" dirty="0"/>
              <a:t> </a:t>
            </a:r>
            <a:r>
              <a:rPr lang="en-US" sz="2400" dirty="0" err="1"/>
              <a:t>imitar</a:t>
            </a:r>
            <a:r>
              <a:rPr lang="en-US" sz="2400" dirty="0"/>
              <a:t> la </a:t>
            </a:r>
            <a:r>
              <a:rPr lang="en-US" sz="2400" dirty="0" err="1"/>
              <a:t>santidad</a:t>
            </a:r>
            <a:r>
              <a:rPr lang="en-US" sz="2400" dirty="0"/>
              <a:t> de Dios y </a:t>
            </a:r>
            <a:r>
              <a:rPr lang="en-US" sz="2400" dirty="0" err="1"/>
              <a:t>disfrutar</a:t>
            </a:r>
            <a:r>
              <a:rPr lang="en-US" sz="2400" dirty="0"/>
              <a:t> de la </a:t>
            </a:r>
            <a:r>
              <a:rPr lang="en-US" sz="2400" dirty="0" err="1"/>
              <a:t>presencia</a:t>
            </a:r>
            <a:r>
              <a:rPr lang="en-US" sz="2400" dirty="0"/>
              <a:t> y </a:t>
            </a:r>
            <a:r>
              <a:rPr lang="en-US" sz="2400" dirty="0" err="1"/>
              <a:t>bendicion</a:t>
            </a:r>
            <a:r>
              <a:rPr lang="en-US" sz="2400" dirty="0"/>
              <a:t> de Dios.</a:t>
            </a:r>
          </a:p>
          <a:p>
            <a:endParaRPr lang="en-US" sz="2400" dirty="0"/>
          </a:p>
          <a:p>
            <a:r>
              <a:rPr lang="en-US" sz="2400" b="1" dirty="0" err="1"/>
              <a:t>Tema</a:t>
            </a:r>
            <a:r>
              <a:rPr lang="en-US" sz="2400" dirty="0"/>
              <a:t>: </a:t>
            </a:r>
            <a:r>
              <a:rPr lang="en-US" sz="2400" b="1" dirty="0" err="1"/>
              <a:t>Santidad</a:t>
            </a:r>
            <a:endParaRPr lang="en-US" sz="2400" dirty="0"/>
          </a:p>
          <a:p>
            <a:pPr fontAlgn="base"/>
            <a:endParaRPr lang="en-US" sz="2400" b="1" dirty="0"/>
          </a:p>
          <a:p>
            <a:pPr fontAlgn="base"/>
            <a:endParaRPr lang="en-US" sz="2400" b="1" dirty="0"/>
          </a:p>
          <a:p>
            <a:pPr fontAlgn="base"/>
            <a:r>
              <a:rPr lang="en-US" sz="2400" b="1" dirty="0" err="1"/>
              <a:t>Versiculo</a:t>
            </a:r>
            <a:r>
              <a:rPr lang="en-US" sz="2400" b="1" dirty="0"/>
              <a:t> Clave</a:t>
            </a:r>
            <a:r>
              <a:rPr lang="en-US" sz="2400" dirty="0"/>
              <a:t>: “Sed </a:t>
            </a:r>
            <a:r>
              <a:rPr lang="en-US" sz="2400" dirty="0" err="1"/>
              <a:t>santos</a:t>
            </a:r>
            <a:r>
              <a:rPr lang="en-US" sz="2400" dirty="0"/>
              <a:t> </a:t>
            </a:r>
            <a:r>
              <a:rPr lang="en-US" sz="2400" dirty="0" err="1"/>
              <a:t>como</a:t>
            </a:r>
            <a:r>
              <a:rPr lang="en-US" sz="2400" dirty="0"/>
              <a:t> </a:t>
            </a:r>
            <a:r>
              <a:rPr lang="en-US" sz="2400" dirty="0" err="1"/>
              <a:t>Yo</a:t>
            </a:r>
            <a:r>
              <a:rPr lang="en-US" sz="2400" dirty="0"/>
              <a:t> soy Santo” (19:2) </a:t>
            </a:r>
          </a:p>
          <a:p>
            <a:endParaRPr lang="en-US" dirty="0"/>
          </a:p>
        </p:txBody>
      </p:sp>
    </p:spTree>
    <p:extLst>
      <p:ext uri="{BB962C8B-B14F-4D97-AF65-F5344CB8AC3E}">
        <p14:creationId xmlns:p14="http://schemas.microsoft.com/office/powerpoint/2010/main" val="1985129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additive="base">
                                        <p:cTn id="2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6AA61-248A-46A2-AF76-36C9723F6319}"/>
              </a:ext>
            </a:extLst>
          </p:cNvPr>
          <p:cNvSpPr>
            <a:spLocks noGrp="1"/>
          </p:cNvSpPr>
          <p:nvPr>
            <p:ph type="title"/>
          </p:nvPr>
        </p:nvSpPr>
        <p:spPr>
          <a:xfrm>
            <a:off x="1154954" y="710214"/>
            <a:ext cx="8825659" cy="970419"/>
          </a:xfrm>
        </p:spPr>
        <p:txBody>
          <a:bodyPr/>
          <a:lstStyle/>
          <a:p>
            <a:pPr algn="ctr"/>
            <a:r>
              <a:rPr lang="en-US" sz="6000" dirty="0"/>
              <a:t>Autor</a:t>
            </a:r>
          </a:p>
        </p:txBody>
      </p:sp>
      <p:sp>
        <p:nvSpPr>
          <p:cNvPr id="3" name="Content Placeholder 2">
            <a:extLst>
              <a:ext uri="{FF2B5EF4-FFF2-40B4-BE49-F238E27FC236}">
                <a16:creationId xmlns:a16="http://schemas.microsoft.com/office/drawing/2014/main" id="{C5040BF2-1471-4066-B6E6-DC58505D2B0E}"/>
              </a:ext>
            </a:extLst>
          </p:cNvPr>
          <p:cNvSpPr>
            <a:spLocks noGrp="1"/>
          </p:cNvSpPr>
          <p:nvPr>
            <p:ph idx="1"/>
          </p:nvPr>
        </p:nvSpPr>
        <p:spPr>
          <a:xfrm>
            <a:off x="275208" y="2556769"/>
            <a:ext cx="11478827" cy="4110361"/>
          </a:xfrm>
        </p:spPr>
        <p:txBody>
          <a:bodyPr/>
          <a:lstStyle/>
          <a:p>
            <a:pPr fontAlgn="base"/>
            <a:r>
              <a:rPr lang="en-US" sz="2400" b="1" dirty="0"/>
              <a:t>Autor: </a:t>
            </a:r>
            <a:r>
              <a:rPr lang="en-US" sz="2400" b="1" i="1" dirty="0"/>
              <a:t>56</a:t>
            </a:r>
            <a:r>
              <a:rPr lang="en-US" sz="2400" dirty="0"/>
              <a:t> </a:t>
            </a:r>
            <a:r>
              <a:rPr lang="en-US" sz="2400" dirty="0" err="1"/>
              <a:t>veces</a:t>
            </a:r>
            <a:r>
              <a:rPr lang="en-US" sz="2400" dirty="0"/>
              <a:t> Dios dice “escribe Moises”</a:t>
            </a:r>
          </a:p>
          <a:p>
            <a:pPr fontAlgn="base"/>
            <a:r>
              <a:rPr lang="en-US" sz="2400" dirty="0"/>
              <a:t>1. 7:37; 26:46, 27:34.  </a:t>
            </a:r>
            <a:r>
              <a:rPr lang="en-US" sz="2400" dirty="0" err="1"/>
              <a:t>Moisese</a:t>
            </a:r>
            <a:r>
              <a:rPr lang="en-US" sz="2400" dirty="0"/>
              <a:t> </a:t>
            </a:r>
            <a:r>
              <a:rPr lang="en-US" sz="2400" dirty="0" err="1"/>
              <a:t>recive</a:t>
            </a:r>
            <a:r>
              <a:rPr lang="en-US" sz="2400" dirty="0"/>
              <a:t> el </a:t>
            </a:r>
            <a:r>
              <a:rPr lang="en-US" sz="2400" dirty="0" err="1"/>
              <a:t>contenido</a:t>
            </a:r>
            <a:r>
              <a:rPr lang="en-US" sz="2400" dirty="0"/>
              <a:t> del </a:t>
            </a:r>
            <a:r>
              <a:rPr lang="en-US" sz="2400" dirty="0" err="1"/>
              <a:t>libro</a:t>
            </a:r>
            <a:r>
              <a:rPr lang="en-US" sz="2400" dirty="0"/>
              <a:t> lo que lo </a:t>
            </a:r>
            <a:r>
              <a:rPr lang="en-US" sz="2400" dirty="0" err="1"/>
              <a:t>hace</a:t>
            </a:r>
            <a:r>
              <a:rPr lang="en-US" sz="2400" dirty="0"/>
              <a:t> </a:t>
            </a:r>
            <a:r>
              <a:rPr lang="en-US" sz="2400" dirty="0" err="1"/>
              <a:t>candidato</a:t>
            </a:r>
            <a:r>
              <a:rPr lang="en-US" sz="2400" dirty="0"/>
              <a:t> para ser el </a:t>
            </a:r>
            <a:r>
              <a:rPr lang="en-US" sz="2400" dirty="0" err="1"/>
              <a:t>autor</a:t>
            </a:r>
            <a:r>
              <a:rPr lang="en-US" sz="2400" dirty="0"/>
              <a:t> del </a:t>
            </a:r>
            <a:r>
              <a:rPr lang="en-US" sz="2400" dirty="0" err="1"/>
              <a:t>libro</a:t>
            </a:r>
            <a:r>
              <a:rPr lang="en-US" sz="2400" dirty="0"/>
              <a:t>.</a:t>
            </a:r>
          </a:p>
          <a:p>
            <a:pPr fontAlgn="base"/>
            <a:r>
              <a:rPr lang="en-US" sz="2400" dirty="0"/>
              <a:t>2. Ex. 17:14; 24:4, 7; 34:27-28 </a:t>
            </a:r>
            <a:r>
              <a:rPr lang="en-US" sz="2400" dirty="0" err="1"/>
              <a:t>Levitico</a:t>
            </a:r>
            <a:r>
              <a:rPr lang="en-US" sz="2400" dirty="0"/>
              <a:t> le </a:t>
            </a:r>
            <a:r>
              <a:rPr lang="en-US" sz="2400" dirty="0" err="1"/>
              <a:t>sigue</a:t>
            </a:r>
            <a:r>
              <a:rPr lang="en-US" sz="2400" dirty="0"/>
              <a:t> al </a:t>
            </a:r>
            <a:r>
              <a:rPr lang="en-US" sz="2400" dirty="0" err="1"/>
              <a:t>libro</a:t>
            </a:r>
            <a:r>
              <a:rPr lang="en-US" sz="2400" dirty="0"/>
              <a:t> de </a:t>
            </a:r>
            <a:r>
              <a:rPr lang="en-US" sz="2400" dirty="0" err="1"/>
              <a:t>Exodo</a:t>
            </a:r>
            <a:r>
              <a:rPr lang="en-US" sz="2400" dirty="0"/>
              <a:t> que Tambien </a:t>
            </a:r>
            <a:r>
              <a:rPr lang="en-US" sz="2400" dirty="0" err="1"/>
              <a:t>fue</a:t>
            </a:r>
            <a:r>
              <a:rPr lang="en-US" sz="2400" dirty="0"/>
              <a:t> </a:t>
            </a:r>
            <a:r>
              <a:rPr lang="en-US" sz="2400" dirty="0" err="1"/>
              <a:t>escrito</a:t>
            </a:r>
            <a:r>
              <a:rPr lang="en-US" sz="2400" dirty="0"/>
              <a:t> por Moises.</a:t>
            </a:r>
          </a:p>
          <a:p>
            <a:pPr fontAlgn="base"/>
            <a:r>
              <a:rPr lang="en-US" sz="2400" dirty="0"/>
              <a:t>3. Marcos 1:44 (cf. Lev. 14:2-32). Jesus dice que el </a:t>
            </a:r>
            <a:r>
              <a:rPr lang="en-US" sz="2400" dirty="0" err="1"/>
              <a:t>Levitico</a:t>
            </a:r>
            <a:r>
              <a:rPr lang="en-US" sz="2400" dirty="0"/>
              <a:t> </a:t>
            </a:r>
            <a:r>
              <a:rPr lang="en-US" sz="2400" dirty="0" err="1"/>
              <a:t>fue</a:t>
            </a:r>
            <a:r>
              <a:rPr lang="en-US" sz="2400" dirty="0"/>
              <a:t> </a:t>
            </a:r>
            <a:r>
              <a:rPr lang="en-US" sz="2400" dirty="0" err="1"/>
              <a:t>escrito</a:t>
            </a:r>
            <a:r>
              <a:rPr lang="en-US" sz="2400" dirty="0"/>
              <a:t> por Moises.</a:t>
            </a:r>
          </a:p>
          <a:p>
            <a:endParaRPr lang="en-US" dirty="0"/>
          </a:p>
        </p:txBody>
      </p:sp>
    </p:spTree>
    <p:extLst>
      <p:ext uri="{BB962C8B-B14F-4D97-AF65-F5344CB8AC3E}">
        <p14:creationId xmlns:p14="http://schemas.microsoft.com/office/powerpoint/2010/main" val="1098835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03AC4-A779-44D1-8DD7-C77F088B9515}"/>
              </a:ext>
            </a:extLst>
          </p:cNvPr>
          <p:cNvSpPr>
            <a:spLocks noGrp="1"/>
          </p:cNvSpPr>
          <p:nvPr>
            <p:ph type="title"/>
          </p:nvPr>
        </p:nvSpPr>
        <p:spPr/>
        <p:txBody>
          <a:bodyPr/>
          <a:lstStyle/>
          <a:p>
            <a:pPr algn="ctr"/>
            <a:r>
              <a:rPr lang="en-US" sz="4400" dirty="0"/>
              <a:t>Tipo de </a:t>
            </a:r>
            <a:r>
              <a:rPr lang="en-US" sz="4400" dirty="0" err="1"/>
              <a:t>Literatura</a:t>
            </a:r>
            <a:endParaRPr lang="en-US" sz="4400" dirty="0"/>
          </a:p>
        </p:txBody>
      </p:sp>
      <p:sp>
        <p:nvSpPr>
          <p:cNvPr id="3" name="Content Placeholder 2">
            <a:extLst>
              <a:ext uri="{FF2B5EF4-FFF2-40B4-BE49-F238E27FC236}">
                <a16:creationId xmlns:a16="http://schemas.microsoft.com/office/drawing/2014/main" id="{FB5F0141-6386-424C-A171-1C52F817E441}"/>
              </a:ext>
            </a:extLst>
          </p:cNvPr>
          <p:cNvSpPr>
            <a:spLocks noGrp="1"/>
          </p:cNvSpPr>
          <p:nvPr>
            <p:ph idx="1"/>
          </p:nvPr>
        </p:nvSpPr>
        <p:spPr>
          <a:xfrm>
            <a:off x="239697" y="2405849"/>
            <a:ext cx="11576481" cy="4305669"/>
          </a:xfrm>
        </p:spPr>
        <p:txBody>
          <a:bodyPr>
            <a:normAutofit/>
          </a:bodyPr>
          <a:lstStyle/>
          <a:p>
            <a:pPr fontAlgn="base"/>
            <a:r>
              <a:rPr lang="en-US" sz="2000" b="1" dirty="0"/>
              <a:t>Tipo de </a:t>
            </a:r>
            <a:r>
              <a:rPr lang="en-US" sz="2000" b="1" dirty="0" err="1"/>
              <a:t>Literatura</a:t>
            </a:r>
            <a:r>
              <a:rPr lang="en-US" sz="2000" b="1" dirty="0"/>
              <a:t>: </a:t>
            </a:r>
            <a:r>
              <a:rPr lang="en-US" sz="2000" dirty="0"/>
              <a:t> Tiene 2 </a:t>
            </a:r>
            <a:r>
              <a:rPr lang="en-US" sz="2000" dirty="0" err="1"/>
              <a:t>tipos</a:t>
            </a:r>
            <a:r>
              <a:rPr lang="en-US" sz="2000" dirty="0"/>
              <a:t> de </a:t>
            </a:r>
            <a:r>
              <a:rPr lang="en-US" sz="2000" dirty="0" err="1"/>
              <a:t>literatura</a:t>
            </a:r>
            <a:r>
              <a:rPr lang="en-US" sz="2000" dirty="0"/>
              <a:t> legal.</a:t>
            </a:r>
          </a:p>
          <a:p>
            <a:pPr fontAlgn="base"/>
            <a:r>
              <a:rPr lang="en-US" sz="2000" dirty="0"/>
              <a:t>1) </a:t>
            </a:r>
            <a:r>
              <a:rPr lang="en-US" sz="2000" b="1" i="1" dirty="0" err="1"/>
              <a:t>Leyes</a:t>
            </a:r>
            <a:r>
              <a:rPr lang="en-US" sz="2000" b="1" i="1" dirty="0"/>
              <a:t> </a:t>
            </a:r>
            <a:r>
              <a:rPr lang="en-US" sz="2000" b="1" i="1" dirty="0" err="1"/>
              <a:t>Categoricas</a:t>
            </a:r>
            <a:r>
              <a:rPr lang="en-US" sz="2000" dirty="0"/>
              <a:t>:   </a:t>
            </a:r>
            <a:r>
              <a:rPr lang="en-US" sz="2000" dirty="0" err="1"/>
              <a:t>Esta</a:t>
            </a:r>
            <a:r>
              <a:rPr lang="en-US" sz="2000" dirty="0"/>
              <a:t> </a:t>
            </a:r>
            <a:r>
              <a:rPr lang="en-US" sz="2000" dirty="0" err="1"/>
              <a:t>expresa</a:t>
            </a:r>
            <a:r>
              <a:rPr lang="en-US" sz="2000" dirty="0"/>
              <a:t> </a:t>
            </a:r>
            <a:r>
              <a:rPr lang="en-US" sz="2000" dirty="0" err="1"/>
              <a:t>cierto</a:t>
            </a:r>
            <a:r>
              <a:rPr lang="en-US" sz="2000" dirty="0"/>
              <a:t> </a:t>
            </a:r>
            <a:r>
              <a:rPr lang="en-US" sz="2000" dirty="0" err="1"/>
              <a:t>tipo</a:t>
            </a:r>
            <a:r>
              <a:rPr lang="en-US" sz="2000" dirty="0"/>
              <a:t> de </a:t>
            </a:r>
            <a:r>
              <a:rPr lang="en-US" sz="2000" dirty="0" err="1"/>
              <a:t>conducta</a:t>
            </a:r>
            <a:r>
              <a:rPr lang="en-US" sz="2000" dirty="0"/>
              <a:t>. </a:t>
            </a:r>
            <a:r>
              <a:rPr lang="en-US" sz="2000" dirty="0" err="1"/>
              <a:t>Categorico</a:t>
            </a:r>
            <a:r>
              <a:rPr lang="en-US" sz="2000" dirty="0"/>
              <a:t> es </a:t>
            </a:r>
            <a:r>
              <a:rPr lang="en-US" sz="2000" dirty="0" err="1"/>
              <a:t>cuando</a:t>
            </a:r>
            <a:r>
              <a:rPr lang="en-US" sz="2000" dirty="0"/>
              <a:t> </a:t>
            </a:r>
            <a:r>
              <a:rPr lang="en-US" sz="2000" dirty="0" err="1"/>
              <a:t>tu</a:t>
            </a:r>
            <a:r>
              <a:rPr lang="en-US" sz="2000" dirty="0"/>
              <a:t> no </a:t>
            </a:r>
            <a:r>
              <a:rPr lang="en-US" sz="2000" dirty="0" err="1"/>
              <a:t>debes</a:t>
            </a:r>
            <a:r>
              <a:rPr lang="en-US" sz="2000" dirty="0"/>
              <a:t> </a:t>
            </a:r>
            <a:r>
              <a:rPr lang="en-US" sz="2000" dirty="0" err="1"/>
              <a:t>hacer</a:t>
            </a:r>
            <a:r>
              <a:rPr lang="en-US" sz="2000" dirty="0"/>
              <a:t> </a:t>
            </a:r>
            <a:r>
              <a:rPr lang="en-US" sz="2000" dirty="0" err="1"/>
              <a:t>algo</a:t>
            </a:r>
            <a:r>
              <a:rPr lang="en-US" sz="2000" dirty="0"/>
              <a:t> o </a:t>
            </a:r>
            <a:r>
              <a:rPr lang="en-US" sz="2000" dirty="0" err="1"/>
              <a:t>si</a:t>
            </a:r>
            <a:r>
              <a:rPr lang="en-US" sz="2000" dirty="0"/>
              <a:t> no vas a ser </a:t>
            </a:r>
            <a:r>
              <a:rPr lang="en-US" sz="2000" dirty="0" err="1"/>
              <a:t>castigado</a:t>
            </a:r>
            <a:r>
              <a:rPr lang="en-US" sz="2000" dirty="0"/>
              <a:t>. </a:t>
            </a:r>
            <a:r>
              <a:rPr lang="en-US" sz="2000" dirty="0" err="1"/>
              <a:t>En</a:t>
            </a:r>
            <a:r>
              <a:rPr lang="en-US" sz="2000" dirty="0"/>
              <a:t> el </a:t>
            </a:r>
            <a:r>
              <a:rPr lang="en-US" sz="2000" dirty="0" err="1"/>
              <a:t>libro</a:t>
            </a:r>
            <a:r>
              <a:rPr lang="en-US" sz="2000" dirty="0"/>
              <a:t> se </a:t>
            </a:r>
            <a:r>
              <a:rPr lang="en-US" sz="2000" dirty="0" err="1"/>
              <a:t>mira</a:t>
            </a:r>
            <a:r>
              <a:rPr lang="en-US" sz="2000" dirty="0"/>
              <a:t> la formula </a:t>
            </a:r>
            <a:r>
              <a:rPr lang="en-US" sz="2000" dirty="0" err="1"/>
              <a:t>cuando</a:t>
            </a:r>
            <a:r>
              <a:rPr lang="en-US" sz="2000" dirty="0"/>
              <a:t> dice “No </a:t>
            </a:r>
            <a:r>
              <a:rPr lang="en-US" sz="2000" dirty="0" err="1"/>
              <a:t>haras</a:t>
            </a:r>
            <a:r>
              <a:rPr lang="en-US" sz="2000" dirty="0"/>
              <a:t>,,,,, No </a:t>
            </a:r>
            <a:r>
              <a:rPr lang="en-US" sz="2000" dirty="0" err="1"/>
              <a:t>haras</a:t>
            </a:r>
            <a:r>
              <a:rPr lang="en-US" sz="2000" dirty="0"/>
              <a:t>,,,,, (26:1-2). </a:t>
            </a:r>
            <a:r>
              <a:rPr lang="en-US" sz="2000" dirty="0" err="1"/>
              <a:t>Categoria</a:t>
            </a:r>
            <a:r>
              <a:rPr lang="en-US" sz="2000" dirty="0"/>
              <a:t> de </a:t>
            </a:r>
            <a:r>
              <a:rPr lang="en-US" sz="2000" dirty="0" err="1"/>
              <a:t>muerte</a:t>
            </a:r>
            <a:r>
              <a:rPr lang="en-US" sz="2000" dirty="0"/>
              <a:t>: no lo </a:t>
            </a:r>
            <a:r>
              <a:rPr lang="en-US" sz="2000" dirty="0" err="1"/>
              <a:t>hagas</a:t>
            </a:r>
            <a:r>
              <a:rPr lang="en-US" sz="2000" dirty="0"/>
              <a:t>. </a:t>
            </a:r>
          </a:p>
          <a:p>
            <a:pPr fontAlgn="base"/>
            <a:r>
              <a:rPr lang="en-US" sz="2000" dirty="0"/>
              <a:t>2) </a:t>
            </a:r>
            <a:r>
              <a:rPr lang="en-US" sz="2000" b="1" i="1" dirty="0" err="1"/>
              <a:t>leyes</a:t>
            </a:r>
            <a:r>
              <a:rPr lang="en-US" sz="2000" b="1" i="1" dirty="0"/>
              <a:t> de </a:t>
            </a:r>
            <a:r>
              <a:rPr lang="en-US" sz="2000" b="1" i="1" dirty="0" err="1"/>
              <a:t>caso</a:t>
            </a:r>
            <a:r>
              <a:rPr lang="en-US" sz="2000" dirty="0"/>
              <a:t>:  </a:t>
            </a:r>
            <a:r>
              <a:rPr lang="en-US" sz="2000" dirty="0" err="1"/>
              <a:t>Estas</a:t>
            </a:r>
            <a:r>
              <a:rPr lang="en-US" sz="2000" dirty="0"/>
              <a:t> </a:t>
            </a:r>
            <a:r>
              <a:rPr lang="en-US" sz="2000" dirty="0" err="1"/>
              <a:t>leyes</a:t>
            </a:r>
            <a:r>
              <a:rPr lang="en-US" sz="2000" dirty="0"/>
              <a:t> </a:t>
            </a:r>
            <a:r>
              <a:rPr lang="en-US" sz="2000" dirty="0" err="1"/>
              <a:t>estan</a:t>
            </a:r>
            <a:r>
              <a:rPr lang="en-US" sz="2000" dirty="0"/>
              <a:t> </a:t>
            </a:r>
            <a:r>
              <a:rPr lang="en-US" sz="2000" dirty="0" err="1"/>
              <a:t>basadas</a:t>
            </a:r>
            <a:r>
              <a:rPr lang="en-US" sz="2000" dirty="0"/>
              <a:t> </a:t>
            </a:r>
            <a:r>
              <a:rPr lang="en-US" sz="2000" dirty="0" err="1"/>
              <a:t>en</a:t>
            </a:r>
            <a:r>
              <a:rPr lang="en-US" sz="2000" dirty="0"/>
              <a:t> </a:t>
            </a:r>
            <a:r>
              <a:rPr lang="en-US" sz="2000" dirty="0" err="1"/>
              <a:t>ejemplos</a:t>
            </a:r>
            <a:r>
              <a:rPr lang="en-US" sz="2000" dirty="0"/>
              <a:t> </a:t>
            </a:r>
            <a:r>
              <a:rPr lang="en-US" sz="2000" dirty="0" err="1"/>
              <a:t>especificos</a:t>
            </a:r>
            <a:r>
              <a:rPr lang="en-US" sz="2000" dirty="0"/>
              <a:t> </a:t>
            </a:r>
          </a:p>
          <a:p>
            <a:pPr fontAlgn="base"/>
            <a:r>
              <a:rPr lang="en-US" sz="2000" dirty="0"/>
              <a:t>These laws were given to Israel to show their corruption and convict them of their sin, and drive them to their Redeemer.  </a:t>
            </a:r>
            <a:r>
              <a:rPr lang="en-US" sz="2000" dirty="0" err="1"/>
              <a:t>Estas</a:t>
            </a:r>
            <a:r>
              <a:rPr lang="en-US" sz="2000" dirty="0"/>
              <a:t> </a:t>
            </a:r>
            <a:r>
              <a:rPr lang="en-US" sz="2000" dirty="0" err="1"/>
              <a:t>leyes</a:t>
            </a:r>
            <a:r>
              <a:rPr lang="en-US" sz="2000" dirty="0"/>
              <a:t> </a:t>
            </a:r>
            <a:r>
              <a:rPr lang="en-US" sz="2000" dirty="0" err="1"/>
              <a:t>fueron</a:t>
            </a:r>
            <a:r>
              <a:rPr lang="en-US" sz="2000" dirty="0"/>
              <a:t> dadas a Israel para </a:t>
            </a:r>
            <a:r>
              <a:rPr lang="en-US" sz="2000" dirty="0" err="1"/>
              <a:t>mostrar</a:t>
            </a:r>
            <a:r>
              <a:rPr lang="en-US" sz="2000" dirty="0"/>
              <a:t> </a:t>
            </a:r>
            <a:r>
              <a:rPr lang="en-US" sz="2000" dirty="0" err="1"/>
              <a:t>su</a:t>
            </a:r>
            <a:r>
              <a:rPr lang="en-US" sz="2000" dirty="0"/>
              <a:t> </a:t>
            </a:r>
            <a:r>
              <a:rPr lang="en-US" sz="2000" dirty="0" err="1"/>
              <a:t>corrupcion</a:t>
            </a:r>
            <a:r>
              <a:rPr lang="en-US" sz="2000" dirty="0"/>
              <a:t>, </a:t>
            </a:r>
            <a:r>
              <a:rPr lang="en-US" sz="2000" dirty="0" err="1"/>
              <a:t>convencerlos</a:t>
            </a:r>
            <a:r>
              <a:rPr lang="en-US" sz="2000" dirty="0"/>
              <a:t> de </a:t>
            </a:r>
            <a:r>
              <a:rPr lang="en-US" sz="2000" dirty="0" err="1"/>
              <a:t>su</a:t>
            </a:r>
            <a:r>
              <a:rPr lang="en-US" sz="2000" dirty="0"/>
              <a:t> </a:t>
            </a:r>
            <a:r>
              <a:rPr lang="en-US" sz="2000" dirty="0" err="1"/>
              <a:t>pecado</a:t>
            </a:r>
            <a:r>
              <a:rPr lang="en-US" sz="2000" dirty="0"/>
              <a:t> y </a:t>
            </a:r>
            <a:r>
              <a:rPr lang="en-US" sz="2000" dirty="0" err="1"/>
              <a:t>mostarles</a:t>
            </a:r>
            <a:r>
              <a:rPr lang="en-US" sz="2000" dirty="0"/>
              <a:t> un Salvador.</a:t>
            </a:r>
          </a:p>
          <a:p>
            <a:endParaRPr lang="en-US" dirty="0"/>
          </a:p>
        </p:txBody>
      </p:sp>
    </p:spTree>
    <p:extLst>
      <p:ext uri="{BB962C8B-B14F-4D97-AF65-F5344CB8AC3E}">
        <p14:creationId xmlns:p14="http://schemas.microsoft.com/office/powerpoint/2010/main" val="2303752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E1CD8-5BF9-4242-B854-A09F27F49397}"/>
              </a:ext>
            </a:extLst>
          </p:cNvPr>
          <p:cNvSpPr>
            <a:spLocks noGrp="1"/>
          </p:cNvSpPr>
          <p:nvPr>
            <p:ph type="title"/>
          </p:nvPr>
        </p:nvSpPr>
        <p:spPr/>
        <p:txBody>
          <a:bodyPr/>
          <a:lstStyle/>
          <a:p>
            <a:pPr algn="ctr"/>
            <a:r>
              <a:rPr lang="en-US" dirty="0" err="1"/>
              <a:t>Sacrificios</a:t>
            </a:r>
            <a:endParaRPr lang="en-US" dirty="0"/>
          </a:p>
        </p:txBody>
      </p:sp>
      <p:sp>
        <p:nvSpPr>
          <p:cNvPr id="3" name="Content Placeholder 2">
            <a:extLst>
              <a:ext uri="{FF2B5EF4-FFF2-40B4-BE49-F238E27FC236}">
                <a16:creationId xmlns:a16="http://schemas.microsoft.com/office/drawing/2014/main" id="{B69EDA59-354D-4238-9B34-581CC9697145}"/>
              </a:ext>
            </a:extLst>
          </p:cNvPr>
          <p:cNvSpPr>
            <a:spLocks noGrp="1"/>
          </p:cNvSpPr>
          <p:nvPr>
            <p:ph idx="1"/>
          </p:nvPr>
        </p:nvSpPr>
        <p:spPr>
          <a:xfrm>
            <a:off x="168676" y="2228295"/>
            <a:ext cx="11904955" cy="4500979"/>
          </a:xfrm>
        </p:spPr>
        <p:txBody>
          <a:bodyPr>
            <a:normAutofit/>
          </a:bodyPr>
          <a:lstStyle/>
          <a:p>
            <a:pPr fontAlgn="base"/>
            <a:r>
              <a:rPr lang="en-US" sz="2000" dirty="0" err="1"/>
              <a:t>Sacrificions</a:t>
            </a:r>
            <a:r>
              <a:rPr lang="en-US" sz="2000" dirty="0"/>
              <a:t> </a:t>
            </a:r>
            <a:r>
              <a:rPr lang="en-US" sz="2000" dirty="0" err="1"/>
              <a:t>estaban</a:t>
            </a:r>
            <a:r>
              <a:rPr lang="en-US" sz="2000" dirty="0"/>
              <a:t> </a:t>
            </a:r>
            <a:r>
              <a:rPr lang="en-US" sz="2000" dirty="0" err="1"/>
              <a:t>limitados</a:t>
            </a:r>
            <a:r>
              <a:rPr lang="en-US" sz="2000" dirty="0"/>
              <a:t> a </a:t>
            </a:r>
            <a:r>
              <a:rPr lang="en-US" sz="2000" dirty="0" err="1"/>
              <a:t>ciertos</a:t>
            </a:r>
            <a:r>
              <a:rPr lang="en-US" sz="2000" dirty="0"/>
              <a:t> </a:t>
            </a:r>
            <a:r>
              <a:rPr lang="en-US" sz="2000" dirty="0" err="1"/>
              <a:t>tipos</a:t>
            </a:r>
            <a:r>
              <a:rPr lang="en-US" sz="2000" dirty="0"/>
              <a:t> de </a:t>
            </a:r>
            <a:r>
              <a:rPr lang="en-US" sz="2000" dirty="0" err="1"/>
              <a:t>pecado</a:t>
            </a:r>
            <a:r>
              <a:rPr lang="en-US" sz="2000" dirty="0"/>
              <a:t> personal. </a:t>
            </a:r>
            <a:r>
              <a:rPr lang="en-US" sz="2000" dirty="0" err="1"/>
              <a:t>Cuando</a:t>
            </a:r>
            <a:r>
              <a:rPr lang="en-US" sz="2000" dirty="0"/>
              <a:t> </a:t>
            </a:r>
            <a:r>
              <a:rPr lang="en-US" sz="2000" dirty="0" err="1"/>
              <a:t>habia</a:t>
            </a:r>
            <a:r>
              <a:rPr lang="en-US" sz="2000" dirty="0"/>
              <a:t> un </a:t>
            </a:r>
            <a:r>
              <a:rPr lang="en-US" sz="2000" dirty="0" err="1"/>
              <a:t>pecado</a:t>
            </a:r>
            <a:r>
              <a:rPr lang="en-US" sz="2000" dirty="0"/>
              <a:t> </a:t>
            </a:r>
            <a:r>
              <a:rPr lang="en-US" sz="2000" dirty="0" err="1"/>
              <a:t>predemitado</a:t>
            </a:r>
            <a:r>
              <a:rPr lang="en-US" sz="2000" dirty="0"/>
              <a:t> o </a:t>
            </a:r>
            <a:r>
              <a:rPr lang="en-US" sz="2000" dirty="0" err="1"/>
              <a:t>desobediencia</a:t>
            </a:r>
            <a:r>
              <a:rPr lang="en-US" sz="2000" dirty="0"/>
              <a:t> no </a:t>
            </a:r>
            <a:r>
              <a:rPr lang="en-US" sz="2000" dirty="0" err="1"/>
              <a:t>estaban</a:t>
            </a:r>
            <a:r>
              <a:rPr lang="en-US" sz="2000" dirty="0"/>
              <a:t> </a:t>
            </a:r>
            <a:r>
              <a:rPr lang="en-US" sz="2000" dirty="0" err="1"/>
              <a:t>incluidos</a:t>
            </a:r>
            <a:r>
              <a:rPr lang="en-US" sz="2000" dirty="0"/>
              <a:t>. Num. 15:30-31; Ps. 32; 51. </a:t>
            </a:r>
          </a:p>
          <a:p>
            <a:pPr fontAlgn="base"/>
            <a:endParaRPr lang="en-US" sz="2000" dirty="0"/>
          </a:p>
          <a:p>
            <a:pPr fontAlgn="base"/>
            <a:r>
              <a:rPr lang="en-US" sz="2000" dirty="0"/>
              <a:t>Los </a:t>
            </a:r>
            <a:r>
              <a:rPr lang="en-US" sz="2000" dirty="0" err="1"/>
              <a:t>Sacrificios</a:t>
            </a:r>
            <a:r>
              <a:rPr lang="en-US" sz="2000" dirty="0"/>
              <a:t> de </a:t>
            </a:r>
            <a:r>
              <a:rPr lang="en-US" sz="2000" dirty="0" err="1"/>
              <a:t>Levitico</a:t>
            </a:r>
            <a:r>
              <a:rPr lang="en-US" sz="2000" dirty="0"/>
              <a:t> no </a:t>
            </a:r>
            <a:r>
              <a:rPr lang="en-US" sz="2000" dirty="0" err="1"/>
              <a:t>estaban</a:t>
            </a:r>
            <a:r>
              <a:rPr lang="en-US" sz="2000" dirty="0"/>
              <a:t> </a:t>
            </a:r>
            <a:r>
              <a:rPr lang="en-US" sz="2000" dirty="0" err="1"/>
              <a:t>hechos</a:t>
            </a:r>
            <a:r>
              <a:rPr lang="en-US" sz="2000" dirty="0"/>
              <a:t> para completer o finalizer </a:t>
            </a:r>
            <a:r>
              <a:rPr lang="en-US" sz="2000" dirty="0" err="1"/>
              <a:t>todas</a:t>
            </a:r>
            <a:r>
              <a:rPr lang="en-US" sz="2000" dirty="0"/>
              <a:t> las </a:t>
            </a:r>
            <a:r>
              <a:rPr lang="en-US" sz="2000" dirty="0" err="1"/>
              <a:t>formas</a:t>
            </a:r>
            <a:r>
              <a:rPr lang="en-US" sz="2000" dirty="0"/>
              <a:t> de </a:t>
            </a:r>
            <a:r>
              <a:rPr lang="en-US" sz="2000" dirty="0" err="1"/>
              <a:t>sacrificios</a:t>
            </a:r>
            <a:r>
              <a:rPr lang="en-US" sz="2000" dirty="0"/>
              <a:t>. Heb. 10. </a:t>
            </a:r>
          </a:p>
          <a:p>
            <a:pPr fontAlgn="base"/>
            <a:endParaRPr lang="en-US" sz="2000" dirty="0"/>
          </a:p>
          <a:p>
            <a:pPr fontAlgn="base"/>
            <a:r>
              <a:rPr lang="en-US" sz="2000" dirty="0" err="1"/>
              <a:t>Estos</a:t>
            </a:r>
            <a:r>
              <a:rPr lang="en-US" sz="2000" dirty="0"/>
              <a:t> </a:t>
            </a:r>
            <a:r>
              <a:rPr lang="en-US" sz="2000" dirty="0" err="1"/>
              <a:t>Sacrificions</a:t>
            </a:r>
            <a:r>
              <a:rPr lang="en-US" sz="2000" dirty="0"/>
              <a:t> </a:t>
            </a:r>
            <a:r>
              <a:rPr lang="en-US" sz="2000" dirty="0" err="1"/>
              <a:t>estaban</a:t>
            </a:r>
            <a:r>
              <a:rPr lang="en-US" sz="2000" dirty="0"/>
              <a:t> </a:t>
            </a:r>
            <a:r>
              <a:rPr lang="en-US" sz="2000" dirty="0" err="1"/>
              <a:t>limitados</a:t>
            </a:r>
            <a:r>
              <a:rPr lang="en-US" sz="2000" dirty="0"/>
              <a:t> para la </a:t>
            </a:r>
            <a:r>
              <a:rPr lang="en-US" sz="2000" dirty="0" err="1"/>
              <a:t>gente</a:t>
            </a:r>
            <a:r>
              <a:rPr lang="en-US" sz="2000" dirty="0"/>
              <a:t> del </a:t>
            </a:r>
            <a:r>
              <a:rPr lang="en-US" sz="2000" dirty="0" err="1"/>
              <a:t>pacto</a:t>
            </a:r>
            <a:r>
              <a:rPr lang="en-US" sz="2000" dirty="0"/>
              <a:t> de Israel. Los </a:t>
            </a:r>
            <a:r>
              <a:rPr lang="en-US" sz="2000" dirty="0" err="1"/>
              <a:t>sacrificions</a:t>
            </a:r>
            <a:r>
              <a:rPr lang="en-US" sz="2000" dirty="0"/>
              <a:t> </a:t>
            </a:r>
            <a:r>
              <a:rPr lang="en-US" sz="2000" dirty="0" err="1"/>
              <a:t>eran</a:t>
            </a:r>
            <a:r>
              <a:rPr lang="en-US" sz="2000" dirty="0"/>
              <a:t> para </a:t>
            </a:r>
            <a:r>
              <a:rPr lang="en-US" sz="2000" dirty="0" err="1"/>
              <a:t>aquellos</a:t>
            </a:r>
            <a:r>
              <a:rPr lang="en-US" sz="2000" dirty="0"/>
              <a:t> que </a:t>
            </a:r>
            <a:r>
              <a:rPr lang="en-US" sz="2000" dirty="0" err="1"/>
              <a:t>eran</a:t>
            </a:r>
            <a:r>
              <a:rPr lang="en-US" sz="2000" dirty="0"/>
              <a:t> </a:t>
            </a:r>
            <a:r>
              <a:rPr lang="en-US" sz="2000" dirty="0" err="1"/>
              <a:t>parte</a:t>
            </a:r>
            <a:r>
              <a:rPr lang="en-US" sz="2000" dirty="0"/>
              <a:t> de la </a:t>
            </a:r>
            <a:r>
              <a:rPr lang="en-US" sz="2000" dirty="0" err="1"/>
              <a:t>comunidad</a:t>
            </a:r>
            <a:r>
              <a:rPr lang="en-US" sz="2000" dirty="0"/>
              <a:t>. </a:t>
            </a:r>
          </a:p>
          <a:p>
            <a:pPr fontAlgn="base"/>
            <a:endParaRPr lang="en-US" sz="2000" dirty="0"/>
          </a:p>
          <a:p>
            <a:pPr fontAlgn="base"/>
            <a:r>
              <a:rPr lang="en-US" sz="2000" dirty="0" err="1"/>
              <a:t>Estos</a:t>
            </a:r>
            <a:r>
              <a:rPr lang="en-US" sz="2000" dirty="0"/>
              <a:t> </a:t>
            </a:r>
            <a:r>
              <a:rPr lang="en-US" sz="2000" dirty="0" err="1"/>
              <a:t>sacrificios</a:t>
            </a:r>
            <a:r>
              <a:rPr lang="en-US" sz="2000" dirty="0"/>
              <a:t> </a:t>
            </a:r>
            <a:r>
              <a:rPr lang="en-US" sz="2000" dirty="0" err="1"/>
              <a:t>daban</a:t>
            </a:r>
            <a:r>
              <a:rPr lang="en-US" sz="2000" dirty="0"/>
              <a:t> una </a:t>
            </a:r>
            <a:r>
              <a:rPr lang="en-US" sz="2000" dirty="0" err="1"/>
              <a:t>perdon</a:t>
            </a:r>
            <a:r>
              <a:rPr lang="en-US" sz="2000" dirty="0"/>
              <a:t> </a:t>
            </a:r>
            <a:r>
              <a:rPr lang="en-US" sz="2000" dirty="0" err="1"/>
              <a:t>verdadero</a:t>
            </a:r>
            <a:r>
              <a:rPr lang="en-US" sz="2000" dirty="0"/>
              <a:t> per temporal. </a:t>
            </a:r>
            <a:r>
              <a:rPr lang="en-US" sz="2000" dirty="0" err="1"/>
              <a:t>Cada</a:t>
            </a:r>
            <a:r>
              <a:rPr lang="en-US" sz="2000" dirty="0"/>
              <a:t> </a:t>
            </a:r>
            <a:r>
              <a:rPr lang="en-US" sz="2000" dirty="0" err="1"/>
              <a:t>pecado</a:t>
            </a:r>
            <a:r>
              <a:rPr lang="en-US" sz="2000" dirty="0"/>
              <a:t> </a:t>
            </a:r>
            <a:r>
              <a:rPr lang="en-US" sz="2000" dirty="0" err="1"/>
              <a:t>requeria</a:t>
            </a:r>
            <a:r>
              <a:rPr lang="en-US" sz="2000" dirty="0"/>
              <a:t> </a:t>
            </a:r>
            <a:r>
              <a:rPr lang="en-US" sz="2000" dirty="0" err="1"/>
              <a:t>otro</a:t>
            </a:r>
            <a:r>
              <a:rPr lang="en-US" sz="2000" dirty="0"/>
              <a:t> </a:t>
            </a:r>
            <a:r>
              <a:rPr lang="en-US" sz="2000" dirty="0" err="1"/>
              <a:t>sacrificion</a:t>
            </a:r>
            <a:r>
              <a:rPr lang="en-US" sz="2000" dirty="0"/>
              <a:t>.</a:t>
            </a:r>
          </a:p>
          <a:p>
            <a:endParaRPr lang="en-US" dirty="0"/>
          </a:p>
        </p:txBody>
      </p:sp>
    </p:spTree>
    <p:extLst>
      <p:ext uri="{BB962C8B-B14F-4D97-AF65-F5344CB8AC3E}">
        <p14:creationId xmlns:p14="http://schemas.microsoft.com/office/powerpoint/2010/main" val="3258967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additive="base">
                                        <p:cTn id="3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C79A9-CD9F-4DD4-BA75-EA9C56DF612F}"/>
              </a:ext>
            </a:extLst>
          </p:cNvPr>
          <p:cNvSpPr>
            <a:spLocks noGrp="1"/>
          </p:cNvSpPr>
          <p:nvPr>
            <p:ph type="title"/>
          </p:nvPr>
        </p:nvSpPr>
        <p:spPr>
          <a:xfrm>
            <a:off x="1243730" y="692458"/>
            <a:ext cx="8825659" cy="1147973"/>
          </a:xfrm>
        </p:spPr>
        <p:txBody>
          <a:bodyPr/>
          <a:lstStyle/>
          <a:p>
            <a:pPr algn="ctr"/>
            <a:r>
              <a:rPr lang="en-US" sz="5400" dirty="0" err="1"/>
              <a:t>Sacerdocio</a:t>
            </a:r>
            <a:endParaRPr lang="en-US" sz="5400" dirty="0"/>
          </a:p>
        </p:txBody>
      </p:sp>
      <p:sp>
        <p:nvSpPr>
          <p:cNvPr id="3" name="Content Placeholder 2">
            <a:extLst>
              <a:ext uri="{FF2B5EF4-FFF2-40B4-BE49-F238E27FC236}">
                <a16:creationId xmlns:a16="http://schemas.microsoft.com/office/drawing/2014/main" id="{0FAEC30C-9414-4DB1-B77F-B73D1C26FC40}"/>
              </a:ext>
            </a:extLst>
          </p:cNvPr>
          <p:cNvSpPr>
            <a:spLocks noGrp="1"/>
          </p:cNvSpPr>
          <p:nvPr>
            <p:ph idx="1"/>
          </p:nvPr>
        </p:nvSpPr>
        <p:spPr>
          <a:xfrm>
            <a:off x="292963" y="2556769"/>
            <a:ext cx="11558725" cy="3879542"/>
          </a:xfrm>
        </p:spPr>
        <p:txBody>
          <a:bodyPr>
            <a:normAutofit/>
          </a:bodyPr>
          <a:lstStyle/>
          <a:p>
            <a:pPr fontAlgn="base"/>
            <a:r>
              <a:rPr lang="en-US" sz="2800" dirty="0"/>
              <a:t>1. </a:t>
            </a:r>
            <a:r>
              <a:rPr lang="en-US" sz="2800" b="1" dirty="0"/>
              <a:t>Sumo </a:t>
            </a:r>
            <a:r>
              <a:rPr lang="en-US" sz="2800" b="1" dirty="0" err="1"/>
              <a:t>Sacerdote</a:t>
            </a:r>
            <a:r>
              <a:rPr lang="en-US" sz="2800" dirty="0"/>
              <a:t> - </a:t>
            </a:r>
            <a:r>
              <a:rPr lang="en-US" sz="2800" dirty="0" err="1"/>
              <a:t>Hacia</a:t>
            </a:r>
            <a:r>
              <a:rPr lang="en-US" sz="2800" dirty="0"/>
              <a:t> </a:t>
            </a:r>
            <a:r>
              <a:rPr lang="en-US" sz="2800" dirty="0" err="1"/>
              <a:t>Sacrificio</a:t>
            </a:r>
            <a:r>
              <a:rPr lang="en-US" sz="2800" dirty="0"/>
              <a:t> de </a:t>
            </a:r>
            <a:r>
              <a:rPr lang="en-US" sz="2800" dirty="0" err="1"/>
              <a:t>expiacion</a:t>
            </a:r>
            <a:r>
              <a:rPr lang="en-US" sz="2800" dirty="0"/>
              <a:t> una </a:t>
            </a:r>
            <a:r>
              <a:rPr lang="en-US" sz="2800" dirty="0" err="1"/>
              <a:t>vez</a:t>
            </a:r>
            <a:r>
              <a:rPr lang="en-US" sz="2800" dirty="0"/>
              <a:t> al </a:t>
            </a:r>
            <a:r>
              <a:rPr lang="en-US" sz="2800" dirty="0" err="1"/>
              <a:t>año</a:t>
            </a:r>
            <a:r>
              <a:rPr lang="en-US" sz="2800" dirty="0"/>
              <a:t> por </a:t>
            </a:r>
            <a:r>
              <a:rPr lang="en-US" sz="2800" dirty="0" err="1"/>
              <a:t>todo</a:t>
            </a:r>
            <a:r>
              <a:rPr lang="en-US" sz="2800" dirty="0"/>
              <a:t> Israel. </a:t>
            </a:r>
            <a:r>
              <a:rPr lang="en-US" sz="2800" dirty="0" err="1"/>
              <a:t>llevaba</a:t>
            </a:r>
            <a:r>
              <a:rPr lang="en-US" sz="2800" dirty="0"/>
              <a:t> el </a:t>
            </a:r>
            <a:r>
              <a:rPr lang="en-US" sz="2800" dirty="0" err="1"/>
              <a:t>efod</a:t>
            </a:r>
            <a:r>
              <a:rPr lang="en-US" sz="2800" dirty="0"/>
              <a:t> que tenia los </a:t>
            </a:r>
            <a:r>
              <a:rPr lang="en-US" sz="2800" dirty="0" err="1"/>
              <a:t>nombres</a:t>
            </a:r>
            <a:r>
              <a:rPr lang="en-US" sz="2800" dirty="0"/>
              <a:t>  de las 12 </a:t>
            </a:r>
            <a:r>
              <a:rPr lang="en-US" sz="2800" dirty="0" err="1"/>
              <a:t>tribus</a:t>
            </a:r>
            <a:r>
              <a:rPr lang="en-US" sz="2800" dirty="0"/>
              <a:t>.</a:t>
            </a:r>
            <a:endParaRPr lang="en-US" sz="2800" b="1" dirty="0"/>
          </a:p>
          <a:p>
            <a:pPr fontAlgn="base"/>
            <a:r>
              <a:rPr lang="en-US" sz="2800" dirty="0"/>
              <a:t>2. </a:t>
            </a:r>
            <a:r>
              <a:rPr lang="en-US" sz="2800" b="1" dirty="0" err="1"/>
              <a:t>Sacerdotes</a:t>
            </a:r>
            <a:r>
              <a:rPr lang="en-US" sz="2800" dirty="0"/>
              <a:t> –De los </a:t>
            </a:r>
            <a:r>
              <a:rPr lang="en-US" sz="2800" dirty="0" err="1"/>
              <a:t>hijos</a:t>
            </a:r>
            <a:r>
              <a:rPr lang="en-US" sz="2800" dirty="0"/>
              <a:t> de Aaron, </a:t>
            </a:r>
            <a:r>
              <a:rPr lang="en-US" sz="2800" dirty="0" err="1"/>
              <a:t>arriba</a:t>
            </a:r>
            <a:r>
              <a:rPr lang="en-US" sz="2800" dirty="0"/>
              <a:t> de los </a:t>
            </a:r>
            <a:r>
              <a:rPr lang="en-US" sz="2800" dirty="0" err="1"/>
              <a:t>levitas</a:t>
            </a:r>
            <a:r>
              <a:rPr lang="en-US" sz="2800" dirty="0"/>
              <a:t> y </a:t>
            </a:r>
            <a:r>
              <a:rPr lang="en-US" sz="2800" dirty="0" err="1"/>
              <a:t>ministraban</a:t>
            </a:r>
            <a:r>
              <a:rPr lang="en-US" sz="2800" dirty="0"/>
              <a:t> el altar de </a:t>
            </a:r>
            <a:r>
              <a:rPr lang="en-US" sz="2800" dirty="0" err="1"/>
              <a:t>sacrificios</a:t>
            </a:r>
            <a:endParaRPr lang="en-US" sz="2800" b="1" dirty="0"/>
          </a:p>
          <a:p>
            <a:pPr fontAlgn="base"/>
            <a:r>
              <a:rPr lang="en-US" sz="2800" dirty="0"/>
              <a:t>3. </a:t>
            </a:r>
            <a:r>
              <a:rPr lang="en-US" sz="2800" b="1" dirty="0" err="1"/>
              <a:t>Levitas</a:t>
            </a:r>
            <a:r>
              <a:rPr lang="en-US" sz="2800" dirty="0"/>
              <a:t> – </a:t>
            </a:r>
            <a:r>
              <a:rPr lang="en-US" sz="2800" dirty="0" err="1"/>
              <a:t>Cuidaban</a:t>
            </a:r>
            <a:r>
              <a:rPr lang="en-US" sz="2800" dirty="0"/>
              <a:t> el </a:t>
            </a:r>
            <a:r>
              <a:rPr lang="en-US" sz="2800" dirty="0" err="1"/>
              <a:t>servicio</a:t>
            </a:r>
            <a:r>
              <a:rPr lang="en-US" sz="2800" dirty="0"/>
              <a:t> del </a:t>
            </a:r>
            <a:r>
              <a:rPr lang="en-US" sz="2800" dirty="0" err="1"/>
              <a:t>Santuario</a:t>
            </a:r>
            <a:r>
              <a:rPr lang="en-US" sz="2800" dirty="0"/>
              <a:t>.</a:t>
            </a:r>
            <a:endParaRPr lang="en-US" sz="2800" b="1" dirty="0"/>
          </a:p>
          <a:p>
            <a:pPr fontAlgn="base"/>
            <a:r>
              <a:rPr lang="en-US" dirty="0"/>
              <a:t> </a:t>
            </a:r>
          </a:p>
        </p:txBody>
      </p:sp>
    </p:spTree>
    <p:extLst>
      <p:ext uri="{BB962C8B-B14F-4D97-AF65-F5344CB8AC3E}">
        <p14:creationId xmlns:p14="http://schemas.microsoft.com/office/powerpoint/2010/main" val="26831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otalTime>228</TotalTime>
  <Words>1923</Words>
  <Application>Microsoft Office PowerPoint</Application>
  <PresentationFormat>Widescreen</PresentationFormat>
  <Paragraphs>229</Paragraphs>
  <Slides>34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Century Gothic</vt:lpstr>
      <vt:lpstr>inherit</vt:lpstr>
      <vt:lpstr>Times New Roman</vt:lpstr>
      <vt:lpstr>Wingdings 3</vt:lpstr>
      <vt:lpstr>Ion Boardroom</vt:lpstr>
      <vt:lpstr>GENESIS</vt:lpstr>
      <vt:lpstr>Exodo</vt:lpstr>
      <vt:lpstr>LEVITICO</vt:lpstr>
      <vt:lpstr>Bosquejo del Libro</vt:lpstr>
      <vt:lpstr>Proposito y Tema</vt:lpstr>
      <vt:lpstr>Autor</vt:lpstr>
      <vt:lpstr>Tipo de Literatura</vt:lpstr>
      <vt:lpstr>Sacrificios</vt:lpstr>
      <vt:lpstr>Sacerdocio</vt:lpstr>
      <vt:lpstr>Fiestas</vt:lpstr>
      <vt:lpstr>Fiestas</vt:lpstr>
      <vt:lpstr>Diezmo</vt:lpstr>
      <vt:lpstr>Numeros</vt:lpstr>
      <vt:lpstr>GENESIS</vt:lpstr>
      <vt:lpstr>Exodo</vt:lpstr>
      <vt:lpstr>Levitico</vt:lpstr>
      <vt:lpstr>Bosquejo del Libro</vt:lpstr>
      <vt:lpstr>Numeros</vt:lpstr>
      <vt:lpstr>Porque los censos</vt:lpstr>
      <vt:lpstr>censos</vt:lpstr>
      <vt:lpstr>Resumen</vt:lpstr>
      <vt:lpstr>Israel en camino para Cades Bernea (10:11-12:16) [4 meses] </vt:lpstr>
      <vt:lpstr>La Rebellion (murmurar) Maria y Aaron  (12:1-16) rebellion contra el Lider</vt:lpstr>
      <vt:lpstr>Israel en Cades Bernea (13:1--20:13)  </vt:lpstr>
      <vt:lpstr>PowerPoint Presentation</vt:lpstr>
      <vt:lpstr> La Rebellion de Core (16:1-50) 2nd rebellion contra Moises.  </vt:lpstr>
      <vt:lpstr> Pecado de Moises (20:1-13) Ex. 17:7 antes Moises ya habia sacado agua de una roca, Tambien se llamaba Meriba</vt:lpstr>
      <vt:lpstr>Israel en camino a Moab (21:14--21:35) </vt:lpstr>
      <vt:lpstr>Aaron y La Serpiente de Bronze</vt:lpstr>
      <vt:lpstr>Aaron Y la Serpiente de Bronze</vt:lpstr>
      <vt:lpstr>Israel en los valles de Moab (22:1--36:13) </vt:lpstr>
      <vt:lpstr>Ironia</vt:lpstr>
      <vt:lpstr>Baal</vt:lpstr>
      <vt:lpstr>DEUTERONOMIO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GENESIS</dc:title>
  <dc:creator>Daniel Rodriguez</dc:creator>
  <cp:lastModifiedBy>Daniel Rodriguez</cp:lastModifiedBy>
  <cp:revision>13</cp:revision>
  <dcterms:created xsi:type="dcterms:W3CDTF">2019-11-01T19:54:02Z</dcterms:created>
  <dcterms:modified xsi:type="dcterms:W3CDTF">2019-11-24T05:54:35Z</dcterms:modified>
</cp:coreProperties>
</file>