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3" r:id="rId5"/>
    <p:sldId id="272" r:id="rId6"/>
    <p:sldId id="271" r:id="rId7"/>
    <p:sldId id="267" r:id="rId8"/>
    <p:sldId id="270" r:id="rId9"/>
    <p:sldId id="269" r:id="rId10"/>
    <p:sldId id="268" r:id="rId11"/>
    <p:sldId id="266" r:id="rId12"/>
    <p:sldId id="265" r:id="rId13"/>
    <p:sldId id="264" r:id="rId14"/>
    <p:sldId id="263" r:id="rId15"/>
    <p:sldId id="262" r:id="rId16"/>
    <p:sldId id="261" r:id="rId17"/>
    <p:sldId id="260" r:id="rId18"/>
    <p:sldId id="259"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6" d="100"/>
          <a:sy n="86" d="100"/>
        </p:scale>
        <p:origin x="42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11/23/2019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11/23/2019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11/23/2019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11/23/2019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11/23/2019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11/23/2019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11/23/2019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71F6F-70B5-472B-9DB5-53872054EF9B}"/>
              </a:ext>
            </a:extLst>
          </p:cNvPr>
          <p:cNvSpPr>
            <a:spLocks noGrp="1"/>
          </p:cNvSpPr>
          <p:nvPr>
            <p:ph type="ctrTitle"/>
          </p:nvPr>
        </p:nvSpPr>
        <p:spPr>
          <a:xfrm>
            <a:off x="1154955" y="1219200"/>
            <a:ext cx="8825658" cy="2677648"/>
          </a:xfrm>
        </p:spPr>
        <p:txBody>
          <a:bodyPr/>
          <a:lstStyle/>
          <a:p>
            <a:r>
              <a:rPr lang="en-US" sz="13800" dirty="0"/>
              <a:t>JOSUE</a:t>
            </a:r>
          </a:p>
        </p:txBody>
      </p:sp>
      <p:sp>
        <p:nvSpPr>
          <p:cNvPr id="3" name="Subtitle 2">
            <a:extLst>
              <a:ext uri="{FF2B5EF4-FFF2-40B4-BE49-F238E27FC236}">
                <a16:creationId xmlns:a16="http://schemas.microsoft.com/office/drawing/2014/main" id="{0CE6AA88-64FD-42F3-A863-139B64532E70}"/>
              </a:ext>
            </a:extLst>
          </p:cNvPr>
          <p:cNvSpPr>
            <a:spLocks noGrp="1"/>
          </p:cNvSpPr>
          <p:nvPr>
            <p:ph type="subTitle" idx="1"/>
          </p:nvPr>
        </p:nvSpPr>
        <p:spPr>
          <a:xfrm>
            <a:off x="1154955" y="4394447"/>
            <a:ext cx="8825658" cy="1244353"/>
          </a:xfrm>
        </p:spPr>
        <p:txBody>
          <a:bodyPr/>
          <a:lstStyle/>
          <a:p>
            <a:endParaRPr lang="en-US" dirty="0"/>
          </a:p>
        </p:txBody>
      </p:sp>
    </p:spTree>
    <p:extLst>
      <p:ext uri="{BB962C8B-B14F-4D97-AF65-F5344CB8AC3E}">
        <p14:creationId xmlns:p14="http://schemas.microsoft.com/office/powerpoint/2010/main" val="84842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E2DD9-10DF-451C-938B-1E0243769950}"/>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BB6A969D-BBBC-4F40-8090-32E03F2A5294}"/>
              </a:ext>
            </a:extLst>
          </p:cNvPr>
          <p:cNvGraphicFramePr>
            <a:graphicFrameLocks noGrp="1"/>
          </p:cNvGraphicFramePr>
          <p:nvPr>
            <p:ph idx="1"/>
            <p:extLst>
              <p:ext uri="{D42A27DB-BD31-4B8C-83A1-F6EECF244321}">
                <p14:modId xmlns:p14="http://schemas.microsoft.com/office/powerpoint/2010/main" val="2272488621"/>
              </p:ext>
            </p:extLst>
          </p:nvPr>
        </p:nvGraphicFramePr>
        <p:xfrm>
          <a:off x="692458" y="1321025"/>
          <a:ext cx="10422385" cy="5612252"/>
        </p:xfrm>
        <a:graphic>
          <a:graphicData uri="http://schemas.openxmlformats.org/drawingml/2006/table">
            <a:tbl>
              <a:tblPr/>
              <a:tblGrid>
                <a:gridCol w="5067043">
                  <a:extLst>
                    <a:ext uri="{9D8B030D-6E8A-4147-A177-3AD203B41FA5}">
                      <a16:colId xmlns:a16="http://schemas.microsoft.com/office/drawing/2014/main" val="2934534245"/>
                    </a:ext>
                  </a:extLst>
                </a:gridCol>
                <a:gridCol w="5355342">
                  <a:extLst>
                    <a:ext uri="{9D8B030D-6E8A-4147-A177-3AD203B41FA5}">
                      <a16:colId xmlns:a16="http://schemas.microsoft.com/office/drawing/2014/main" val="2612934017"/>
                    </a:ext>
                  </a:extLst>
                </a:gridCol>
              </a:tblGrid>
              <a:tr h="698423">
                <a:tc gridSpan="2">
                  <a:txBody>
                    <a:bodyPr/>
                    <a:lstStyle/>
                    <a:p>
                      <a:pPr algn="l" rtl="0" fontAlgn="base"/>
                      <a:r>
                        <a:rPr lang="en-US" sz="2000" b="0" i="0" dirty="0">
                          <a:effectLst/>
                          <a:latin typeface="Times New Roman" panose="02020603050405020304" pitchFamily="18" charset="0"/>
                        </a:rPr>
                        <a:t> </a:t>
                      </a:r>
                    </a:p>
                    <a:p>
                      <a:pPr algn="ctr" rtl="0" fontAlgn="base"/>
                      <a:r>
                        <a:rPr lang="en-US" sz="2400" b="1" i="0" dirty="0">
                          <a:effectLst/>
                          <a:latin typeface="Times New Roman" panose="02020603050405020304" pitchFamily="18" charset="0"/>
                        </a:rPr>
                        <a:t>CAPITULOS CLAVES</a:t>
                      </a:r>
                      <a:endParaRPr lang="en-US" sz="3600" b="0" i="0" dirty="0">
                        <a:effectLst/>
                      </a:endParaRPr>
                    </a:p>
                  </a:txBody>
                  <a:tcPr marL="65921" marR="65921" marT="32960" marB="32960">
                    <a:lnL w="22860" cap="flat" cmpd="sng" algn="ctr">
                      <a:solidFill>
                        <a:srgbClr val="000000"/>
                      </a:solidFill>
                      <a:prstDash val="solid"/>
                      <a:round/>
                      <a:headEnd type="none" w="med" len="med"/>
                      <a:tailEnd type="none" w="med" len="med"/>
                    </a:lnL>
                    <a:lnR>
                      <a:noFill/>
                    </a:lnR>
                    <a:lnT w="22860" cap="flat" cmpd="sng" algn="ctr">
                      <a:solidFill>
                        <a:srgbClr val="000000"/>
                      </a:solidFill>
                      <a:prstDash val="solid"/>
                      <a:round/>
                      <a:headEnd type="none" w="med" len="med"/>
                      <a:tailEnd type="none" w="med" len="med"/>
                    </a:lnT>
                    <a:lnB w="22860" cap="flat" cmpd="sng" algn="ctr">
                      <a:solidFill>
                        <a:srgbClr val="000000"/>
                      </a:solidFill>
                      <a:prstDash val="solid"/>
                      <a:round/>
                      <a:headEnd type="none" w="med" len="med"/>
                      <a:tailEnd type="none" w="med" len="med"/>
                    </a:lnB>
                    <a:solidFill>
                      <a:srgbClr val="CCCCCC"/>
                    </a:solidFill>
                  </a:tcPr>
                </a:tc>
                <a:tc hMerge="1">
                  <a:txBody>
                    <a:bodyPr/>
                    <a:lstStyle/>
                    <a:p>
                      <a:endParaRPr lang="en-US"/>
                    </a:p>
                  </a:txBody>
                  <a:tcPr/>
                </a:tc>
                <a:extLst>
                  <a:ext uri="{0D108BD9-81ED-4DB2-BD59-A6C34878D82A}">
                    <a16:rowId xmlns:a16="http://schemas.microsoft.com/office/drawing/2014/main" val="3126793113"/>
                  </a:ext>
                </a:extLst>
              </a:tr>
              <a:tr h="640613">
                <a:tc>
                  <a:txBody>
                    <a:bodyPr/>
                    <a:lstStyle/>
                    <a:p>
                      <a:pPr algn="l" rtl="0" fontAlgn="base"/>
                      <a:r>
                        <a:rPr lang="en-US" sz="2000" b="0" i="0" dirty="0">
                          <a:effectLst/>
                          <a:latin typeface="Times New Roman" panose="02020603050405020304" pitchFamily="18" charset="0"/>
                        </a:rPr>
                        <a:t> </a:t>
                      </a:r>
                    </a:p>
                    <a:p>
                      <a:pPr algn="l" rtl="0" fontAlgn="base"/>
                      <a:r>
                        <a:rPr lang="en-US" sz="2000" b="0" i="0" dirty="0">
                          <a:effectLst/>
                          <a:latin typeface="Times New Roman" panose="02020603050405020304" pitchFamily="18" charset="0"/>
                        </a:rPr>
                        <a:t>1 – MOISES PASA LIDERAZGO A JOSUE</a:t>
                      </a:r>
                      <a:endParaRPr lang="en-US" sz="3600" b="0" i="0" dirty="0">
                        <a:effectLst/>
                      </a:endParaRPr>
                    </a:p>
                  </a:txBody>
                  <a:tcPr marL="65921" marR="65921" marT="32960" marB="32960">
                    <a:lnL w="22860" cap="flat" cmpd="sng" algn="ctr">
                      <a:solidFill>
                        <a:srgbClr val="000000"/>
                      </a:solidFill>
                      <a:prstDash val="solid"/>
                      <a:round/>
                      <a:headEnd type="none" w="med" len="med"/>
                      <a:tailEnd type="none" w="med" len="med"/>
                    </a:lnL>
                    <a:lnR w="22860" cap="flat" cmpd="sng" algn="ctr">
                      <a:solidFill>
                        <a:srgbClr val="000000"/>
                      </a:solidFill>
                      <a:prstDash val="solid"/>
                      <a:round/>
                      <a:headEnd type="none" w="med" len="med"/>
                      <a:tailEnd type="none" w="med" len="med"/>
                    </a:lnR>
                    <a:lnT w="22860" cap="flat" cmpd="sng" algn="ctr">
                      <a:solidFill>
                        <a:srgbClr val="000000"/>
                      </a:solidFill>
                      <a:prstDash val="solid"/>
                      <a:round/>
                      <a:headEnd type="none" w="med" len="med"/>
                      <a:tailEnd type="none" w="med" len="med"/>
                    </a:lnT>
                    <a:lnB w="22860" cap="flat" cmpd="sng" algn="ctr">
                      <a:solidFill>
                        <a:srgbClr val="000000"/>
                      </a:solidFill>
                      <a:prstDash val="solid"/>
                      <a:round/>
                      <a:headEnd type="none" w="med" len="med"/>
                      <a:tailEnd type="none" w="med" len="med"/>
                    </a:lnB>
                  </a:tcPr>
                </a:tc>
                <a:tc>
                  <a:txBody>
                    <a:bodyPr/>
                    <a:lstStyle/>
                    <a:p>
                      <a:pPr algn="l" rtl="0" fontAlgn="base"/>
                      <a:r>
                        <a:rPr lang="en-US" sz="2000" b="0" i="0" dirty="0">
                          <a:effectLst/>
                          <a:latin typeface="Times New Roman" panose="02020603050405020304" pitchFamily="18" charset="0"/>
                        </a:rPr>
                        <a:t> </a:t>
                      </a:r>
                    </a:p>
                    <a:p>
                      <a:pPr algn="l" rtl="0" fontAlgn="base"/>
                      <a:r>
                        <a:rPr lang="en-US" sz="2000" b="0" i="0" dirty="0">
                          <a:effectLst/>
                          <a:latin typeface="Times New Roman" panose="02020603050405020304" pitchFamily="18" charset="0"/>
                        </a:rPr>
                        <a:t>7 – </a:t>
                      </a:r>
                      <a:r>
                        <a:rPr lang="en-US" sz="2000" b="0" i="0" dirty="0" err="1">
                          <a:effectLst/>
                          <a:latin typeface="Times New Roman" panose="02020603050405020304" pitchFamily="18" charset="0"/>
                        </a:rPr>
                        <a:t>Derrotados</a:t>
                      </a:r>
                      <a:r>
                        <a:rPr lang="en-US" sz="2000" b="0" i="0" dirty="0">
                          <a:effectLst/>
                          <a:latin typeface="Times New Roman" panose="02020603050405020304" pitchFamily="18" charset="0"/>
                        </a:rPr>
                        <a:t> </a:t>
                      </a:r>
                      <a:r>
                        <a:rPr lang="en-US" sz="2000" b="0" i="0" dirty="0" err="1">
                          <a:effectLst/>
                          <a:latin typeface="Times New Roman" panose="02020603050405020304" pitchFamily="18" charset="0"/>
                        </a:rPr>
                        <a:t>en</a:t>
                      </a:r>
                      <a:r>
                        <a:rPr lang="en-US" sz="2000" b="0" i="0" dirty="0">
                          <a:effectLst/>
                          <a:latin typeface="Times New Roman" panose="02020603050405020304" pitchFamily="18" charset="0"/>
                        </a:rPr>
                        <a:t>  </a:t>
                      </a:r>
                      <a:r>
                        <a:rPr lang="en-US" sz="2000" b="1" i="1" dirty="0">
                          <a:solidFill>
                            <a:srgbClr val="FF0000"/>
                          </a:solidFill>
                          <a:effectLst/>
                          <a:latin typeface="Times New Roman" panose="02020603050405020304" pitchFamily="18" charset="0"/>
                        </a:rPr>
                        <a:t>Ai</a:t>
                      </a:r>
                      <a:r>
                        <a:rPr lang="en-US" sz="2000" b="0" i="0" dirty="0">
                          <a:effectLst/>
                          <a:latin typeface="Times New Roman" panose="02020603050405020304" pitchFamily="18" charset="0"/>
                        </a:rPr>
                        <a:t> </a:t>
                      </a:r>
                      <a:endParaRPr lang="en-US" sz="3600" b="0" i="0" dirty="0">
                        <a:effectLst/>
                      </a:endParaRPr>
                    </a:p>
                  </a:txBody>
                  <a:tcPr marL="65921" marR="65921" marT="32960" marB="32960">
                    <a:lnL w="22860" cap="flat" cmpd="sng" algn="ctr">
                      <a:solidFill>
                        <a:srgbClr val="000000"/>
                      </a:solidFill>
                      <a:prstDash val="solid"/>
                      <a:round/>
                      <a:headEnd type="none" w="med" len="med"/>
                      <a:tailEnd type="none" w="med" len="med"/>
                    </a:lnL>
                    <a:lnR w="22860" cap="flat" cmpd="sng" algn="ctr">
                      <a:solidFill>
                        <a:srgbClr val="000000"/>
                      </a:solidFill>
                      <a:prstDash val="solid"/>
                      <a:round/>
                      <a:headEnd type="none" w="med" len="med"/>
                      <a:tailEnd type="none" w="med" len="med"/>
                    </a:lnR>
                    <a:lnT w="22860" cap="flat" cmpd="sng" algn="ctr">
                      <a:solidFill>
                        <a:srgbClr val="000000"/>
                      </a:solidFill>
                      <a:prstDash val="solid"/>
                      <a:round/>
                      <a:headEnd type="none" w="med" len="med"/>
                      <a:tailEnd type="none" w="med" len="med"/>
                    </a:lnT>
                    <a:lnB w="228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7987449"/>
                  </a:ext>
                </a:extLst>
              </a:tr>
              <a:tr h="640613">
                <a:tc>
                  <a:txBody>
                    <a:bodyPr/>
                    <a:lstStyle/>
                    <a:p>
                      <a:pPr algn="l" rtl="0" fontAlgn="base"/>
                      <a:r>
                        <a:rPr lang="en-US" sz="2000" b="0" i="0" dirty="0">
                          <a:effectLst/>
                          <a:latin typeface="Times New Roman" panose="02020603050405020304" pitchFamily="18" charset="0"/>
                        </a:rPr>
                        <a:t> </a:t>
                      </a:r>
                    </a:p>
                    <a:p>
                      <a:pPr algn="l" rtl="0" fontAlgn="base"/>
                      <a:r>
                        <a:rPr lang="en-US" sz="2000" b="0" i="0" dirty="0">
                          <a:effectLst/>
                          <a:latin typeface="Times New Roman" panose="02020603050405020304" pitchFamily="18" charset="0"/>
                        </a:rPr>
                        <a:t>2 -  2 </a:t>
                      </a:r>
                      <a:r>
                        <a:rPr lang="en-US" sz="2000" b="0" i="0" dirty="0" err="1">
                          <a:effectLst/>
                          <a:latin typeface="Times New Roman" panose="02020603050405020304" pitchFamily="18" charset="0"/>
                        </a:rPr>
                        <a:t>Espias</a:t>
                      </a:r>
                      <a:r>
                        <a:rPr lang="en-US" sz="2000" b="0" i="0" dirty="0">
                          <a:effectLst/>
                          <a:latin typeface="Times New Roman" panose="02020603050405020304" pitchFamily="18" charset="0"/>
                        </a:rPr>
                        <a:t> </a:t>
                      </a:r>
                      <a:r>
                        <a:rPr lang="en-US" sz="2000" b="0" i="0" dirty="0" err="1">
                          <a:effectLst/>
                          <a:latin typeface="Times New Roman" panose="02020603050405020304" pitchFamily="18" charset="0"/>
                        </a:rPr>
                        <a:t>enviados</a:t>
                      </a:r>
                      <a:r>
                        <a:rPr lang="en-US" sz="2000" b="0" i="0" dirty="0">
                          <a:effectLst/>
                          <a:latin typeface="Times New Roman" panose="02020603050405020304" pitchFamily="18" charset="0"/>
                        </a:rPr>
                        <a:t> a </a:t>
                      </a:r>
                      <a:r>
                        <a:rPr lang="en-US" sz="2000" b="0" i="0" dirty="0" err="1">
                          <a:effectLst/>
                          <a:latin typeface="Times New Roman" panose="02020603050405020304" pitchFamily="18" charset="0"/>
                        </a:rPr>
                        <a:t>Jerico</a:t>
                      </a:r>
                      <a:r>
                        <a:rPr lang="en-US" sz="2000" b="0" i="0" dirty="0">
                          <a:effectLst/>
                          <a:latin typeface="Times New Roman" panose="02020603050405020304" pitchFamily="18" charset="0"/>
                        </a:rPr>
                        <a:t>/Rahab </a:t>
                      </a:r>
                      <a:endParaRPr lang="en-US" sz="3600" b="0" i="0" dirty="0">
                        <a:effectLst/>
                      </a:endParaRPr>
                    </a:p>
                  </a:txBody>
                  <a:tcPr marL="65921" marR="65921" marT="32960" marB="32960">
                    <a:lnL w="22860" cap="flat" cmpd="sng" algn="ctr">
                      <a:solidFill>
                        <a:srgbClr val="000000"/>
                      </a:solidFill>
                      <a:prstDash val="solid"/>
                      <a:round/>
                      <a:headEnd type="none" w="med" len="med"/>
                      <a:tailEnd type="none" w="med" len="med"/>
                    </a:lnL>
                    <a:lnR w="22860" cap="flat" cmpd="sng" algn="ctr">
                      <a:solidFill>
                        <a:srgbClr val="000000"/>
                      </a:solidFill>
                      <a:prstDash val="solid"/>
                      <a:round/>
                      <a:headEnd type="none" w="med" len="med"/>
                      <a:tailEnd type="none" w="med" len="med"/>
                    </a:lnR>
                    <a:lnT w="22860" cap="flat" cmpd="sng" algn="ctr">
                      <a:solidFill>
                        <a:srgbClr val="000000"/>
                      </a:solidFill>
                      <a:prstDash val="solid"/>
                      <a:round/>
                      <a:headEnd type="none" w="med" len="med"/>
                      <a:tailEnd type="none" w="med" len="med"/>
                    </a:lnT>
                    <a:lnB w="22860" cap="flat" cmpd="sng" algn="ctr">
                      <a:solidFill>
                        <a:srgbClr val="000000"/>
                      </a:solidFill>
                      <a:prstDash val="solid"/>
                      <a:round/>
                      <a:headEnd type="none" w="med" len="med"/>
                      <a:tailEnd type="none" w="med" len="med"/>
                    </a:lnB>
                  </a:tcPr>
                </a:tc>
                <a:tc>
                  <a:txBody>
                    <a:bodyPr/>
                    <a:lstStyle/>
                    <a:p>
                      <a:pPr algn="l" rtl="0" fontAlgn="base"/>
                      <a:r>
                        <a:rPr lang="en-US" sz="2000" b="0" i="0" dirty="0">
                          <a:effectLst/>
                          <a:latin typeface="Times New Roman" panose="02020603050405020304" pitchFamily="18" charset="0"/>
                        </a:rPr>
                        <a:t> </a:t>
                      </a:r>
                    </a:p>
                    <a:p>
                      <a:pPr algn="l" rtl="0" fontAlgn="base"/>
                      <a:r>
                        <a:rPr lang="en-US" sz="2000" b="0" i="0" dirty="0">
                          <a:effectLst/>
                          <a:latin typeface="Times New Roman" panose="02020603050405020304" pitchFamily="18" charset="0"/>
                        </a:rPr>
                        <a:t>8 – Victoria </a:t>
                      </a:r>
                      <a:r>
                        <a:rPr lang="en-US" sz="2000" b="0" i="0" dirty="0" err="1">
                          <a:effectLst/>
                          <a:latin typeface="Times New Roman" panose="02020603050405020304" pitchFamily="18" charset="0"/>
                        </a:rPr>
                        <a:t>en</a:t>
                      </a:r>
                      <a:r>
                        <a:rPr lang="en-US" sz="2000" b="0" i="0" dirty="0">
                          <a:effectLst/>
                          <a:latin typeface="Times New Roman" panose="02020603050405020304" pitchFamily="18" charset="0"/>
                        </a:rPr>
                        <a:t>  </a:t>
                      </a:r>
                      <a:r>
                        <a:rPr lang="en-US" sz="2000" b="1" i="1" dirty="0">
                          <a:solidFill>
                            <a:srgbClr val="FF0000"/>
                          </a:solidFill>
                          <a:effectLst/>
                          <a:latin typeface="Times New Roman" panose="02020603050405020304" pitchFamily="18" charset="0"/>
                        </a:rPr>
                        <a:t>Ai</a:t>
                      </a:r>
                      <a:r>
                        <a:rPr lang="en-US" sz="2000" b="0" i="0" dirty="0">
                          <a:effectLst/>
                          <a:latin typeface="Times New Roman" panose="02020603050405020304" pitchFamily="18" charset="0"/>
                        </a:rPr>
                        <a:t> </a:t>
                      </a:r>
                      <a:endParaRPr lang="en-US" sz="3600" b="0" i="0" dirty="0">
                        <a:effectLst/>
                      </a:endParaRPr>
                    </a:p>
                  </a:txBody>
                  <a:tcPr marL="65921" marR="65921" marT="32960" marB="32960">
                    <a:lnL w="22860" cap="flat" cmpd="sng" algn="ctr">
                      <a:solidFill>
                        <a:srgbClr val="000000"/>
                      </a:solidFill>
                      <a:prstDash val="solid"/>
                      <a:round/>
                      <a:headEnd type="none" w="med" len="med"/>
                      <a:tailEnd type="none" w="med" len="med"/>
                    </a:lnL>
                    <a:lnR w="22860" cap="flat" cmpd="sng" algn="ctr">
                      <a:solidFill>
                        <a:srgbClr val="000000"/>
                      </a:solidFill>
                      <a:prstDash val="solid"/>
                      <a:round/>
                      <a:headEnd type="none" w="med" len="med"/>
                      <a:tailEnd type="none" w="med" len="med"/>
                    </a:lnR>
                    <a:lnT w="22860" cap="flat" cmpd="sng" algn="ctr">
                      <a:solidFill>
                        <a:srgbClr val="000000"/>
                      </a:solidFill>
                      <a:prstDash val="solid"/>
                      <a:round/>
                      <a:headEnd type="none" w="med" len="med"/>
                      <a:tailEnd type="none" w="med" len="med"/>
                    </a:lnT>
                    <a:lnB w="228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0230064"/>
                  </a:ext>
                </a:extLst>
              </a:tr>
              <a:tr h="651619">
                <a:tc>
                  <a:txBody>
                    <a:bodyPr/>
                    <a:lstStyle/>
                    <a:p>
                      <a:pPr algn="l" rtl="0" fontAlgn="base"/>
                      <a:r>
                        <a:rPr lang="en-US" sz="2000" b="0" i="0" dirty="0">
                          <a:effectLst/>
                          <a:latin typeface="Times New Roman" panose="02020603050405020304" pitchFamily="18" charset="0"/>
                        </a:rPr>
                        <a:t> </a:t>
                      </a:r>
                    </a:p>
                    <a:p>
                      <a:pPr algn="l" rtl="0" fontAlgn="base"/>
                      <a:r>
                        <a:rPr lang="en-US" sz="2000" b="0" i="0" dirty="0">
                          <a:effectLst/>
                          <a:latin typeface="Times New Roman" panose="02020603050405020304" pitchFamily="18" charset="0"/>
                        </a:rPr>
                        <a:t>3 – </a:t>
                      </a:r>
                      <a:r>
                        <a:rPr lang="en-US" sz="2000" b="0" i="0" dirty="0" err="1">
                          <a:effectLst/>
                          <a:latin typeface="Times New Roman" panose="02020603050405020304" pitchFamily="18" charset="0"/>
                        </a:rPr>
                        <a:t>Cruzaron</a:t>
                      </a:r>
                      <a:r>
                        <a:rPr lang="en-US" sz="2000" b="0" i="0" dirty="0">
                          <a:effectLst/>
                          <a:latin typeface="Times New Roman" panose="02020603050405020304" pitchFamily="18" charset="0"/>
                        </a:rPr>
                        <a:t> el </a:t>
                      </a:r>
                      <a:r>
                        <a:rPr lang="en-US" sz="2000" b="0" i="0" dirty="0" err="1">
                          <a:effectLst/>
                          <a:latin typeface="Times New Roman" panose="02020603050405020304" pitchFamily="18" charset="0"/>
                        </a:rPr>
                        <a:t>rio</a:t>
                      </a:r>
                      <a:r>
                        <a:rPr lang="en-US" sz="2000" b="0" i="0" dirty="0">
                          <a:effectLst/>
                          <a:latin typeface="Times New Roman" panose="02020603050405020304" pitchFamily="18" charset="0"/>
                        </a:rPr>
                        <a:t> </a:t>
                      </a:r>
                      <a:r>
                        <a:rPr lang="en-US" sz="2000" b="1" i="1" dirty="0">
                          <a:solidFill>
                            <a:srgbClr val="FF0000"/>
                          </a:solidFill>
                          <a:effectLst/>
                          <a:latin typeface="Times New Roman" panose="02020603050405020304" pitchFamily="18" charset="0"/>
                        </a:rPr>
                        <a:t>Jordan</a:t>
                      </a:r>
                      <a:r>
                        <a:rPr lang="en-US" sz="2000" b="0" i="0" dirty="0">
                          <a:effectLst/>
                          <a:latin typeface="Times New Roman" panose="02020603050405020304" pitchFamily="18" charset="0"/>
                        </a:rPr>
                        <a:t> </a:t>
                      </a:r>
                      <a:endParaRPr lang="en-US" sz="3600" b="0" i="0" dirty="0">
                        <a:effectLst/>
                      </a:endParaRPr>
                    </a:p>
                  </a:txBody>
                  <a:tcPr marL="65921" marR="65921" marT="32960" marB="32960">
                    <a:lnL w="22860" cap="flat" cmpd="sng" algn="ctr">
                      <a:solidFill>
                        <a:srgbClr val="000000"/>
                      </a:solidFill>
                      <a:prstDash val="solid"/>
                      <a:round/>
                      <a:headEnd type="none" w="med" len="med"/>
                      <a:tailEnd type="none" w="med" len="med"/>
                    </a:lnL>
                    <a:lnR w="22860" cap="flat" cmpd="sng" algn="ctr">
                      <a:solidFill>
                        <a:srgbClr val="000000"/>
                      </a:solidFill>
                      <a:prstDash val="solid"/>
                      <a:round/>
                      <a:headEnd type="none" w="med" len="med"/>
                      <a:tailEnd type="none" w="med" len="med"/>
                    </a:lnR>
                    <a:lnT w="22860" cap="flat" cmpd="sng" algn="ctr">
                      <a:solidFill>
                        <a:srgbClr val="000000"/>
                      </a:solidFill>
                      <a:prstDash val="solid"/>
                      <a:round/>
                      <a:headEnd type="none" w="med" len="med"/>
                      <a:tailEnd type="none" w="med" len="med"/>
                    </a:lnT>
                    <a:lnB w="22860" cap="flat" cmpd="sng" algn="ctr">
                      <a:solidFill>
                        <a:srgbClr val="000000"/>
                      </a:solidFill>
                      <a:prstDash val="solid"/>
                      <a:round/>
                      <a:headEnd type="none" w="med" len="med"/>
                      <a:tailEnd type="none" w="med" len="med"/>
                    </a:lnB>
                  </a:tcPr>
                </a:tc>
                <a:tc>
                  <a:txBody>
                    <a:bodyPr/>
                    <a:lstStyle/>
                    <a:p>
                      <a:pPr algn="l" rtl="0" fontAlgn="base"/>
                      <a:r>
                        <a:rPr lang="en-US" sz="2000" b="0" i="0" dirty="0">
                          <a:effectLst/>
                          <a:latin typeface="Times New Roman" panose="02020603050405020304" pitchFamily="18" charset="0"/>
                        </a:rPr>
                        <a:t> </a:t>
                      </a:r>
                    </a:p>
                    <a:p>
                      <a:pPr algn="l" rtl="0" fontAlgn="base"/>
                      <a:r>
                        <a:rPr lang="en-US" sz="2000" b="0" i="0" dirty="0">
                          <a:effectLst/>
                          <a:latin typeface="Times New Roman" panose="02020603050405020304" pitchFamily="18" charset="0"/>
                        </a:rPr>
                        <a:t>9 – </a:t>
                      </a:r>
                      <a:r>
                        <a:rPr lang="en-US" sz="2000" b="0" i="0" dirty="0" err="1">
                          <a:effectLst/>
                          <a:latin typeface="Times New Roman" panose="02020603050405020304" pitchFamily="18" charset="0"/>
                        </a:rPr>
                        <a:t>Derrota</a:t>
                      </a:r>
                      <a:r>
                        <a:rPr lang="en-US" sz="2000" b="0" i="0" dirty="0">
                          <a:effectLst/>
                          <a:latin typeface="Times New Roman" panose="02020603050405020304" pitchFamily="18" charset="0"/>
                        </a:rPr>
                        <a:t> moral por las </a:t>
                      </a:r>
                      <a:r>
                        <a:rPr lang="en-US" sz="2000" b="0" i="0" dirty="0" err="1">
                          <a:effectLst/>
                          <a:latin typeface="Times New Roman" panose="02020603050405020304" pitchFamily="18" charset="0"/>
                        </a:rPr>
                        <a:t>Mentiras</a:t>
                      </a:r>
                      <a:r>
                        <a:rPr lang="en-US" sz="2000" b="0" i="0" dirty="0">
                          <a:effectLst/>
                          <a:latin typeface="Times New Roman" panose="02020603050405020304" pitchFamily="18" charset="0"/>
                        </a:rPr>
                        <a:t> de los </a:t>
                      </a:r>
                      <a:r>
                        <a:rPr lang="en-US" sz="2000" b="0" i="0" dirty="0" err="1">
                          <a:effectLst/>
                          <a:latin typeface="Times New Roman" panose="02020603050405020304" pitchFamily="18" charset="0"/>
                        </a:rPr>
                        <a:t>gaboanitas</a:t>
                      </a:r>
                      <a:r>
                        <a:rPr lang="en-US" sz="2000" b="0" i="0" dirty="0">
                          <a:effectLst/>
                          <a:latin typeface="Times New Roman" panose="02020603050405020304" pitchFamily="18" charset="0"/>
                        </a:rPr>
                        <a:t> </a:t>
                      </a:r>
                      <a:endParaRPr lang="en-US" sz="3600" b="0" i="0" dirty="0">
                        <a:effectLst/>
                      </a:endParaRPr>
                    </a:p>
                  </a:txBody>
                  <a:tcPr marL="65921" marR="65921" marT="32960" marB="32960">
                    <a:lnL w="22860" cap="flat" cmpd="sng" algn="ctr">
                      <a:solidFill>
                        <a:srgbClr val="000000"/>
                      </a:solidFill>
                      <a:prstDash val="solid"/>
                      <a:round/>
                      <a:headEnd type="none" w="med" len="med"/>
                      <a:tailEnd type="none" w="med" len="med"/>
                    </a:lnL>
                    <a:lnR w="22860" cap="flat" cmpd="sng" algn="ctr">
                      <a:solidFill>
                        <a:srgbClr val="000000"/>
                      </a:solidFill>
                      <a:prstDash val="solid"/>
                      <a:round/>
                      <a:headEnd type="none" w="med" len="med"/>
                      <a:tailEnd type="none" w="med" len="med"/>
                    </a:lnR>
                    <a:lnT w="22860" cap="flat" cmpd="sng" algn="ctr">
                      <a:solidFill>
                        <a:srgbClr val="000000"/>
                      </a:solidFill>
                      <a:prstDash val="solid"/>
                      <a:round/>
                      <a:headEnd type="none" w="med" len="med"/>
                      <a:tailEnd type="none" w="med" len="med"/>
                    </a:lnT>
                    <a:lnB w="228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3846992"/>
                  </a:ext>
                </a:extLst>
              </a:tr>
              <a:tr h="651619">
                <a:tc>
                  <a:txBody>
                    <a:bodyPr/>
                    <a:lstStyle/>
                    <a:p>
                      <a:pPr algn="l" rtl="0" fontAlgn="base"/>
                      <a:r>
                        <a:rPr lang="en-US" sz="2000" b="0" i="0" dirty="0">
                          <a:effectLst/>
                          <a:latin typeface="Times New Roman" panose="02020603050405020304" pitchFamily="18" charset="0"/>
                        </a:rPr>
                        <a:t> </a:t>
                      </a:r>
                    </a:p>
                    <a:p>
                      <a:pPr algn="l" rtl="0" fontAlgn="base"/>
                      <a:r>
                        <a:rPr lang="en-US" sz="2000" b="0" i="0" dirty="0">
                          <a:effectLst/>
                          <a:latin typeface="Times New Roman" panose="02020603050405020304" pitchFamily="18" charset="0"/>
                        </a:rPr>
                        <a:t>4 – 2 </a:t>
                      </a:r>
                      <a:r>
                        <a:rPr lang="en-US" sz="2000" b="0" i="0" dirty="0" err="1">
                          <a:effectLst/>
                          <a:latin typeface="Times New Roman" panose="02020603050405020304" pitchFamily="18" charset="0"/>
                        </a:rPr>
                        <a:t>Memorias</a:t>
                      </a:r>
                      <a:r>
                        <a:rPr lang="en-US" sz="2000" b="0" i="0" dirty="0">
                          <a:effectLst/>
                          <a:latin typeface="Times New Roman" panose="02020603050405020304" pitchFamily="18" charset="0"/>
                        </a:rPr>
                        <a:t> (Jordan &amp; Gilgal) </a:t>
                      </a:r>
                      <a:endParaRPr lang="en-US" sz="3600" b="0" i="0" dirty="0">
                        <a:effectLst/>
                      </a:endParaRPr>
                    </a:p>
                  </a:txBody>
                  <a:tcPr marL="65921" marR="65921" marT="32960" marB="32960">
                    <a:lnL w="22860" cap="flat" cmpd="sng" algn="ctr">
                      <a:solidFill>
                        <a:srgbClr val="000000"/>
                      </a:solidFill>
                      <a:prstDash val="solid"/>
                      <a:round/>
                      <a:headEnd type="none" w="med" len="med"/>
                      <a:tailEnd type="none" w="med" len="med"/>
                    </a:lnL>
                    <a:lnR w="22860" cap="flat" cmpd="sng" algn="ctr">
                      <a:solidFill>
                        <a:srgbClr val="000000"/>
                      </a:solidFill>
                      <a:prstDash val="solid"/>
                      <a:round/>
                      <a:headEnd type="none" w="med" len="med"/>
                      <a:tailEnd type="none" w="med" len="med"/>
                    </a:lnR>
                    <a:lnT w="22860" cap="flat" cmpd="sng" algn="ctr">
                      <a:solidFill>
                        <a:srgbClr val="000000"/>
                      </a:solidFill>
                      <a:prstDash val="solid"/>
                      <a:round/>
                      <a:headEnd type="none" w="med" len="med"/>
                      <a:tailEnd type="none" w="med" len="med"/>
                    </a:lnT>
                    <a:lnB w="22860" cap="flat" cmpd="sng" algn="ctr">
                      <a:solidFill>
                        <a:srgbClr val="000000"/>
                      </a:solidFill>
                      <a:prstDash val="solid"/>
                      <a:round/>
                      <a:headEnd type="none" w="med" len="med"/>
                      <a:tailEnd type="none" w="med" len="med"/>
                    </a:lnB>
                  </a:tcPr>
                </a:tc>
                <a:tc>
                  <a:txBody>
                    <a:bodyPr/>
                    <a:lstStyle/>
                    <a:p>
                      <a:pPr algn="l" rtl="0" fontAlgn="base"/>
                      <a:r>
                        <a:rPr lang="en-US" sz="2000" b="0" i="0" dirty="0">
                          <a:effectLst/>
                          <a:latin typeface="Times New Roman" panose="02020603050405020304" pitchFamily="18" charset="0"/>
                        </a:rPr>
                        <a:t> </a:t>
                      </a:r>
                    </a:p>
                    <a:p>
                      <a:pPr algn="l" rtl="0" fontAlgn="base"/>
                      <a:r>
                        <a:rPr lang="en-US" sz="2000" b="0" i="0" dirty="0">
                          <a:effectLst/>
                          <a:latin typeface="Times New Roman" panose="02020603050405020304" pitchFamily="18" charset="0"/>
                        </a:rPr>
                        <a:t>10 – Victoria </a:t>
                      </a:r>
                      <a:r>
                        <a:rPr lang="en-US" sz="2000" b="0" i="0" dirty="0" err="1">
                          <a:effectLst/>
                          <a:latin typeface="Times New Roman" panose="02020603050405020304" pitchFamily="18" charset="0"/>
                        </a:rPr>
                        <a:t>sobre</a:t>
                      </a:r>
                      <a:r>
                        <a:rPr lang="en-US" sz="2000" b="0" i="0" dirty="0">
                          <a:effectLst/>
                          <a:latin typeface="Times New Roman" panose="02020603050405020304" pitchFamily="18" charset="0"/>
                        </a:rPr>
                        <a:t> los Reyes </a:t>
                      </a:r>
                      <a:r>
                        <a:rPr lang="en-US" sz="2000" b="0" i="0" dirty="0" err="1">
                          <a:effectLst/>
                          <a:latin typeface="Times New Roman" panose="02020603050405020304" pitchFamily="18" charset="0"/>
                        </a:rPr>
                        <a:t>Amorreos</a:t>
                      </a:r>
                      <a:endParaRPr lang="en-US" sz="3600" b="0" i="0" dirty="0">
                        <a:effectLst/>
                      </a:endParaRPr>
                    </a:p>
                  </a:txBody>
                  <a:tcPr marL="65921" marR="65921" marT="32960" marB="32960">
                    <a:lnL w="22860" cap="flat" cmpd="sng" algn="ctr">
                      <a:solidFill>
                        <a:srgbClr val="000000"/>
                      </a:solidFill>
                      <a:prstDash val="solid"/>
                      <a:round/>
                      <a:headEnd type="none" w="med" len="med"/>
                      <a:tailEnd type="none" w="med" len="med"/>
                    </a:lnL>
                    <a:lnR w="22860" cap="flat" cmpd="sng" algn="ctr">
                      <a:solidFill>
                        <a:srgbClr val="000000"/>
                      </a:solidFill>
                      <a:prstDash val="solid"/>
                      <a:round/>
                      <a:headEnd type="none" w="med" len="med"/>
                      <a:tailEnd type="none" w="med" len="med"/>
                    </a:lnR>
                    <a:lnT w="22860" cap="flat" cmpd="sng" algn="ctr">
                      <a:solidFill>
                        <a:srgbClr val="000000"/>
                      </a:solidFill>
                      <a:prstDash val="solid"/>
                      <a:round/>
                      <a:headEnd type="none" w="med" len="med"/>
                      <a:tailEnd type="none" w="med" len="med"/>
                    </a:lnT>
                    <a:lnB w="228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2329677"/>
                  </a:ext>
                </a:extLst>
              </a:tr>
              <a:tr h="929663">
                <a:tc>
                  <a:txBody>
                    <a:bodyPr/>
                    <a:lstStyle/>
                    <a:p>
                      <a:pPr algn="l" rtl="0" fontAlgn="base"/>
                      <a:r>
                        <a:rPr lang="en-US" sz="2000" b="0" i="0" dirty="0">
                          <a:effectLst/>
                          <a:latin typeface="Times New Roman" panose="02020603050405020304" pitchFamily="18" charset="0"/>
                        </a:rPr>
                        <a:t> </a:t>
                      </a:r>
                    </a:p>
                    <a:p>
                      <a:pPr algn="l" rtl="0" fontAlgn="base"/>
                      <a:r>
                        <a:rPr lang="en-US" sz="2000" b="0" i="0" dirty="0">
                          <a:effectLst/>
                          <a:latin typeface="Times New Roman" panose="02020603050405020304" pitchFamily="18" charset="0"/>
                        </a:rPr>
                        <a:t>5 - Tres </a:t>
                      </a:r>
                      <a:r>
                        <a:rPr lang="en-US" sz="2000" b="0" i="0" dirty="0" err="1">
                          <a:effectLst/>
                          <a:latin typeface="Times New Roman" panose="02020603050405020304" pitchFamily="18" charset="0"/>
                        </a:rPr>
                        <a:t>eventos</a:t>
                      </a:r>
                      <a:r>
                        <a:rPr lang="en-US" sz="2000" b="0" i="0" dirty="0">
                          <a:effectLst/>
                          <a:latin typeface="Times New Roman" panose="02020603050405020304" pitchFamily="18" charset="0"/>
                        </a:rPr>
                        <a:t> claves </a:t>
                      </a:r>
                      <a:r>
                        <a:rPr lang="en-US" sz="2000" b="1" i="1" dirty="0">
                          <a:solidFill>
                            <a:srgbClr val="FF0000"/>
                          </a:solidFill>
                          <a:effectLst/>
                          <a:latin typeface="Times New Roman" panose="02020603050405020304" pitchFamily="18" charset="0"/>
                        </a:rPr>
                        <a:t>(manna </a:t>
                      </a:r>
                      <a:r>
                        <a:rPr lang="en-US" sz="2000" b="1" i="1" dirty="0" err="1">
                          <a:solidFill>
                            <a:srgbClr val="FF0000"/>
                          </a:solidFill>
                          <a:effectLst/>
                          <a:latin typeface="Times New Roman" panose="02020603050405020304" pitchFamily="18" charset="0"/>
                        </a:rPr>
                        <a:t>cesa</a:t>
                      </a:r>
                      <a:r>
                        <a:rPr lang="en-US" sz="2000" b="1" i="1" dirty="0">
                          <a:solidFill>
                            <a:srgbClr val="FF0000"/>
                          </a:solidFill>
                          <a:effectLst/>
                          <a:latin typeface="Times New Roman" panose="02020603050405020304" pitchFamily="18" charset="0"/>
                        </a:rPr>
                        <a:t>, circumcision, Pascua)</a:t>
                      </a:r>
                      <a:r>
                        <a:rPr lang="en-US" sz="2000" b="0" i="0" dirty="0">
                          <a:effectLst/>
                          <a:latin typeface="Times New Roman" panose="02020603050405020304" pitchFamily="18" charset="0"/>
                        </a:rPr>
                        <a:t> </a:t>
                      </a:r>
                      <a:endParaRPr lang="en-US" sz="3600" b="0" i="0" dirty="0">
                        <a:effectLst/>
                      </a:endParaRPr>
                    </a:p>
                  </a:txBody>
                  <a:tcPr marL="65921" marR="65921" marT="32960" marB="32960">
                    <a:lnL w="22860" cap="flat" cmpd="sng" algn="ctr">
                      <a:solidFill>
                        <a:srgbClr val="000000"/>
                      </a:solidFill>
                      <a:prstDash val="solid"/>
                      <a:round/>
                      <a:headEnd type="none" w="med" len="med"/>
                      <a:tailEnd type="none" w="med" len="med"/>
                    </a:lnL>
                    <a:lnR w="22860" cap="flat" cmpd="sng" algn="ctr">
                      <a:solidFill>
                        <a:srgbClr val="000000"/>
                      </a:solidFill>
                      <a:prstDash val="solid"/>
                      <a:round/>
                      <a:headEnd type="none" w="med" len="med"/>
                      <a:tailEnd type="none" w="med" len="med"/>
                    </a:lnR>
                    <a:lnT w="22860" cap="flat" cmpd="sng" algn="ctr">
                      <a:solidFill>
                        <a:srgbClr val="000000"/>
                      </a:solidFill>
                      <a:prstDash val="solid"/>
                      <a:round/>
                      <a:headEnd type="none" w="med" len="med"/>
                      <a:tailEnd type="none" w="med" len="med"/>
                    </a:lnT>
                    <a:lnB w="22860" cap="flat" cmpd="sng" algn="ctr">
                      <a:solidFill>
                        <a:srgbClr val="000000"/>
                      </a:solidFill>
                      <a:prstDash val="solid"/>
                      <a:round/>
                      <a:headEnd type="none" w="med" len="med"/>
                      <a:tailEnd type="none" w="med" len="med"/>
                    </a:lnB>
                  </a:tcPr>
                </a:tc>
                <a:tc>
                  <a:txBody>
                    <a:bodyPr/>
                    <a:lstStyle/>
                    <a:p>
                      <a:pPr algn="l" rtl="0" fontAlgn="base"/>
                      <a:r>
                        <a:rPr lang="en-US" sz="2000" b="0" i="0" dirty="0">
                          <a:effectLst/>
                          <a:latin typeface="Times New Roman" panose="02020603050405020304" pitchFamily="18" charset="0"/>
                        </a:rPr>
                        <a:t> </a:t>
                      </a:r>
                    </a:p>
                    <a:p>
                      <a:pPr algn="l" rtl="0" fontAlgn="base"/>
                      <a:r>
                        <a:rPr lang="en-US" sz="2000" b="0" i="0" dirty="0">
                          <a:effectLst/>
                          <a:latin typeface="Times New Roman" panose="02020603050405020304" pitchFamily="18" charset="0"/>
                        </a:rPr>
                        <a:t>11 – Conquista </a:t>
                      </a:r>
                      <a:r>
                        <a:rPr lang="en-US" sz="2000" b="0" i="0" dirty="0" err="1">
                          <a:effectLst/>
                          <a:latin typeface="Times New Roman" panose="02020603050405020304" pitchFamily="18" charset="0"/>
                        </a:rPr>
                        <a:t>en</a:t>
                      </a:r>
                      <a:r>
                        <a:rPr lang="en-US" sz="2000" b="0" i="0" dirty="0">
                          <a:effectLst/>
                          <a:latin typeface="Times New Roman" panose="02020603050405020304" pitchFamily="18" charset="0"/>
                        </a:rPr>
                        <a:t> el Norte</a:t>
                      </a:r>
                      <a:endParaRPr lang="en-US" sz="3600" b="0" i="0" dirty="0">
                        <a:effectLst/>
                      </a:endParaRPr>
                    </a:p>
                  </a:txBody>
                  <a:tcPr marL="65921" marR="65921" marT="32960" marB="32960">
                    <a:lnL w="22860" cap="flat" cmpd="sng" algn="ctr">
                      <a:solidFill>
                        <a:srgbClr val="000000"/>
                      </a:solidFill>
                      <a:prstDash val="solid"/>
                      <a:round/>
                      <a:headEnd type="none" w="med" len="med"/>
                      <a:tailEnd type="none" w="med" len="med"/>
                    </a:lnL>
                    <a:lnR w="22860" cap="flat" cmpd="sng" algn="ctr">
                      <a:solidFill>
                        <a:srgbClr val="000000"/>
                      </a:solidFill>
                      <a:prstDash val="solid"/>
                      <a:round/>
                      <a:headEnd type="none" w="med" len="med"/>
                      <a:tailEnd type="none" w="med" len="med"/>
                    </a:lnR>
                    <a:lnT w="22860" cap="flat" cmpd="sng" algn="ctr">
                      <a:solidFill>
                        <a:srgbClr val="000000"/>
                      </a:solidFill>
                      <a:prstDash val="solid"/>
                      <a:round/>
                      <a:headEnd type="none" w="med" len="med"/>
                      <a:tailEnd type="none" w="med" len="med"/>
                    </a:lnT>
                    <a:lnB w="228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6657629"/>
                  </a:ext>
                </a:extLst>
              </a:tr>
              <a:tr h="888572">
                <a:tc>
                  <a:txBody>
                    <a:bodyPr/>
                    <a:lstStyle/>
                    <a:p>
                      <a:pPr algn="l" rtl="0" fontAlgn="base"/>
                      <a:r>
                        <a:rPr lang="en-US" sz="2000" b="0" i="0" dirty="0">
                          <a:effectLst/>
                          <a:latin typeface="Times New Roman" panose="02020603050405020304" pitchFamily="18" charset="0"/>
                        </a:rPr>
                        <a:t> </a:t>
                      </a:r>
                    </a:p>
                    <a:p>
                      <a:pPr algn="l" rtl="0" fontAlgn="base"/>
                      <a:r>
                        <a:rPr lang="en-US" sz="2000" b="0" i="0" dirty="0">
                          <a:effectLst/>
                          <a:latin typeface="Times New Roman" panose="02020603050405020304" pitchFamily="18" charset="0"/>
                        </a:rPr>
                        <a:t>6 – Victoria </a:t>
                      </a:r>
                      <a:r>
                        <a:rPr lang="en-US" sz="2000" b="0" i="0" dirty="0" err="1">
                          <a:effectLst/>
                          <a:latin typeface="Times New Roman" panose="02020603050405020304" pitchFamily="18" charset="0"/>
                        </a:rPr>
                        <a:t>en</a:t>
                      </a:r>
                      <a:r>
                        <a:rPr lang="en-US" sz="2000" b="0" i="0" dirty="0">
                          <a:effectLst/>
                          <a:latin typeface="Times New Roman" panose="02020603050405020304" pitchFamily="18" charset="0"/>
                        </a:rPr>
                        <a:t>  </a:t>
                      </a:r>
                      <a:r>
                        <a:rPr lang="en-US" sz="2000" b="1" i="1" dirty="0" err="1">
                          <a:solidFill>
                            <a:srgbClr val="FF0000"/>
                          </a:solidFill>
                          <a:effectLst/>
                          <a:latin typeface="Times New Roman" panose="02020603050405020304" pitchFamily="18" charset="0"/>
                        </a:rPr>
                        <a:t>Jerico</a:t>
                      </a:r>
                      <a:r>
                        <a:rPr lang="en-US" sz="2000" b="0" i="0" dirty="0">
                          <a:effectLst/>
                          <a:latin typeface="Times New Roman" panose="02020603050405020304" pitchFamily="18" charset="0"/>
                        </a:rPr>
                        <a:t> </a:t>
                      </a:r>
                      <a:endParaRPr lang="en-US" sz="3600" b="0" i="0" dirty="0">
                        <a:effectLst/>
                      </a:endParaRPr>
                    </a:p>
                  </a:txBody>
                  <a:tcPr marL="65921" marR="65921" marT="32960" marB="32960">
                    <a:lnL w="22860" cap="flat" cmpd="sng" algn="ctr">
                      <a:solidFill>
                        <a:srgbClr val="000000"/>
                      </a:solidFill>
                      <a:prstDash val="solid"/>
                      <a:round/>
                      <a:headEnd type="none" w="med" len="med"/>
                      <a:tailEnd type="none" w="med" len="med"/>
                    </a:lnL>
                    <a:lnR w="22860" cap="flat" cmpd="sng" algn="ctr">
                      <a:solidFill>
                        <a:srgbClr val="000000"/>
                      </a:solidFill>
                      <a:prstDash val="solid"/>
                      <a:round/>
                      <a:headEnd type="none" w="med" len="med"/>
                      <a:tailEnd type="none" w="med" len="med"/>
                    </a:lnR>
                    <a:lnT w="22860" cap="flat" cmpd="sng" algn="ctr">
                      <a:solidFill>
                        <a:srgbClr val="000000"/>
                      </a:solidFill>
                      <a:prstDash val="solid"/>
                      <a:round/>
                      <a:headEnd type="none" w="med" len="med"/>
                      <a:tailEnd type="none" w="med" len="med"/>
                    </a:lnT>
                    <a:lnB w="22860" cap="flat" cmpd="sng" algn="ctr">
                      <a:solidFill>
                        <a:srgbClr val="000000"/>
                      </a:solidFill>
                      <a:prstDash val="solid"/>
                      <a:round/>
                      <a:headEnd type="none" w="med" len="med"/>
                      <a:tailEnd type="none" w="med" len="med"/>
                    </a:lnB>
                  </a:tcPr>
                </a:tc>
                <a:tc>
                  <a:txBody>
                    <a:bodyPr/>
                    <a:lstStyle/>
                    <a:p>
                      <a:pPr algn="l" rtl="0" fontAlgn="base"/>
                      <a:r>
                        <a:rPr lang="en-US" sz="2000" b="0" i="0" dirty="0">
                          <a:effectLst/>
                          <a:latin typeface="Times New Roman" panose="02020603050405020304" pitchFamily="18" charset="0"/>
                        </a:rPr>
                        <a:t> </a:t>
                      </a:r>
                    </a:p>
                    <a:p>
                      <a:pPr algn="l" rtl="0" fontAlgn="base"/>
                      <a:r>
                        <a:rPr lang="en-US" sz="2000" b="0" i="0" dirty="0">
                          <a:effectLst/>
                          <a:latin typeface="Times New Roman" panose="02020603050405020304" pitchFamily="18" charset="0"/>
                        </a:rPr>
                        <a:t>12 – Lista de los 31 Reyes </a:t>
                      </a:r>
                      <a:r>
                        <a:rPr lang="en-US" sz="2000" b="0" i="0" dirty="0" err="1">
                          <a:effectLst/>
                          <a:latin typeface="Times New Roman" panose="02020603050405020304" pitchFamily="18" charset="0"/>
                        </a:rPr>
                        <a:t>conquistados</a:t>
                      </a:r>
                      <a:endParaRPr lang="en-US" sz="3600" b="0" i="0" dirty="0">
                        <a:effectLst/>
                      </a:endParaRPr>
                    </a:p>
                  </a:txBody>
                  <a:tcPr marL="65921" marR="65921" marT="32960" marB="32960">
                    <a:lnL w="22860" cap="flat" cmpd="sng" algn="ctr">
                      <a:solidFill>
                        <a:srgbClr val="000000"/>
                      </a:solidFill>
                      <a:prstDash val="solid"/>
                      <a:round/>
                      <a:headEnd type="none" w="med" len="med"/>
                      <a:tailEnd type="none" w="med" len="med"/>
                    </a:lnL>
                    <a:lnR w="22860" cap="flat" cmpd="sng" algn="ctr">
                      <a:solidFill>
                        <a:srgbClr val="000000"/>
                      </a:solidFill>
                      <a:prstDash val="solid"/>
                      <a:round/>
                      <a:headEnd type="none" w="med" len="med"/>
                      <a:tailEnd type="none" w="med" len="med"/>
                    </a:lnR>
                    <a:lnT w="22860" cap="flat" cmpd="sng" algn="ctr">
                      <a:solidFill>
                        <a:srgbClr val="000000"/>
                      </a:solidFill>
                      <a:prstDash val="solid"/>
                      <a:round/>
                      <a:headEnd type="none" w="med" len="med"/>
                      <a:tailEnd type="none" w="med" len="med"/>
                    </a:lnT>
                    <a:lnB w="228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0915644"/>
                  </a:ext>
                </a:extLst>
              </a:tr>
            </a:tbl>
          </a:graphicData>
        </a:graphic>
      </p:graphicFrame>
    </p:spTree>
    <p:extLst>
      <p:ext uri="{BB962C8B-B14F-4D97-AF65-F5344CB8AC3E}">
        <p14:creationId xmlns:p14="http://schemas.microsoft.com/office/powerpoint/2010/main" val="35604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E2DD9-10DF-451C-938B-1E0243769950}"/>
              </a:ext>
            </a:extLst>
          </p:cNvPr>
          <p:cNvSpPr>
            <a:spLocks noGrp="1"/>
          </p:cNvSpPr>
          <p:nvPr>
            <p:ph type="title"/>
          </p:nvPr>
        </p:nvSpPr>
        <p:spPr>
          <a:xfrm>
            <a:off x="1581082" y="716215"/>
            <a:ext cx="8761413" cy="706964"/>
          </a:xfrm>
        </p:spPr>
        <p:txBody>
          <a:bodyPr/>
          <a:lstStyle/>
          <a:p>
            <a:r>
              <a:rPr lang="en-US" sz="4400" dirty="0" err="1"/>
              <a:t>Calificaciones</a:t>
            </a:r>
            <a:r>
              <a:rPr lang="en-US" sz="4400" dirty="0"/>
              <a:t> de Joshua:</a:t>
            </a:r>
          </a:p>
        </p:txBody>
      </p:sp>
      <p:sp>
        <p:nvSpPr>
          <p:cNvPr id="3" name="Content Placeholder 2">
            <a:extLst>
              <a:ext uri="{FF2B5EF4-FFF2-40B4-BE49-F238E27FC236}">
                <a16:creationId xmlns:a16="http://schemas.microsoft.com/office/drawing/2014/main" id="{530242AD-A0AF-4A8D-9E66-51797009DD87}"/>
              </a:ext>
            </a:extLst>
          </p:cNvPr>
          <p:cNvSpPr>
            <a:spLocks noGrp="1"/>
          </p:cNvSpPr>
          <p:nvPr>
            <p:ph idx="1"/>
          </p:nvPr>
        </p:nvSpPr>
        <p:spPr>
          <a:xfrm>
            <a:off x="177553" y="2290439"/>
            <a:ext cx="11833933" cy="4438835"/>
          </a:xfrm>
        </p:spPr>
        <p:txBody>
          <a:bodyPr>
            <a:normAutofit/>
          </a:bodyPr>
          <a:lstStyle/>
          <a:p>
            <a:r>
              <a:rPr lang="es-ES" sz="2800" dirty="0"/>
              <a:t>a. Se le permitió vivir en el desierto</a:t>
            </a:r>
          </a:p>
          <a:p>
            <a:r>
              <a:rPr lang="es-ES" sz="2800" dirty="0"/>
              <a:t>b. Tuvo experiencia de batalla (</a:t>
            </a:r>
            <a:r>
              <a:rPr lang="es-ES" sz="2800" dirty="0" err="1"/>
              <a:t>Amalakita</a:t>
            </a:r>
            <a:r>
              <a:rPr lang="es-ES" sz="2800" dirty="0"/>
              <a:t>, Ex. 17: 8-14)</a:t>
            </a:r>
          </a:p>
          <a:p>
            <a:r>
              <a:rPr lang="es-ES" sz="2800" dirty="0"/>
              <a:t>C. Había acompañado a Moisés desde su juventud (Números 11:28) y en el Sinaí (Ex. 24:13).</a:t>
            </a:r>
          </a:p>
          <a:p>
            <a:r>
              <a:rPr lang="es-ES" sz="2800" dirty="0"/>
              <a:t>d. Estuvo presente en el incidente del Becerro de Oro (Ex. 33:11)</a:t>
            </a:r>
          </a:p>
          <a:p>
            <a:r>
              <a:rPr lang="es-ES" sz="2800" dirty="0"/>
              <a:t>e. Fue uno de los 12 espías.</a:t>
            </a:r>
            <a:endParaRPr lang="en-US" sz="2800" dirty="0"/>
          </a:p>
        </p:txBody>
      </p:sp>
    </p:spTree>
    <p:extLst>
      <p:ext uri="{BB962C8B-B14F-4D97-AF65-F5344CB8AC3E}">
        <p14:creationId xmlns:p14="http://schemas.microsoft.com/office/powerpoint/2010/main" val="427477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E2DD9-10DF-451C-938B-1E0243769950}"/>
              </a:ext>
            </a:extLst>
          </p:cNvPr>
          <p:cNvSpPr>
            <a:spLocks noGrp="1"/>
          </p:cNvSpPr>
          <p:nvPr>
            <p:ph type="title"/>
          </p:nvPr>
        </p:nvSpPr>
        <p:spPr>
          <a:xfrm>
            <a:off x="1154954" y="621437"/>
            <a:ext cx="8761413" cy="1367161"/>
          </a:xfrm>
        </p:spPr>
        <p:txBody>
          <a:bodyPr/>
          <a:lstStyle/>
          <a:p>
            <a:pPr algn="ctr"/>
            <a:r>
              <a:rPr lang="en-US" dirty="0" err="1"/>
              <a:t>Capítulo</a:t>
            </a:r>
            <a:r>
              <a:rPr lang="en-US" dirty="0"/>
              <a:t> 2 - Dos </a:t>
            </a:r>
            <a:r>
              <a:rPr lang="en-US" dirty="0" err="1"/>
              <a:t>espías</a:t>
            </a:r>
            <a:r>
              <a:rPr lang="en-US" dirty="0"/>
              <a:t> </a:t>
            </a:r>
            <a:r>
              <a:rPr lang="en-US" dirty="0" err="1"/>
              <a:t>enviados</a:t>
            </a:r>
            <a:r>
              <a:rPr lang="en-US" dirty="0"/>
              <a:t> a </a:t>
            </a:r>
            <a:r>
              <a:rPr lang="en-US" dirty="0" err="1"/>
              <a:t>Jericó</a:t>
            </a:r>
            <a:r>
              <a:rPr lang="en-US" dirty="0"/>
              <a:t> / Rahab (2: 1-24)</a:t>
            </a:r>
          </a:p>
        </p:txBody>
      </p:sp>
      <p:sp>
        <p:nvSpPr>
          <p:cNvPr id="3" name="Content Placeholder 2">
            <a:extLst>
              <a:ext uri="{FF2B5EF4-FFF2-40B4-BE49-F238E27FC236}">
                <a16:creationId xmlns:a16="http://schemas.microsoft.com/office/drawing/2014/main" id="{530242AD-A0AF-4A8D-9E66-51797009DD87}"/>
              </a:ext>
            </a:extLst>
          </p:cNvPr>
          <p:cNvSpPr>
            <a:spLocks noGrp="1"/>
          </p:cNvSpPr>
          <p:nvPr>
            <p:ph idx="1"/>
          </p:nvPr>
        </p:nvSpPr>
        <p:spPr>
          <a:xfrm>
            <a:off x="177553" y="2290439"/>
            <a:ext cx="11833933" cy="4438835"/>
          </a:xfrm>
        </p:spPr>
        <p:txBody>
          <a:bodyPr>
            <a:normAutofit lnSpcReduction="10000"/>
          </a:bodyPr>
          <a:lstStyle/>
          <a:p>
            <a:r>
              <a:rPr lang="es-ES" sz="2400" dirty="0">
                <a:latin typeface="Times New Roman" panose="02020603050405020304" pitchFamily="18" charset="0"/>
                <a:cs typeface="Times New Roman" panose="02020603050405020304" pitchFamily="18" charset="0"/>
              </a:rPr>
              <a:t>El nombre </a:t>
            </a:r>
            <a:r>
              <a:rPr lang="es-ES" sz="2400" dirty="0" err="1">
                <a:latin typeface="Times New Roman" panose="02020603050405020304" pitchFamily="18" charset="0"/>
                <a:cs typeface="Times New Roman" panose="02020603050405020304" pitchFamily="18" charset="0"/>
              </a:rPr>
              <a:t>Rahab</a:t>
            </a:r>
            <a:r>
              <a:rPr lang="es-ES" sz="2400" dirty="0">
                <a:latin typeface="Times New Roman" panose="02020603050405020304" pitchFamily="18" charset="0"/>
                <a:cs typeface="Times New Roman" panose="02020603050405020304" pitchFamily="18" charset="0"/>
              </a:rPr>
              <a:t> es un nombre no israelita y significa orgullo o "abrirse de par en par" y puede indicar sus sórdidas raíces familiares.</a:t>
            </a:r>
          </a:p>
          <a:p>
            <a:r>
              <a:rPr lang="es-ES" sz="2400" dirty="0">
                <a:latin typeface="Times New Roman" panose="02020603050405020304" pitchFamily="18" charset="0"/>
                <a:cs typeface="Times New Roman" panose="02020603050405020304" pitchFamily="18" charset="0"/>
              </a:rPr>
              <a:t>El nombre </a:t>
            </a:r>
            <a:r>
              <a:rPr lang="es-ES" sz="2400" dirty="0" err="1">
                <a:latin typeface="Times New Roman" panose="02020603050405020304" pitchFamily="18" charset="0"/>
                <a:cs typeface="Times New Roman" panose="02020603050405020304" pitchFamily="18" charset="0"/>
              </a:rPr>
              <a:t>Rahab</a:t>
            </a:r>
            <a:r>
              <a:rPr lang="es-ES" sz="2400" dirty="0">
                <a:latin typeface="Times New Roman" panose="02020603050405020304" pitchFamily="18" charset="0"/>
                <a:cs typeface="Times New Roman" panose="02020603050405020304" pitchFamily="18" charset="0"/>
              </a:rPr>
              <a:t> es un nombre no israelita. Proviene de una raíz semítica cuya forma verbal denota "abrirse de par en par" y el sustantivo significa "abrir plaza pública"</a:t>
            </a:r>
          </a:p>
          <a:p>
            <a:r>
              <a:rPr lang="es-ES" sz="2400" dirty="0">
                <a:latin typeface="Times New Roman" panose="02020603050405020304" pitchFamily="18" charset="0"/>
                <a:cs typeface="Times New Roman" panose="02020603050405020304" pitchFamily="18" charset="0"/>
              </a:rPr>
              <a:t>La cuerda en su ventana era un signo de su fe y la condujo a su salvación, ya que ella no fue destruida con el resto de Jericó. Este perdón, este paso sobre una cuerda escarlata es significativo.</a:t>
            </a:r>
          </a:p>
          <a:p>
            <a:r>
              <a:rPr lang="es-ES" sz="2400" dirty="0">
                <a:latin typeface="Times New Roman" panose="02020603050405020304" pitchFamily="18" charset="0"/>
                <a:cs typeface="Times New Roman" panose="02020603050405020304" pitchFamily="18" charset="0"/>
              </a:rPr>
              <a:t>La cuerda escarlata, del color de la sangre, funcionó para </a:t>
            </a:r>
            <a:r>
              <a:rPr lang="es-ES" sz="2400" dirty="0" err="1">
                <a:latin typeface="Times New Roman" panose="02020603050405020304" pitchFamily="18" charset="0"/>
                <a:cs typeface="Times New Roman" panose="02020603050405020304" pitchFamily="18" charset="0"/>
              </a:rPr>
              <a:t>Rahab</a:t>
            </a:r>
            <a:r>
              <a:rPr lang="es-ES" sz="2400" dirty="0">
                <a:latin typeface="Times New Roman" panose="02020603050405020304" pitchFamily="18" charset="0"/>
                <a:cs typeface="Times New Roman" panose="02020603050405020304" pitchFamily="18" charset="0"/>
              </a:rPr>
              <a:t> de la misma manera que la sangre del cordero pascual había funcionado durante el éxodo: toda casa marcada con sangre se salvó de la muerte esa noche (Éxodo 12:13). La misericordia y el perdón de Dios de </a:t>
            </a:r>
            <a:r>
              <a:rPr lang="es-ES" sz="2400" dirty="0" err="1">
                <a:latin typeface="Times New Roman" panose="02020603050405020304" pitchFamily="18" charset="0"/>
                <a:cs typeface="Times New Roman" panose="02020603050405020304" pitchFamily="18" charset="0"/>
              </a:rPr>
              <a:t>Rahab</a:t>
            </a:r>
            <a:r>
              <a:rPr lang="es-ES" sz="2400" dirty="0">
                <a:latin typeface="Times New Roman" panose="02020603050405020304" pitchFamily="18" charset="0"/>
                <a:cs typeface="Times New Roman" panose="02020603050405020304" pitchFamily="18" charset="0"/>
              </a:rPr>
              <a:t> la ramera se representaban con una cuerda de hilo escarlata, que se convierte en un símbolo de la sangre de Cristo.</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88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0242AD-A0AF-4A8D-9E66-51797009DD87}"/>
              </a:ext>
            </a:extLst>
          </p:cNvPr>
          <p:cNvSpPr>
            <a:spLocks noGrp="1"/>
          </p:cNvSpPr>
          <p:nvPr>
            <p:ph idx="1"/>
          </p:nvPr>
        </p:nvSpPr>
        <p:spPr>
          <a:xfrm>
            <a:off x="177553" y="2290439"/>
            <a:ext cx="11833933" cy="4438835"/>
          </a:xfrm>
        </p:spPr>
        <p:txBody>
          <a:bodyPr>
            <a:normAutofit/>
          </a:bodyPr>
          <a:lstStyle/>
          <a:p>
            <a:pPr algn="ctr"/>
            <a:r>
              <a:rPr lang="es-ES" sz="2400" dirty="0"/>
              <a:t>Su sangre es necesaria para pagar la pena de nuestro pecado. Está disponible a través de la fe en Jesucristo.</a:t>
            </a:r>
          </a:p>
          <a:p>
            <a:pPr algn="ctr"/>
            <a:endParaRPr lang="es-ES" sz="2400" dirty="0"/>
          </a:p>
          <a:p>
            <a:pPr algn="ctr"/>
            <a:r>
              <a:rPr lang="es-ES" sz="2400" dirty="0"/>
              <a:t>El trabajo de </a:t>
            </a:r>
            <a:r>
              <a:rPr lang="es-ES" sz="2400" dirty="0" err="1"/>
              <a:t>Rahab</a:t>
            </a:r>
            <a:r>
              <a:rPr lang="es-ES" sz="2400" dirty="0"/>
              <a:t>: prostituta + lino / lino / moribundo</a:t>
            </a:r>
          </a:p>
          <a:p>
            <a:pPr algn="ctr"/>
            <a:r>
              <a:rPr lang="es-ES" sz="2400" dirty="0"/>
              <a:t>(Prostituta + lino muriendo). Algunos estudiosos creen que, además de ser una prostituta, </a:t>
            </a:r>
            <a:r>
              <a:rPr lang="es-ES" sz="2400" dirty="0" err="1"/>
              <a:t>Rahab</a:t>
            </a:r>
            <a:r>
              <a:rPr lang="es-ES" sz="2400" dirty="0"/>
              <a:t> también se dedicaba a la fabricación de ropa y se dedicaba al arte de teñir, ya que el techo plano de su casa estaba cubierto de tallos de lino que se secaron y que ella tenía Una cuerda escarlata.</a:t>
            </a:r>
            <a:endParaRPr lang="en-US" sz="2400" dirty="0"/>
          </a:p>
        </p:txBody>
      </p:sp>
    </p:spTree>
    <p:extLst>
      <p:ext uri="{BB962C8B-B14F-4D97-AF65-F5344CB8AC3E}">
        <p14:creationId xmlns:p14="http://schemas.microsoft.com/office/powerpoint/2010/main" val="346853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E2DD9-10DF-451C-938B-1E0243769950}"/>
              </a:ext>
            </a:extLst>
          </p:cNvPr>
          <p:cNvSpPr>
            <a:spLocks noGrp="1"/>
          </p:cNvSpPr>
          <p:nvPr>
            <p:ph type="title"/>
          </p:nvPr>
        </p:nvSpPr>
        <p:spPr>
          <a:xfrm>
            <a:off x="630315" y="727969"/>
            <a:ext cx="10422383" cy="952663"/>
          </a:xfrm>
        </p:spPr>
        <p:txBody>
          <a:bodyPr/>
          <a:lstStyle/>
          <a:p>
            <a:r>
              <a:rPr lang="es-ES" sz="4000" dirty="0"/>
              <a:t>Capítulo 3 - Cruzando el Jordán (3: 1-17)</a:t>
            </a:r>
            <a:endParaRPr lang="en-US" sz="4000" dirty="0"/>
          </a:p>
        </p:txBody>
      </p:sp>
      <p:sp>
        <p:nvSpPr>
          <p:cNvPr id="3" name="Content Placeholder 2">
            <a:extLst>
              <a:ext uri="{FF2B5EF4-FFF2-40B4-BE49-F238E27FC236}">
                <a16:creationId xmlns:a16="http://schemas.microsoft.com/office/drawing/2014/main" id="{530242AD-A0AF-4A8D-9E66-51797009DD87}"/>
              </a:ext>
            </a:extLst>
          </p:cNvPr>
          <p:cNvSpPr>
            <a:spLocks noGrp="1"/>
          </p:cNvSpPr>
          <p:nvPr>
            <p:ph idx="1"/>
          </p:nvPr>
        </p:nvSpPr>
        <p:spPr>
          <a:xfrm>
            <a:off x="177553" y="2290439"/>
            <a:ext cx="11833933" cy="4438835"/>
          </a:xfrm>
        </p:spPr>
        <p:txBody>
          <a:bodyPr>
            <a:normAutofit fontScale="92500"/>
          </a:bodyPr>
          <a:lstStyle/>
          <a:p>
            <a:endParaRPr lang="es-ES" dirty="0"/>
          </a:p>
          <a:p>
            <a:pPr algn="ctr"/>
            <a:r>
              <a:rPr lang="es-ES" sz="2800" dirty="0">
                <a:latin typeface="Times New Roman" panose="02020603050405020304" pitchFamily="18" charset="0"/>
                <a:cs typeface="Times New Roman" panose="02020603050405020304" pitchFamily="18" charset="0"/>
              </a:rPr>
              <a:t>El río estaba respaldado 15 millas, ¿por qué tan lejos? Para demostrarle a Israel que Dios era abundantemente adecuado, también para permitir que pasara tanta gente. </a:t>
            </a:r>
          </a:p>
          <a:p>
            <a:pPr algn="ctr"/>
            <a:r>
              <a:rPr lang="es-ES" sz="2800" dirty="0">
                <a:latin typeface="Times New Roman" panose="02020603050405020304" pitchFamily="18" charset="0"/>
                <a:cs typeface="Times New Roman" panose="02020603050405020304" pitchFamily="18" charset="0"/>
              </a:rPr>
              <a:t>NB = Baal era un dios de la fertilidad, dios de la tormenta, la lluvia, los truenos, etc. La lluvia y el agua eran cruciales para la supervivencia en esta tierra. Los cananeos veían un Jordán inundado como protección contra los enemigos que frecuentaban el Transjordania. </a:t>
            </a:r>
          </a:p>
          <a:p>
            <a:pPr algn="ctr"/>
            <a:endParaRPr lang="es-ES" sz="2800" dirty="0">
              <a:latin typeface="Times New Roman" panose="02020603050405020304" pitchFamily="18" charset="0"/>
              <a:cs typeface="Times New Roman" panose="02020603050405020304" pitchFamily="18" charset="0"/>
            </a:endParaRPr>
          </a:p>
          <a:p>
            <a:pPr algn="ctr"/>
            <a:r>
              <a:rPr lang="es-ES" sz="2800" dirty="0">
                <a:latin typeface="Times New Roman" panose="02020603050405020304" pitchFamily="18" charset="0"/>
                <a:cs typeface="Times New Roman" panose="02020603050405020304" pitchFamily="18" charset="0"/>
              </a:rPr>
              <a:t>¡Es significativo que cuando los sacerdotes pisaron el Jordán, se secó! Punto: YHWH es más poderoso que Baal</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266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E2DD9-10DF-451C-938B-1E0243769950}"/>
              </a:ext>
            </a:extLst>
          </p:cNvPr>
          <p:cNvSpPr>
            <a:spLocks noGrp="1"/>
          </p:cNvSpPr>
          <p:nvPr>
            <p:ph type="title"/>
          </p:nvPr>
        </p:nvSpPr>
        <p:spPr>
          <a:xfrm>
            <a:off x="621438" y="514905"/>
            <a:ext cx="9774314" cy="1660124"/>
          </a:xfrm>
        </p:spPr>
        <p:txBody>
          <a:bodyPr/>
          <a:lstStyle/>
          <a:p>
            <a:pPr algn="ctr" fontAlgn="base"/>
            <a:r>
              <a:rPr lang="en-US" dirty="0" err="1">
                <a:latin typeface="Times New Roman" panose="02020603050405020304" pitchFamily="18" charset="0"/>
                <a:cs typeface="Times New Roman" panose="02020603050405020304" pitchFamily="18" charset="0"/>
              </a:rPr>
              <a:t>Capítulo</a:t>
            </a:r>
            <a:r>
              <a:rPr lang="en-US" dirty="0">
                <a:latin typeface="Times New Roman" panose="02020603050405020304" pitchFamily="18" charset="0"/>
                <a:cs typeface="Times New Roman" panose="02020603050405020304" pitchFamily="18" charset="0"/>
              </a:rPr>
              <a:t> 4 - Dos </a:t>
            </a:r>
            <a:r>
              <a:rPr lang="en-US" dirty="0" err="1">
                <a:latin typeface="Times New Roman" panose="02020603050405020304" pitchFamily="18" charset="0"/>
                <a:cs typeface="Times New Roman" panose="02020603050405020304" pitchFamily="18" charset="0"/>
              </a:rPr>
              <a:t>altares</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recuerdo</a:t>
            </a:r>
            <a:r>
              <a:rPr lang="en-US" dirty="0">
                <a:latin typeface="Times New Roman" panose="02020603050405020304" pitchFamily="18" charset="0"/>
                <a:cs typeface="Times New Roman" panose="02020603050405020304" pitchFamily="18" charset="0"/>
              </a:rPr>
              <a:t> (4: 1-24).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Capítulo</a:t>
            </a:r>
            <a:r>
              <a:rPr lang="en-US" dirty="0">
                <a:latin typeface="Times New Roman" panose="02020603050405020304" pitchFamily="18" charset="0"/>
                <a:cs typeface="Times New Roman" panose="02020603050405020304" pitchFamily="18" charset="0"/>
              </a:rPr>
              <a:t> 5 - Tres </a:t>
            </a:r>
            <a:r>
              <a:rPr lang="en-US" dirty="0" err="1">
                <a:latin typeface="Times New Roman" panose="02020603050405020304" pitchFamily="18" charset="0"/>
                <a:cs typeface="Times New Roman" panose="02020603050405020304" pitchFamily="18" charset="0"/>
              </a:rPr>
              <a:t>eventos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significativos</a:t>
            </a:r>
            <a:r>
              <a:rPr lang="en-US" dirty="0">
                <a:latin typeface="Times New Roman" panose="02020603050405020304" pitchFamily="18" charset="0"/>
                <a:cs typeface="Times New Roman" panose="02020603050405020304" pitchFamily="18" charset="0"/>
              </a:rPr>
              <a:t> para Israel (5: 1-12).</a:t>
            </a:r>
          </a:p>
        </p:txBody>
      </p:sp>
      <p:sp>
        <p:nvSpPr>
          <p:cNvPr id="3" name="Content Placeholder 2">
            <a:extLst>
              <a:ext uri="{FF2B5EF4-FFF2-40B4-BE49-F238E27FC236}">
                <a16:creationId xmlns:a16="http://schemas.microsoft.com/office/drawing/2014/main" id="{530242AD-A0AF-4A8D-9E66-51797009DD87}"/>
              </a:ext>
            </a:extLst>
          </p:cNvPr>
          <p:cNvSpPr>
            <a:spLocks noGrp="1"/>
          </p:cNvSpPr>
          <p:nvPr>
            <p:ph idx="1"/>
          </p:nvPr>
        </p:nvSpPr>
        <p:spPr>
          <a:xfrm>
            <a:off x="177553" y="2290439"/>
            <a:ext cx="11833933" cy="4438835"/>
          </a:xfrm>
        </p:spPr>
        <p:txBody>
          <a:bodyPr>
            <a:normAutofit/>
          </a:bodyPr>
          <a:lstStyle/>
          <a:p>
            <a:r>
              <a:rPr lang="es-ES" dirty="0"/>
              <a:t>El rito de la circuncisión fue reinstituido. Al parecer, los niños no habían sido circuncidados en el desierto. Quien no fue circuncidado no pudo participar en la Pascua (Ex. 12:48).</a:t>
            </a:r>
          </a:p>
          <a:p>
            <a:r>
              <a:rPr lang="es-ES" dirty="0" err="1"/>
              <a:t>Gibeath-haaraloth</a:t>
            </a:r>
            <a:r>
              <a:rPr lang="es-ES" dirty="0"/>
              <a:t> - (Jos. 5: 3) significa "colina de prepucios". El nombre fue cambiado en 5: 9 a "</a:t>
            </a:r>
            <a:r>
              <a:rPr lang="es-ES" dirty="0" err="1"/>
              <a:t>Gilgal</a:t>
            </a:r>
            <a:r>
              <a:rPr lang="es-ES" dirty="0"/>
              <a:t>", que suena como la palabra hebrea "</a:t>
            </a:r>
            <a:r>
              <a:rPr lang="es-ES" dirty="0" err="1"/>
              <a:t>galal</a:t>
            </a:r>
            <a:r>
              <a:rPr lang="es-ES" dirty="0"/>
              <a:t>" que significa "rodar". Así el Señor “Quitó de ti el oprobio de Egipto” (5: 9). Josh 5 circuncisión: más peligroso ir a la guerra físicamente desfavorecido que espiritualmente sin preparación. Entonces la circuncisión fue un acto de fe en Josh 5, ¿recuerdas Génesis 35? Debilidad debido a la circuncisión? ¡Habrían recordado eso! ¡Pero ahora son los débiles! Están en territorio enemigo, y la circuncisión los hará vulnerables: FE.</a:t>
            </a:r>
          </a:p>
          <a:p>
            <a:r>
              <a:rPr lang="es-ES" dirty="0"/>
              <a:t>b. Israel celebró la Pascua exactamente 40 años después de salir de Egipto. ¡Es posible que esta sea solo la tercera Pascua desde el Éxodo! El primero fue en Egipto y el segundo en el Sinaí. Ex. 12:48 prohibida participación no circuncidada</a:t>
            </a:r>
          </a:p>
          <a:p>
            <a:r>
              <a:rPr lang="es-ES" dirty="0"/>
              <a:t>C. El maná finalmente cesó, simbolizando su entrada a la tierra prometida y su capacidad para sostenerlos.</a:t>
            </a:r>
            <a:endParaRPr lang="en-US" dirty="0"/>
          </a:p>
        </p:txBody>
      </p:sp>
    </p:spTree>
    <p:extLst>
      <p:ext uri="{BB962C8B-B14F-4D97-AF65-F5344CB8AC3E}">
        <p14:creationId xmlns:p14="http://schemas.microsoft.com/office/powerpoint/2010/main" val="162424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5" name="Freeform: Shape 74">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77"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55CE2DD9-10DF-451C-938B-1E0243769950}"/>
              </a:ext>
            </a:extLst>
          </p:cNvPr>
          <p:cNvSpPr>
            <a:spLocks noGrp="1"/>
          </p:cNvSpPr>
          <p:nvPr>
            <p:ph type="title"/>
          </p:nvPr>
        </p:nvSpPr>
        <p:spPr>
          <a:xfrm>
            <a:off x="781234" y="973668"/>
            <a:ext cx="3768319" cy="2455332"/>
          </a:xfrm>
        </p:spPr>
        <p:txBody>
          <a:bodyPr>
            <a:normAutofit/>
          </a:bodyPr>
          <a:lstStyle/>
          <a:p>
            <a:pPr algn="ctr">
              <a:lnSpc>
                <a:spcPct val="90000"/>
              </a:lnSpc>
            </a:pPr>
            <a:r>
              <a:rPr lang="es-ES" sz="4000" dirty="0">
                <a:solidFill>
                  <a:schemeClr val="tx1"/>
                </a:solidFill>
              </a:rPr>
              <a:t>Capítulo 6 - Victoria en Jericó (6: 1-27)</a:t>
            </a:r>
            <a:endParaRPr lang="en-US" sz="4000" dirty="0">
              <a:solidFill>
                <a:schemeClr val="tx1"/>
              </a:solidFill>
            </a:endParaRPr>
          </a:p>
        </p:txBody>
      </p:sp>
      <p:pic>
        <p:nvPicPr>
          <p:cNvPr id="3074" name="Picture 2">
            <a:extLst>
              <a:ext uri="{FF2B5EF4-FFF2-40B4-BE49-F238E27FC236}">
                <a16:creationId xmlns:a16="http://schemas.microsoft.com/office/drawing/2014/main" id="{E8439F44-9042-49E6-B627-D49B15207D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36" r="6508" b="1"/>
          <a:stretch/>
        </p:blipFill>
        <p:spPr bwMode="auto">
          <a:xfrm>
            <a:off x="5194607" y="803751"/>
            <a:ext cx="6391533" cy="5250498"/>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1" name="Oval 80">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3" name="Oval 82">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5"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22470476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E2DD9-10DF-451C-938B-1E0243769950}"/>
              </a:ext>
            </a:extLst>
          </p:cNvPr>
          <p:cNvSpPr>
            <a:spLocks noGrp="1"/>
          </p:cNvSpPr>
          <p:nvPr>
            <p:ph type="title"/>
          </p:nvPr>
        </p:nvSpPr>
        <p:spPr>
          <a:xfrm>
            <a:off x="1154954" y="621437"/>
            <a:ext cx="8761413" cy="1464815"/>
          </a:xfrm>
        </p:spPr>
        <p:txBody>
          <a:bodyPr/>
          <a:lstStyle/>
          <a:p>
            <a:pPr algn="ctr"/>
            <a:r>
              <a:rPr lang="es-ES" sz="4000" dirty="0"/>
              <a:t>Capítulo 7 - Derrota en Hai debido al pecado de </a:t>
            </a:r>
            <a:r>
              <a:rPr lang="es-ES" sz="4000" dirty="0" err="1"/>
              <a:t>Acán</a:t>
            </a:r>
            <a:r>
              <a:rPr lang="es-ES" sz="4000" dirty="0"/>
              <a:t> (7: 1-26)</a:t>
            </a:r>
            <a:endParaRPr lang="en-US" sz="4000" dirty="0"/>
          </a:p>
        </p:txBody>
      </p:sp>
      <p:sp>
        <p:nvSpPr>
          <p:cNvPr id="3" name="Content Placeholder 2">
            <a:extLst>
              <a:ext uri="{FF2B5EF4-FFF2-40B4-BE49-F238E27FC236}">
                <a16:creationId xmlns:a16="http://schemas.microsoft.com/office/drawing/2014/main" id="{530242AD-A0AF-4A8D-9E66-51797009DD87}"/>
              </a:ext>
            </a:extLst>
          </p:cNvPr>
          <p:cNvSpPr>
            <a:spLocks noGrp="1"/>
          </p:cNvSpPr>
          <p:nvPr>
            <p:ph idx="1"/>
          </p:nvPr>
        </p:nvSpPr>
        <p:spPr>
          <a:xfrm>
            <a:off x="177553" y="2290439"/>
            <a:ext cx="11833933" cy="4438835"/>
          </a:xfrm>
        </p:spPr>
        <p:txBody>
          <a:bodyPr>
            <a:normAutofit lnSpcReduction="10000"/>
          </a:bodyPr>
          <a:lstStyle/>
          <a:p>
            <a:r>
              <a:rPr lang="es-ES" sz="3200" dirty="0"/>
              <a:t>a. ¿Existe tal cosa como “pecado privado”? Discusión: Podemos cometer un pecado en privado, pero los efectos no pueden ser restringidos a nosotros mismos. El pecado de </a:t>
            </a:r>
            <a:r>
              <a:rPr lang="es-ES" sz="3200" dirty="0" err="1"/>
              <a:t>Acán</a:t>
            </a:r>
            <a:r>
              <a:rPr lang="es-ES" sz="3200" dirty="0"/>
              <a:t> es un excelente ejemplo. Toda la nación se vio afectada por el pecado "privado" de un hombre.</a:t>
            </a:r>
          </a:p>
          <a:p>
            <a:r>
              <a:rPr lang="es-ES" sz="3200" dirty="0"/>
              <a:t>b. Respuesta adecuada al pecado (7: 6-10): Confiesa, hazlo bien. Nunca es demasiado tarde para hacer lo correcto.</a:t>
            </a:r>
            <a:endParaRPr lang="en-US" sz="3200" dirty="0"/>
          </a:p>
        </p:txBody>
      </p:sp>
    </p:spTree>
    <p:extLst>
      <p:ext uri="{BB962C8B-B14F-4D97-AF65-F5344CB8AC3E}">
        <p14:creationId xmlns:p14="http://schemas.microsoft.com/office/powerpoint/2010/main" val="188104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E2DD9-10DF-451C-938B-1E0243769950}"/>
              </a:ext>
            </a:extLst>
          </p:cNvPr>
          <p:cNvSpPr>
            <a:spLocks noGrp="1"/>
          </p:cNvSpPr>
          <p:nvPr>
            <p:ph type="title"/>
          </p:nvPr>
        </p:nvSpPr>
        <p:spPr/>
        <p:txBody>
          <a:bodyPr/>
          <a:lstStyle/>
          <a:p>
            <a:pPr algn="ctr"/>
            <a:r>
              <a:rPr lang="en-US" sz="5400" dirty="0" err="1"/>
              <a:t>Capitulos</a:t>
            </a:r>
            <a:endParaRPr lang="en-US" sz="5400" dirty="0"/>
          </a:p>
        </p:txBody>
      </p:sp>
      <p:sp>
        <p:nvSpPr>
          <p:cNvPr id="3" name="Content Placeholder 2">
            <a:extLst>
              <a:ext uri="{FF2B5EF4-FFF2-40B4-BE49-F238E27FC236}">
                <a16:creationId xmlns:a16="http://schemas.microsoft.com/office/drawing/2014/main" id="{530242AD-A0AF-4A8D-9E66-51797009DD87}"/>
              </a:ext>
            </a:extLst>
          </p:cNvPr>
          <p:cNvSpPr>
            <a:spLocks noGrp="1"/>
          </p:cNvSpPr>
          <p:nvPr>
            <p:ph idx="1"/>
          </p:nvPr>
        </p:nvSpPr>
        <p:spPr>
          <a:xfrm>
            <a:off x="177553" y="2290439"/>
            <a:ext cx="11833933" cy="4438835"/>
          </a:xfrm>
        </p:spPr>
        <p:txBody>
          <a:bodyPr>
            <a:normAutofit/>
          </a:bodyPr>
          <a:lstStyle/>
          <a:p>
            <a:endParaRPr lang="es-ES" sz="2400" dirty="0"/>
          </a:p>
          <a:p>
            <a:r>
              <a:rPr lang="es-ES" sz="3200" dirty="0"/>
              <a:t>Capítulo 8 - Victoria en Hai debido a la obediencia de las personas (8: 1-35)</a:t>
            </a:r>
          </a:p>
          <a:p>
            <a:r>
              <a:rPr lang="es-ES" sz="3200" dirty="0"/>
              <a:t>Capítulo 9 - Derrotado por mentiras gabaonitas (9: 1-27).</a:t>
            </a:r>
          </a:p>
          <a:p>
            <a:r>
              <a:rPr lang="es-ES" sz="3200" dirty="0"/>
              <a:t>Capítulo 10: Victoria sobre la Coalición de 5 Reyes Amorreos (10: 1-27).</a:t>
            </a:r>
          </a:p>
          <a:p>
            <a:r>
              <a:rPr lang="es-ES" sz="3200" dirty="0"/>
              <a:t>Asignación de Canaán a las 12 tribus (13-24)</a:t>
            </a:r>
            <a:endParaRPr lang="en-US" sz="3200" dirty="0"/>
          </a:p>
        </p:txBody>
      </p:sp>
    </p:spTree>
    <p:extLst>
      <p:ext uri="{BB962C8B-B14F-4D97-AF65-F5344CB8AC3E}">
        <p14:creationId xmlns:p14="http://schemas.microsoft.com/office/powerpoint/2010/main" val="61412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E2DD9-10DF-451C-938B-1E0243769950}"/>
              </a:ext>
            </a:extLst>
          </p:cNvPr>
          <p:cNvSpPr>
            <a:spLocks noGrp="1"/>
          </p:cNvSpPr>
          <p:nvPr>
            <p:ph type="title"/>
          </p:nvPr>
        </p:nvSpPr>
        <p:spPr>
          <a:xfrm>
            <a:off x="665826" y="621437"/>
            <a:ext cx="9250542" cy="1059195"/>
          </a:xfrm>
        </p:spPr>
        <p:txBody>
          <a:bodyPr/>
          <a:lstStyle/>
          <a:p>
            <a:pPr algn="ctr"/>
            <a:r>
              <a:rPr lang="es-ES" dirty="0"/>
              <a:t>Josué renueva el pacto con Israel </a:t>
            </a:r>
            <a:br>
              <a:rPr lang="es-ES" dirty="0"/>
            </a:br>
            <a:r>
              <a:rPr lang="es-ES" dirty="0"/>
              <a:t>(24: 1-28)</a:t>
            </a:r>
            <a:endParaRPr lang="en-US" dirty="0"/>
          </a:p>
        </p:txBody>
      </p:sp>
      <p:graphicFrame>
        <p:nvGraphicFramePr>
          <p:cNvPr id="4" name="Content Placeholder 3">
            <a:extLst>
              <a:ext uri="{FF2B5EF4-FFF2-40B4-BE49-F238E27FC236}">
                <a16:creationId xmlns:a16="http://schemas.microsoft.com/office/drawing/2014/main" id="{2BD105A6-FD92-419C-86EE-6D65C1AA8CA2}"/>
              </a:ext>
            </a:extLst>
          </p:cNvPr>
          <p:cNvGraphicFramePr>
            <a:graphicFrameLocks noGrp="1"/>
          </p:cNvGraphicFramePr>
          <p:nvPr>
            <p:ph idx="1"/>
            <p:extLst>
              <p:ext uri="{D42A27DB-BD31-4B8C-83A1-F6EECF244321}">
                <p14:modId xmlns:p14="http://schemas.microsoft.com/office/powerpoint/2010/main" val="1999742243"/>
              </p:ext>
            </p:extLst>
          </p:nvPr>
        </p:nvGraphicFramePr>
        <p:xfrm>
          <a:off x="381740" y="2441359"/>
          <a:ext cx="11443316" cy="4199139"/>
        </p:xfrm>
        <a:graphic>
          <a:graphicData uri="http://schemas.openxmlformats.org/drawingml/2006/table">
            <a:tbl>
              <a:tblPr/>
              <a:tblGrid>
                <a:gridCol w="5721658">
                  <a:extLst>
                    <a:ext uri="{9D8B030D-6E8A-4147-A177-3AD203B41FA5}">
                      <a16:colId xmlns:a16="http://schemas.microsoft.com/office/drawing/2014/main" val="3122191287"/>
                    </a:ext>
                  </a:extLst>
                </a:gridCol>
                <a:gridCol w="5721658">
                  <a:extLst>
                    <a:ext uri="{9D8B030D-6E8A-4147-A177-3AD203B41FA5}">
                      <a16:colId xmlns:a16="http://schemas.microsoft.com/office/drawing/2014/main" val="3715052438"/>
                    </a:ext>
                  </a:extLst>
                </a:gridCol>
              </a:tblGrid>
              <a:tr h="599877">
                <a:tc gridSpan="2">
                  <a:txBody>
                    <a:bodyPr/>
                    <a:lstStyle/>
                    <a:p>
                      <a:pPr algn="ctr" rtl="0" fontAlgn="base"/>
                      <a:r>
                        <a:rPr lang="en-US" sz="2400" b="1" i="0" dirty="0" err="1">
                          <a:effectLst/>
                          <a:latin typeface="Times New Roman" panose="02020603050405020304" pitchFamily="18" charset="0"/>
                        </a:rPr>
                        <a:t>paralelos</a:t>
                      </a:r>
                      <a:r>
                        <a:rPr lang="en-US" sz="2400" b="0" i="0" dirty="0">
                          <a:effectLst/>
                          <a:latin typeface="Times New Roman" panose="02020603050405020304" pitchFamily="18" charset="0"/>
                        </a:rPr>
                        <a:t> </a:t>
                      </a:r>
                      <a:endParaRPr lang="en-US" sz="3600" b="0" i="0" dirty="0">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CCCCCC"/>
                    </a:solidFill>
                  </a:tcPr>
                </a:tc>
                <a:tc hMerge="1">
                  <a:txBody>
                    <a:bodyPr/>
                    <a:lstStyle/>
                    <a:p>
                      <a:endParaRPr lang="en-US"/>
                    </a:p>
                  </a:txBody>
                  <a:tcPr/>
                </a:tc>
                <a:extLst>
                  <a:ext uri="{0D108BD9-81ED-4DB2-BD59-A6C34878D82A}">
                    <a16:rowId xmlns:a16="http://schemas.microsoft.com/office/drawing/2014/main" val="451653760"/>
                  </a:ext>
                </a:extLst>
              </a:tr>
              <a:tr h="999795">
                <a:tc>
                  <a:txBody>
                    <a:bodyPr/>
                    <a:lstStyle/>
                    <a:p>
                      <a:pPr algn="ctr" rtl="0" fontAlgn="base"/>
                      <a:r>
                        <a:rPr lang="en-US" sz="2400" b="1" i="0" dirty="0">
                          <a:effectLst/>
                          <a:latin typeface="Times New Roman" panose="02020603050405020304" pitchFamily="18" charset="0"/>
                        </a:rPr>
                        <a:t>3 puntos </a:t>
                      </a:r>
                      <a:r>
                        <a:rPr lang="en-US" sz="2400" b="1" i="0" dirty="0" err="1">
                          <a:effectLst/>
                          <a:latin typeface="Times New Roman" panose="02020603050405020304" pitchFamily="18" charset="0"/>
                        </a:rPr>
                        <a:t>principales</a:t>
                      </a:r>
                      <a:r>
                        <a:rPr lang="en-US" sz="2400" b="1" i="0" dirty="0">
                          <a:effectLst/>
                          <a:latin typeface="Times New Roman" panose="02020603050405020304" pitchFamily="18" charset="0"/>
                        </a:rPr>
                        <a:t> de Josue</a:t>
                      </a:r>
                      <a:endParaRPr lang="en-US" sz="3600" b="0" i="0" dirty="0">
                        <a:effectLst/>
                      </a:endParaRPr>
                    </a:p>
                  </a:txBody>
                  <a:tcPr>
                    <a:lnL w="7620" cap="flat" cmpd="sng" algn="ctr">
                      <a:solidFill>
                        <a:srgbClr val="C8E0D3"/>
                      </a:solidFill>
                      <a:prstDash val="solid"/>
                      <a:round/>
                      <a:headEnd type="none" w="med" len="med"/>
                      <a:tailEnd type="none" w="med" len="med"/>
                    </a:lnL>
                    <a:lnR w="7620" cap="flat" cmpd="sng" algn="ctr">
                      <a:solidFill>
                        <a:srgbClr val="C8E0D3"/>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rgbClr val="C8E0D3"/>
                      </a:solidFill>
                      <a:prstDash val="solid"/>
                      <a:round/>
                      <a:headEnd type="none" w="med" len="med"/>
                      <a:tailEnd type="none" w="med" len="med"/>
                    </a:lnB>
                    <a:solidFill>
                      <a:srgbClr val="CCCCCC"/>
                    </a:solidFill>
                  </a:tcPr>
                </a:tc>
                <a:tc>
                  <a:txBody>
                    <a:bodyPr/>
                    <a:lstStyle/>
                    <a:p>
                      <a:pPr algn="ctr" rtl="0" fontAlgn="base"/>
                      <a:r>
                        <a:rPr lang="en-US" sz="2400" b="1" i="0" dirty="0">
                          <a:effectLst/>
                          <a:latin typeface="Times New Roman" panose="02020603050405020304" pitchFamily="18" charset="0"/>
                        </a:rPr>
                        <a:t>3 puntos </a:t>
                      </a:r>
                      <a:r>
                        <a:rPr lang="en-US" sz="2400" b="1" i="0" dirty="0" err="1">
                          <a:effectLst/>
                          <a:latin typeface="Times New Roman" panose="02020603050405020304" pitchFamily="18" charset="0"/>
                        </a:rPr>
                        <a:t>principales</a:t>
                      </a:r>
                      <a:r>
                        <a:rPr lang="en-US" sz="2400" b="1" i="0" dirty="0">
                          <a:effectLst/>
                          <a:latin typeface="Times New Roman" panose="02020603050405020304" pitchFamily="18" charset="0"/>
                        </a:rPr>
                        <a:t> de </a:t>
                      </a:r>
                      <a:r>
                        <a:rPr lang="en-US" sz="2400" b="1" i="0" dirty="0" err="1">
                          <a:effectLst/>
                          <a:latin typeface="Times New Roman" panose="02020603050405020304" pitchFamily="18" charset="0"/>
                        </a:rPr>
                        <a:t>Deuteronomio</a:t>
                      </a:r>
                      <a:endParaRPr lang="en-US" sz="3600" b="0" i="0" dirty="0">
                        <a:effectLst/>
                      </a:endParaRPr>
                    </a:p>
                  </a:txBody>
                  <a:tcPr>
                    <a:lnL w="7620" cap="flat" cmpd="sng" algn="ctr">
                      <a:solidFill>
                        <a:srgbClr val="C8E0D3"/>
                      </a:solidFill>
                      <a:prstDash val="solid"/>
                      <a:round/>
                      <a:headEnd type="none" w="med" len="med"/>
                      <a:tailEnd type="none" w="med" len="med"/>
                    </a:lnL>
                    <a:lnR w="7620" cap="flat" cmpd="sng" algn="ctr">
                      <a:solidFill>
                        <a:srgbClr val="28E1D3"/>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rgbClr val="28E1D3"/>
                      </a:solidFill>
                      <a:prstDash val="solid"/>
                      <a:round/>
                      <a:headEnd type="none" w="med" len="med"/>
                      <a:tailEnd type="none" w="med" len="med"/>
                    </a:lnB>
                    <a:solidFill>
                      <a:srgbClr val="CCCCCC"/>
                    </a:solidFill>
                  </a:tcPr>
                </a:tc>
                <a:extLst>
                  <a:ext uri="{0D108BD9-81ED-4DB2-BD59-A6C34878D82A}">
                    <a16:rowId xmlns:a16="http://schemas.microsoft.com/office/drawing/2014/main" val="265129808"/>
                  </a:ext>
                </a:extLst>
              </a:tr>
              <a:tr h="599877">
                <a:tc>
                  <a:txBody>
                    <a:bodyPr/>
                    <a:lstStyle/>
                    <a:p>
                      <a:pPr algn="l" rtl="0" fontAlgn="base"/>
                      <a:r>
                        <a:rPr lang="en-US" sz="2400" b="0" i="0" dirty="0" err="1">
                          <a:effectLst/>
                          <a:latin typeface="Times New Roman" panose="02020603050405020304" pitchFamily="18" charset="0"/>
                        </a:rPr>
                        <a:t>i</a:t>
                      </a:r>
                      <a:r>
                        <a:rPr lang="en-US" sz="2400" b="0" i="0" dirty="0">
                          <a:effectLst/>
                          <a:latin typeface="Times New Roman" panose="02020603050405020304" pitchFamily="18" charset="0"/>
                        </a:rPr>
                        <a:t>. Israel </a:t>
                      </a:r>
                      <a:r>
                        <a:rPr lang="en-US" sz="2400" b="0" i="0" dirty="0" err="1">
                          <a:effectLst/>
                          <a:latin typeface="Times New Roman" panose="02020603050405020304" pitchFamily="18" charset="0"/>
                        </a:rPr>
                        <a:t>temeria</a:t>
                      </a:r>
                      <a:r>
                        <a:rPr lang="en-US" sz="2400" b="0" i="0" dirty="0">
                          <a:effectLst/>
                          <a:latin typeface="Times New Roman" panose="02020603050405020304" pitchFamily="18" charset="0"/>
                        </a:rPr>
                        <a:t> a Dios (24:14) </a:t>
                      </a:r>
                      <a:endParaRPr lang="en-US" sz="3600" b="0" i="0" dirty="0">
                        <a:effectLst/>
                      </a:endParaRPr>
                    </a:p>
                  </a:txBody>
                  <a:tcPr>
                    <a:lnL w="7620" cap="flat" cmpd="sng" algn="ctr">
                      <a:solidFill>
                        <a:srgbClr val="F8E0D3"/>
                      </a:solidFill>
                      <a:prstDash val="solid"/>
                      <a:round/>
                      <a:headEnd type="none" w="med" len="med"/>
                      <a:tailEnd type="none" w="med" len="med"/>
                    </a:lnL>
                    <a:lnR w="7620" cap="flat" cmpd="sng" algn="ctr">
                      <a:solidFill>
                        <a:srgbClr val="F8E0D3"/>
                      </a:solidFill>
                      <a:prstDash val="solid"/>
                      <a:round/>
                      <a:headEnd type="none" w="med" len="med"/>
                      <a:tailEnd type="none" w="med" len="med"/>
                    </a:lnR>
                    <a:lnT w="7620" cap="flat" cmpd="sng" algn="ctr">
                      <a:solidFill>
                        <a:srgbClr val="C8E0D3"/>
                      </a:solidFill>
                      <a:prstDash val="solid"/>
                      <a:round/>
                      <a:headEnd type="none" w="med" len="med"/>
                      <a:tailEnd type="none" w="med" len="med"/>
                    </a:lnT>
                    <a:lnB w="7620" cap="flat" cmpd="sng" algn="ctr">
                      <a:solidFill>
                        <a:srgbClr val="F8E0D3"/>
                      </a:solidFill>
                      <a:prstDash val="solid"/>
                      <a:round/>
                      <a:headEnd type="none" w="med" len="med"/>
                      <a:tailEnd type="none" w="med" len="med"/>
                    </a:lnB>
                  </a:tcPr>
                </a:tc>
                <a:tc>
                  <a:txBody>
                    <a:bodyPr/>
                    <a:lstStyle/>
                    <a:p>
                      <a:pPr algn="l" rtl="0" fontAlgn="base"/>
                      <a:r>
                        <a:rPr lang="en-US" sz="2400" b="1" i="1" dirty="0" err="1">
                          <a:solidFill>
                            <a:srgbClr val="FF0000"/>
                          </a:solidFill>
                          <a:effectLst/>
                          <a:latin typeface="Times New Roman" panose="02020603050405020304" pitchFamily="18" charset="0"/>
                        </a:rPr>
                        <a:t>Acuerdense</a:t>
                      </a:r>
                      <a:r>
                        <a:rPr lang="en-US" sz="2400" b="1" i="1" dirty="0">
                          <a:solidFill>
                            <a:srgbClr val="FF0000"/>
                          </a:solidFill>
                          <a:effectLst/>
                          <a:latin typeface="Times New Roman" panose="02020603050405020304" pitchFamily="18" charset="0"/>
                        </a:rPr>
                        <a:t> de MI </a:t>
                      </a:r>
                      <a:r>
                        <a:rPr lang="en-US" sz="2400" b="0" i="0" dirty="0">
                          <a:effectLst/>
                          <a:latin typeface="Times New Roman" panose="02020603050405020304" pitchFamily="18" charset="0"/>
                        </a:rPr>
                        <a:t> </a:t>
                      </a:r>
                      <a:endParaRPr lang="en-US" sz="3600" b="0" i="0" dirty="0">
                        <a:effectLst/>
                      </a:endParaRPr>
                    </a:p>
                  </a:txBody>
                  <a:tcPr>
                    <a:lnL w="7620" cap="flat" cmpd="sng" algn="ctr">
                      <a:solidFill>
                        <a:srgbClr val="F8E0D3"/>
                      </a:solidFill>
                      <a:prstDash val="solid"/>
                      <a:round/>
                      <a:headEnd type="none" w="med" len="med"/>
                      <a:tailEnd type="none" w="med" len="med"/>
                    </a:lnL>
                    <a:lnR w="7620" cap="flat" cmpd="sng" algn="ctr">
                      <a:solidFill>
                        <a:srgbClr val="E8E1D3"/>
                      </a:solidFill>
                      <a:prstDash val="solid"/>
                      <a:round/>
                      <a:headEnd type="none" w="med" len="med"/>
                      <a:tailEnd type="none" w="med" len="med"/>
                    </a:lnR>
                    <a:lnT w="7620" cap="flat" cmpd="sng" algn="ctr">
                      <a:solidFill>
                        <a:srgbClr val="28E1D3"/>
                      </a:solidFill>
                      <a:prstDash val="solid"/>
                      <a:round/>
                      <a:headEnd type="none" w="med" len="med"/>
                      <a:tailEnd type="none" w="med" len="med"/>
                    </a:lnT>
                    <a:lnB w="7620" cap="flat" cmpd="sng" algn="ctr">
                      <a:solidFill>
                        <a:srgbClr val="E8E1D3"/>
                      </a:solidFill>
                      <a:prstDash val="solid"/>
                      <a:round/>
                      <a:headEnd type="none" w="med" len="med"/>
                      <a:tailEnd type="none" w="med" len="med"/>
                    </a:lnB>
                  </a:tcPr>
                </a:tc>
                <a:extLst>
                  <a:ext uri="{0D108BD9-81ED-4DB2-BD59-A6C34878D82A}">
                    <a16:rowId xmlns:a16="http://schemas.microsoft.com/office/drawing/2014/main" val="1568851735"/>
                  </a:ext>
                </a:extLst>
              </a:tr>
              <a:tr h="999795">
                <a:tc>
                  <a:txBody>
                    <a:bodyPr/>
                    <a:lstStyle/>
                    <a:p>
                      <a:pPr algn="l" rtl="0" fontAlgn="base"/>
                      <a:r>
                        <a:rPr lang="en-US" sz="2400" b="0" i="0" dirty="0">
                          <a:effectLst/>
                          <a:latin typeface="Times New Roman" panose="02020603050405020304" pitchFamily="18" charset="0"/>
                        </a:rPr>
                        <a:t>ii. Israel </a:t>
                      </a:r>
                      <a:r>
                        <a:rPr lang="en-US" sz="2400" b="0" i="0" dirty="0" err="1">
                          <a:effectLst/>
                          <a:latin typeface="Times New Roman" panose="02020603050405020304" pitchFamily="18" charset="0"/>
                        </a:rPr>
                        <a:t>serviria</a:t>
                      </a:r>
                      <a:r>
                        <a:rPr lang="en-US" sz="2400" b="0" i="0" dirty="0">
                          <a:effectLst/>
                          <a:latin typeface="Times New Roman" panose="02020603050405020304" pitchFamily="18" charset="0"/>
                        </a:rPr>
                        <a:t> </a:t>
                      </a:r>
                      <a:r>
                        <a:rPr lang="en-US" sz="2400" b="0" i="0" dirty="0" err="1">
                          <a:effectLst/>
                          <a:latin typeface="Times New Roman" panose="02020603050405020304" pitchFamily="18" charset="0"/>
                        </a:rPr>
                        <a:t>solamente</a:t>
                      </a:r>
                      <a:r>
                        <a:rPr lang="en-US" sz="2400" b="0" i="0" dirty="0">
                          <a:effectLst/>
                          <a:latin typeface="Times New Roman" panose="02020603050405020304" pitchFamily="18" charset="0"/>
                        </a:rPr>
                        <a:t> a Dios (24:14) </a:t>
                      </a:r>
                      <a:endParaRPr lang="en-US" sz="3600" b="0" i="0" dirty="0">
                        <a:effectLst/>
                      </a:endParaRPr>
                    </a:p>
                  </a:txBody>
                  <a:tcPr>
                    <a:lnL w="7620" cap="flat" cmpd="sng" algn="ctr">
                      <a:solidFill>
                        <a:srgbClr val="28E1D3"/>
                      </a:solidFill>
                      <a:prstDash val="solid"/>
                      <a:round/>
                      <a:headEnd type="none" w="med" len="med"/>
                      <a:tailEnd type="none" w="med" len="med"/>
                    </a:lnL>
                    <a:lnR w="7620" cap="flat" cmpd="sng" algn="ctr">
                      <a:solidFill>
                        <a:srgbClr val="28E1D3"/>
                      </a:solidFill>
                      <a:prstDash val="solid"/>
                      <a:round/>
                      <a:headEnd type="none" w="med" len="med"/>
                      <a:tailEnd type="none" w="med" len="med"/>
                    </a:lnR>
                    <a:lnT w="7620" cap="flat" cmpd="sng" algn="ctr">
                      <a:solidFill>
                        <a:srgbClr val="F8E0D3"/>
                      </a:solidFill>
                      <a:prstDash val="solid"/>
                      <a:round/>
                      <a:headEnd type="none" w="med" len="med"/>
                      <a:tailEnd type="none" w="med" len="med"/>
                    </a:lnT>
                    <a:lnB w="7620" cap="flat" cmpd="sng" algn="ctr">
                      <a:solidFill>
                        <a:srgbClr val="28E1D3"/>
                      </a:solidFill>
                      <a:prstDash val="solid"/>
                      <a:round/>
                      <a:headEnd type="none" w="med" len="med"/>
                      <a:tailEnd type="none" w="med" len="med"/>
                    </a:lnB>
                  </a:tcPr>
                </a:tc>
                <a:tc>
                  <a:txBody>
                    <a:bodyPr/>
                    <a:lstStyle/>
                    <a:p>
                      <a:pPr algn="l" rtl="0" fontAlgn="base"/>
                      <a:r>
                        <a:rPr lang="en-US" sz="2400" b="1" i="1" dirty="0">
                          <a:solidFill>
                            <a:srgbClr val="FF0000"/>
                          </a:solidFill>
                          <a:effectLst/>
                          <a:latin typeface="Times New Roman" panose="02020603050405020304" pitchFamily="18" charset="0"/>
                        </a:rPr>
                        <a:t>Sean </a:t>
                      </a:r>
                      <a:r>
                        <a:rPr lang="en-US" sz="2400" b="1" i="1" dirty="0" err="1">
                          <a:solidFill>
                            <a:srgbClr val="FF0000"/>
                          </a:solidFill>
                          <a:effectLst/>
                          <a:latin typeface="Times New Roman" panose="02020603050405020304" pitchFamily="18" charset="0"/>
                        </a:rPr>
                        <a:t>fieles</a:t>
                      </a:r>
                      <a:r>
                        <a:rPr lang="en-US" sz="2400" b="1" i="1" dirty="0">
                          <a:solidFill>
                            <a:srgbClr val="FF0000"/>
                          </a:solidFill>
                          <a:effectLst/>
                          <a:latin typeface="Times New Roman" panose="02020603050405020304" pitchFamily="18" charset="0"/>
                        </a:rPr>
                        <a:t> a MI</a:t>
                      </a:r>
                      <a:endParaRPr lang="en-US" sz="3600" b="0" i="0" dirty="0">
                        <a:effectLst/>
                      </a:endParaRPr>
                    </a:p>
                  </a:txBody>
                  <a:tcPr>
                    <a:lnL w="7620" cap="flat" cmpd="sng" algn="ctr">
                      <a:solidFill>
                        <a:srgbClr val="28E1D3"/>
                      </a:solidFill>
                      <a:prstDash val="solid"/>
                      <a:round/>
                      <a:headEnd type="none" w="med" len="med"/>
                      <a:tailEnd type="none" w="med" len="med"/>
                    </a:lnL>
                    <a:lnR w="7620" cap="flat" cmpd="sng" algn="ctr">
                      <a:solidFill>
                        <a:srgbClr val="08E6D3"/>
                      </a:solidFill>
                      <a:prstDash val="solid"/>
                      <a:round/>
                      <a:headEnd type="none" w="med" len="med"/>
                      <a:tailEnd type="none" w="med" len="med"/>
                    </a:lnR>
                    <a:lnT w="7620" cap="flat" cmpd="sng" algn="ctr">
                      <a:solidFill>
                        <a:srgbClr val="E8E1D3"/>
                      </a:solidFill>
                      <a:prstDash val="solid"/>
                      <a:round/>
                      <a:headEnd type="none" w="med" len="med"/>
                      <a:tailEnd type="none" w="med" len="med"/>
                    </a:lnT>
                    <a:lnB w="7620" cap="flat" cmpd="sng" algn="ctr">
                      <a:solidFill>
                        <a:srgbClr val="08E6D3"/>
                      </a:solidFill>
                      <a:prstDash val="solid"/>
                      <a:round/>
                      <a:headEnd type="none" w="med" len="med"/>
                      <a:tailEnd type="none" w="med" len="med"/>
                    </a:lnB>
                  </a:tcPr>
                </a:tc>
                <a:extLst>
                  <a:ext uri="{0D108BD9-81ED-4DB2-BD59-A6C34878D82A}">
                    <a16:rowId xmlns:a16="http://schemas.microsoft.com/office/drawing/2014/main" val="1103242071"/>
                  </a:ext>
                </a:extLst>
              </a:tr>
              <a:tr h="999795">
                <a:tc>
                  <a:txBody>
                    <a:bodyPr/>
                    <a:lstStyle/>
                    <a:p>
                      <a:pPr algn="l" rtl="0" fontAlgn="base"/>
                      <a:r>
                        <a:rPr lang="en-US" sz="2400" b="0" i="0" dirty="0">
                          <a:effectLst/>
                          <a:latin typeface="Times New Roman" panose="02020603050405020304" pitchFamily="18" charset="0"/>
                        </a:rPr>
                        <a:t>iii. Israel </a:t>
                      </a:r>
                      <a:r>
                        <a:rPr lang="en-US" sz="2400" b="0" i="0" dirty="0" err="1">
                          <a:effectLst/>
                          <a:latin typeface="Times New Roman" panose="02020603050405020304" pitchFamily="18" charset="0"/>
                        </a:rPr>
                        <a:t>dejaria</a:t>
                      </a:r>
                      <a:r>
                        <a:rPr lang="en-US" sz="2400" b="0" i="0" dirty="0">
                          <a:effectLst/>
                          <a:latin typeface="Times New Roman" panose="02020603050405020304" pitchFamily="18" charset="0"/>
                        </a:rPr>
                        <a:t> a los dioses </a:t>
                      </a:r>
                      <a:r>
                        <a:rPr lang="en-US" sz="2400" b="0" i="0" dirty="0" err="1">
                          <a:effectLst/>
                          <a:latin typeface="Times New Roman" panose="02020603050405020304" pitchFamily="18" charset="0"/>
                        </a:rPr>
                        <a:t>falsos</a:t>
                      </a:r>
                      <a:r>
                        <a:rPr lang="en-US" sz="2400" b="0" i="0" dirty="0">
                          <a:effectLst/>
                          <a:latin typeface="Times New Roman" panose="02020603050405020304" pitchFamily="18" charset="0"/>
                        </a:rPr>
                        <a:t> (24:14) </a:t>
                      </a:r>
                      <a:endParaRPr lang="en-US" sz="3600" b="0" i="0" dirty="0">
                        <a:effectLst/>
                      </a:endParaRPr>
                    </a:p>
                  </a:txBody>
                  <a:tcPr>
                    <a:lnL w="7620" cap="flat" cmpd="sng" algn="ctr">
                      <a:solidFill>
                        <a:srgbClr val="58E4D3"/>
                      </a:solidFill>
                      <a:prstDash val="solid"/>
                      <a:round/>
                      <a:headEnd type="none" w="med" len="med"/>
                      <a:tailEnd type="none" w="med" len="med"/>
                    </a:lnL>
                    <a:lnR w="7620" cap="flat" cmpd="sng" algn="ctr">
                      <a:solidFill>
                        <a:srgbClr val="58E4D3"/>
                      </a:solidFill>
                      <a:prstDash val="solid"/>
                      <a:round/>
                      <a:headEnd type="none" w="med" len="med"/>
                      <a:tailEnd type="none" w="med" len="med"/>
                    </a:lnR>
                    <a:lnT w="7620" cap="flat" cmpd="sng" algn="ctr">
                      <a:solidFill>
                        <a:srgbClr val="28E1D3"/>
                      </a:solidFill>
                      <a:prstDash val="solid"/>
                      <a:round/>
                      <a:headEnd type="none" w="med" len="med"/>
                      <a:tailEnd type="none" w="med" len="med"/>
                    </a:lnT>
                    <a:lnB w="7620" cap="flat" cmpd="sng" algn="ctr">
                      <a:solidFill>
                        <a:srgbClr val="58E4D3"/>
                      </a:solidFill>
                      <a:prstDash val="solid"/>
                      <a:round/>
                      <a:headEnd type="none" w="med" len="med"/>
                      <a:tailEnd type="none" w="med" len="med"/>
                    </a:lnB>
                  </a:tcPr>
                </a:tc>
                <a:tc>
                  <a:txBody>
                    <a:bodyPr/>
                    <a:lstStyle/>
                    <a:p>
                      <a:pPr algn="l" rtl="0" fontAlgn="base"/>
                      <a:r>
                        <a:rPr lang="en-US" sz="2400" b="1" i="1" dirty="0" err="1">
                          <a:solidFill>
                            <a:srgbClr val="FF0000"/>
                          </a:solidFill>
                          <a:effectLst/>
                          <a:latin typeface="Times New Roman" panose="02020603050405020304" pitchFamily="18" charset="0"/>
                        </a:rPr>
                        <a:t>Dejen</a:t>
                      </a:r>
                      <a:r>
                        <a:rPr lang="en-US" sz="2400" b="1" i="1" dirty="0">
                          <a:solidFill>
                            <a:srgbClr val="FF0000"/>
                          </a:solidFill>
                          <a:effectLst/>
                          <a:latin typeface="Times New Roman" panose="02020603050405020304" pitchFamily="18" charset="0"/>
                        </a:rPr>
                        <a:t> a los dioses </a:t>
                      </a:r>
                      <a:r>
                        <a:rPr lang="en-US" sz="2400" b="1" i="1" dirty="0" err="1">
                          <a:solidFill>
                            <a:srgbClr val="FF0000"/>
                          </a:solidFill>
                          <a:effectLst/>
                          <a:latin typeface="Times New Roman" panose="02020603050405020304" pitchFamily="18" charset="0"/>
                        </a:rPr>
                        <a:t>Falsos</a:t>
                      </a:r>
                      <a:endParaRPr lang="en-US" sz="3600" b="0" i="0" dirty="0">
                        <a:effectLst/>
                      </a:endParaRPr>
                    </a:p>
                  </a:txBody>
                  <a:tcPr>
                    <a:lnL w="7620" cap="flat" cmpd="sng" algn="ctr">
                      <a:solidFill>
                        <a:srgbClr val="58E4D3"/>
                      </a:solidFill>
                      <a:prstDash val="solid"/>
                      <a:round/>
                      <a:headEnd type="none" w="med" len="med"/>
                      <a:tailEnd type="none" w="med" len="med"/>
                    </a:lnL>
                    <a:lnR w="7620" cap="flat" cmpd="sng" algn="ctr">
                      <a:solidFill>
                        <a:srgbClr val="88E4D3"/>
                      </a:solidFill>
                      <a:prstDash val="solid"/>
                      <a:round/>
                      <a:headEnd type="none" w="med" len="med"/>
                      <a:tailEnd type="none" w="med" len="med"/>
                    </a:lnR>
                    <a:lnT w="7620" cap="flat" cmpd="sng" algn="ctr">
                      <a:solidFill>
                        <a:srgbClr val="08E6D3"/>
                      </a:solidFill>
                      <a:prstDash val="solid"/>
                      <a:round/>
                      <a:headEnd type="none" w="med" len="med"/>
                      <a:tailEnd type="none" w="med" len="med"/>
                    </a:lnT>
                    <a:lnB w="7620" cap="flat" cmpd="sng" algn="ctr">
                      <a:solidFill>
                        <a:srgbClr val="88E4D3"/>
                      </a:solidFill>
                      <a:prstDash val="solid"/>
                      <a:round/>
                      <a:headEnd type="none" w="med" len="med"/>
                      <a:tailEnd type="none" w="med" len="med"/>
                    </a:lnB>
                  </a:tcPr>
                </a:tc>
                <a:extLst>
                  <a:ext uri="{0D108BD9-81ED-4DB2-BD59-A6C34878D82A}">
                    <a16:rowId xmlns:a16="http://schemas.microsoft.com/office/drawing/2014/main" val="3341150503"/>
                  </a:ext>
                </a:extLst>
              </a:tr>
            </a:tbl>
          </a:graphicData>
        </a:graphic>
      </p:graphicFrame>
    </p:spTree>
    <p:extLst>
      <p:ext uri="{BB962C8B-B14F-4D97-AF65-F5344CB8AC3E}">
        <p14:creationId xmlns:p14="http://schemas.microsoft.com/office/powerpoint/2010/main" val="226674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F9555-8CC9-4E7E-80AF-E1E08E202D94}"/>
              </a:ext>
            </a:extLst>
          </p:cNvPr>
          <p:cNvSpPr>
            <a:spLocks noGrp="1"/>
          </p:cNvSpPr>
          <p:nvPr>
            <p:ph type="title"/>
          </p:nvPr>
        </p:nvSpPr>
        <p:spPr/>
        <p:txBody>
          <a:bodyPr/>
          <a:lstStyle/>
          <a:p>
            <a:r>
              <a:rPr lang="en-US" sz="6600" dirty="0"/>
              <a:t>Josue</a:t>
            </a:r>
          </a:p>
        </p:txBody>
      </p:sp>
      <p:sp>
        <p:nvSpPr>
          <p:cNvPr id="3" name="Content Placeholder 2">
            <a:extLst>
              <a:ext uri="{FF2B5EF4-FFF2-40B4-BE49-F238E27FC236}">
                <a16:creationId xmlns:a16="http://schemas.microsoft.com/office/drawing/2014/main" id="{5888823F-9A54-4C1F-95F0-587457FB3234}"/>
              </a:ext>
            </a:extLst>
          </p:cNvPr>
          <p:cNvSpPr>
            <a:spLocks noGrp="1"/>
          </p:cNvSpPr>
          <p:nvPr>
            <p:ph idx="1"/>
          </p:nvPr>
        </p:nvSpPr>
        <p:spPr>
          <a:xfrm>
            <a:off x="284086" y="1890944"/>
            <a:ext cx="11611992" cy="4731799"/>
          </a:xfrm>
        </p:spPr>
        <p:txBody>
          <a:bodyPr>
            <a:normAutofit/>
          </a:bodyPr>
          <a:lstStyle/>
          <a:p>
            <a:pPr marL="0" indent="0">
              <a:buNone/>
            </a:pPr>
            <a:endParaRPr lang="es-ES" dirty="0"/>
          </a:p>
          <a:p>
            <a:r>
              <a:rPr lang="es-ES" sz="2100" dirty="0">
                <a:latin typeface="Times New Roman" panose="02020603050405020304" pitchFamily="18" charset="0"/>
                <a:cs typeface="Times New Roman" panose="02020603050405020304" pitchFamily="18" charset="0"/>
              </a:rPr>
              <a:t>Fecha de los acontecimientos: 1406 a 1380 a. C.</a:t>
            </a:r>
          </a:p>
          <a:p>
            <a:r>
              <a:rPr lang="es-ES" sz="2100" dirty="0">
                <a:latin typeface="Times New Roman" panose="02020603050405020304" pitchFamily="18" charset="0"/>
                <a:cs typeface="Times New Roman" panose="02020603050405020304" pitchFamily="18" charset="0"/>
              </a:rPr>
              <a:t>Fecha de redacción: 1380 a. C.</a:t>
            </a:r>
          </a:p>
          <a:p>
            <a:r>
              <a:rPr lang="es-ES" sz="2100" dirty="0">
                <a:latin typeface="Times New Roman" panose="02020603050405020304" pitchFamily="18" charset="0"/>
                <a:cs typeface="Times New Roman" panose="02020603050405020304" pitchFamily="18" charset="0"/>
              </a:rPr>
              <a:t>Autor: Joshua, de la tribu de Efraín (obviamente no escribió el relato de su muerte).</a:t>
            </a:r>
          </a:p>
          <a:p>
            <a:r>
              <a:rPr lang="es-ES" sz="2100" dirty="0">
                <a:latin typeface="Times New Roman" panose="02020603050405020304" pitchFamily="18" charset="0"/>
                <a:cs typeface="Times New Roman" panose="02020603050405020304" pitchFamily="18" charset="0"/>
              </a:rPr>
              <a:t>Tema: Victoria nacional por fe y obediencia.</a:t>
            </a:r>
          </a:p>
          <a:p>
            <a:r>
              <a:rPr lang="es-ES" sz="2100" dirty="0">
                <a:latin typeface="Times New Roman" panose="02020603050405020304" pitchFamily="18" charset="0"/>
                <a:cs typeface="Times New Roman" panose="02020603050405020304" pitchFamily="18" charset="0"/>
              </a:rPr>
              <a:t>Propósito: El propósito de este libro es registrar la conquista y división de Canaán para vincular la obediencia a la victoria y la desobediencia a la derrota.</a:t>
            </a:r>
          </a:p>
          <a:p>
            <a:r>
              <a:rPr lang="es-ES" sz="2100" dirty="0">
                <a:latin typeface="Times New Roman" panose="02020603050405020304" pitchFamily="18" charset="0"/>
                <a:cs typeface="Times New Roman" panose="02020603050405020304" pitchFamily="18" charset="0"/>
              </a:rPr>
              <a:t>Muestra a Israel en una conquista victoriosa de 7 años (cap. 1-12) en todo Canaán, y un proceso de 19 años de dividir su herencia entre las 12 tribus (cap. 13-24).</a:t>
            </a:r>
          </a:p>
          <a:p>
            <a:r>
              <a:rPr lang="es-ES" sz="2100" dirty="0">
                <a:latin typeface="Times New Roman" panose="02020603050405020304" pitchFamily="18" charset="0"/>
                <a:cs typeface="Times New Roman" panose="02020603050405020304" pitchFamily="18" charset="0"/>
              </a:rPr>
              <a:t>Dios mostró su fidelidad al cumplir las promesas que hizo a Abraham y Moisés de dar a Israel la tierra de Canaán.</a:t>
            </a:r>
            <a:endParaRPr lang="en-US"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045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000"/>
                                        <p:tgtEl>
                                          <p:spTgt spid="3">
                                            <p:txEl>
                                              <p:pRg st="7" end="7"/>
                                            </p:txEl>
                                          </p:spTgt>
                                        </p:tgtEl>
                                      </p:cBhvr>
                                    </p:animEffect>
                                    <p:anim calcmode="lin" valueType="num">
                                      <p:cBhvr>
                                        <p:cTn id="5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01A0E-A94C-43C7-AA13-2256296F686F}"/>
              </a:ext>
            </a:extLst>
          </p:cNvPr>
          <p:cNvSpPr>
            <a:spLocks noGrp="1"/>
          </p:cNvSpPr>
          <p:nvPr>
            <p:ph type="ctrTitle"/>
          </p:nvPr>
        </p:nvSpPr>
        <p:spPr/>
        <p:txBody>
          <a:bodyPr/>
          <a:lstStyle/>
          <a:p>
            <a:r>
              <a:rPr lang="en-US" sz="9600" dirty="0"/>
              <a:t>JUECES</a:t>
            </a:r>
          </a:p>
        </p:txBody>
      </p:sp>
      <p:sp>
        <p:nvSpPr>
          <p:cNvPr id="3" name="Subtitle 2">
            <a:extLst>
              <a:ext uri="{FF2B5EF4-FFF2-40B4-BE49-F238E27FC236}">
                <a16:creationId xmlns:a16="http://schemas.microsoft.com/office/drawing/2014/main" id="{37243D2D-424F-471E-8BBF-D62F1082141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1778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AA0B4-6AB3-4703-BDE4-7710184D9B33}"/>
              </a:ext>
            </a:extLst>
          </p:cNvPr>
          <p:cNvSpPr>
            <a:spLocks noGrp="1"/>
          </p:cNvSpPr>
          <p:nvPr>
            <p:ph type="title"/>
          </p:nvPr>
        </p:nvSpPr>
        <p:spPr>
          <a:xfrm>
            <a:off x="1154954" y="630315"/>
            <a:ext cx="8761413" cy="1305017"/>
          </a:xfrm>
        </p:spPr>
        <p:txBody>
          <a:bodyPr/>
          <a:lstStyle/>
          <a:p>
            <a:pPr algn="ctr"/>
            <a:r>
              <a:rPr lang="en-US" sz="4400" dirty="0" err="1"/>
              <a:t>Tema</a:t>
            </a:r>
            <a:r>
              <a:rPr lang="en-US" sz="4400" dirty="0"/>
              <a:t> y </a:t>
            </a:r>
            <a:r>
              <a:rPr lang="en-US" sz="4400" dirty="0" err="1"/>
              <a:t>Proposito</a:t>
            </a:r>
            <a:endParaRPr lang="en-US" sz="4400" dirty="0"/>
          </a:p>
        </p:txBody>
      </p:sp>
      <p:sp>
        <p:nvSpPr>
          <p:cNvPr id="3" name="Content Placeholder 2">
            <a:extLst>
              <a:ext uri="{FF2B5EF4-FFF2-40B4-BE49-F238E27FC236}">
                <a16:creationId xmlns:a16="http://schemas.microsoft.com/office/drawing/2014/main" id="{8F0C5404-D61B-4EDD-91F3-61EC372D863B}"/>
              </a:ext>
            </a:extLst>
          </p:cNvPr>
          <p:cNvSpPr>
            <a:spLocks noGrp="1"/>
          </p:cNvSpPr>
          <p:nvPr>
            <p:ph idx="1"/>
          </p:nvPr>
        </p:nvSpPr>
        <p:spPr>
          <a:xfrm>
            <a:off x="150920" y="2325950"/>
            <a:ext cx="11603115" cy="4385568"/>
          </a:xfrm>
        </p:spPr>
        <p:txBody>
          <a:bodyPr>
            <a:normAutofit/>
          </a:bodyPr>
          <a:lstStyle/>
          <a:p>
            <a:r>
              <a:rPr lang="es-ES" sz="2400" dirty="0">
                <a:latin typeface="Times New Roman" panose="02020603050405020304" pitchFamily="18" charset="0"/>
                <a:cs typeface="Times New Roman" panose="02020603050405020304" pitchFamily="18" charset="0"/>
              </a:rPr>
              <a:t>Tema: derrota nacional por miedo y desobediencia</a:t>
            </a:r>
          </a:p>
          <a:p>
            <a:r>
              <a:rPr lang="es-ES" sz="2400" dirty="0">
                <a:latin typeface="Times New Roman" panose="02020603050405020304" pitchFamily="18" charset="0"/>
                <a:cs typeface="Times New Roman" panose="02020603050405020304" pitchFamily="18" charset="0"/>
              </a:rPr>
              <a:t>Versículo clave: "No había rey en Israel en aquellos días, cada hombre hizo lo correcto a sus propios ojos" (17: 6, 18: 1, 19: 1, 21:25).</a:t>
            </a:r>
          </a:p>
          <a:p>
            <a:r>
              <a:rPr lang="es-ES" sz="2400" dirty="0">
                <a:latin typeface="Times New Roman" panose="02020603050405020304" pitchFamily="18" charset="0"/>
                <a:cs typeface="Times New Roman" panose="02020603050405020304" pitchFamily="18" charset="0"/>
              </a:rPr>
              <a:t>Propósito: Los propósitos de este libro son: </a:t>
            </a:r>
          </a:p>
          <a:p>
            <a:pPr marL="457200" indent="-457200">
              <a:buFont typeface="+mj-lt"/>
              <a:buAutoNum type="arabicPeriod"/>
            </a:pPr>
            <a:r>
              <a:rPr lang="es-ES" sz="2400" dirty="0">
                <a:latin typeface="Times New Roman" panose="02020603050405020304" pitchFamily="18" charset="0"/>
                <a:cs typeface="Times New Roman" panose="02020603050405020304" pitchFamily="18" charset="0"/>
              </a:rPr>
              <a:t>Explicar por qué Israel necesitaba ser liberado de las naciones paganas que vivían en medio de ella.</a:t>
            </a:r>
          </a:p>
          <a:p>
            <a:pPr marL="457200" indent="-457200">
              <a:buFont typeface="+mj-lt"/>
              <a:buAutoNum type="arabicPeriod"/>
            </a:pPr>
            <a:r>
              <a:rPr lang="es-ES" sz="2400" dirty="0">
                <a:latin typeface="Times New Roman" panose="02020603050405020304" pitchFamily="18" charset="0"/>
                <a:cs typeface="Times New Roman" panose="02020603050405020304" pitchFamily="18" charset="0"/>
              </a:rPr>
              <a:t>Demostrar el fracaso de la teocracia y validar o justificar la monarquía (para mostrar la necesidad de un rey).</a:t>
            </a:r>
          </a:p>
          <a:p>
            <a:pPr marL="457200" indent="-457200">
              <a:buFont typeface="+mj-lt"/>
              <a:buAutoNum type="arabicPeriod"/>
            </a:pPr>
            <a:r>
              <a:rPr lang="es-ES" sz="2400" dirty="0">
                <a:latin typeface="Times New Roman" panose="02020603050405020304" pitchFamily="18" charset="0"/>
                <a:cs typeface="Times New Roman" panose="02020603050405020304" pitchFamily="18" charset="0"/>
              </a:rPr>
              <a:t>Exponer el miedo como el problema central de Israel y mostrar la necesidad de un rey valiente.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6823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AA0B4-6AB3-4703-BDE4-7710184D9B33}"/>
              </a:ext>
            </a:extLst>
          </p:cNvPr>
          <p:cNvSpPr>
            <a:spLocks noGrp="1"/>
          </p:cNvSpPr>
          <p:nvPr>
            <p:ph type="title"/>
          </p:nvPr>
        </p:nvSpPr>
        <p:spPr/>
        <p:txBody>
          <a:bodyPr/>
          <a:lstStyle/>
          <a:p>
            <a:r>
              <a:rPr lang="en-US" dirty="0" err="1"/>
              <a:t>Bosquejo</a:t>
            </a:r>
            <a:r>
              <a:rPr lang="en-US" dirty="0"/>
              <a:t> del Libro</a:t>
            </a:r>
          </a:p>
        </p:txBody>
      </p:sp>
      <p:graphicFrame>
        <p:nvGraphicFramePr>
          <p:cNvPr id="4" name="Content Placeholder 3">
            <a:extLst>
              <a:ext uri="{FF2B5EF4-FFF2-40B4-BE49-F238E27FC236}">
                <a16:creationId xmlns:a16="http://schemas.microsoft.com/office/drawing/2014/main" id="{2999F648-70E4-4979-BC89-0285FA1CE94D}"/>
              </a:ext>
            </a:extLst>
          </p:cNvPr>
          <p:cNvGraphicFramePr>
            <a:graphicFrameLocks noGrp="1"/>
          </p:cNvGraphicFramePr>
          <p:nvPr>
            <p:ph idx="1"/>
            <p:extLst>
              <p:ext uri="{D42A27DB-BD31-4B8C-83A1-F6EECF244321}">
                <p14:modId xmlns:p14="http://schemas.microsoft.com/office/powerpoint/2010/main" val="3153730837"/>
              </p:ext>
            </p:extLst>
          </p:nvPr>
        </p:nvGraphicFramePr>
        <p:xfrm>
          <a:off x="532661" y="2200955"/>
          <a:ext cx="11283518" cy="4657045"/>
        </p:xfrm>
        <a:graphic>
          <a:graphicData uri="http://schemas.openxmlformats.org/drawingml/2006/table">
            <a:tbl>
              <a:tblPr/>
              <a:tblGrid>
                <a:gridCol w="5530788">
                  <a:extLst>
                    <a:ext uri="{9D8B030D-6E8A-4147-A177-3AD203B41FA5}">
                      <a16:colId xmlns:a16="http://schemas.microsoft.com/office/drawing/2014/main" val="1805714359"/>
                    </a:ext>
                  </a:extLst>
                </a:gridCol>
                <a:gridCol w="5752730">
                  <a:extLst>
                    <a:ext uri="{9D8B030D-6E8A-4147-A177-3AD203B41FA5}">
                      <a16:colId xmlns:a16="http://schemas.microsoft.com/office/drawing/2014/main" val="2227741034"/>
                    </a:ext>
                  </a:extLst>
                </a:gridCol>
              </a:tblGrid>
              <a:tr h="2058858">
                <a:tc>
                  <a:txBody>
                    <a:bodyPr/>
                    <a:lstStyle/>
                    <a:p>
                      <a:pPr algn="l" rtl="0" fontAlgn="base"/>
                      <a:r>
                        <a:rPr lang="en-US" sz="1400" b="0" i="0" dirty="0">
                          <a:effectLst/>
                          <a:latin typeface="Times New Roman" panose="02020603050405020304" pitchFamily="18" charset="0"/>
                          <a:cs typeface="Times New Roman" panose="02020603050405020304" pitchFamily="18" charset="0"/>
                        </a:rPr>
                        <a:t> </a:t>
                      </a:r>
                      <a:r>
                        <a:rPr lang="es-ES" sz="2400" b="0" i="0" dirty="0">
                          <a:effectLst/>
                          <a:latin typeface="Times New Roman" panose="02020603050405020304" pitchFamily="18" charset="0"/>
                          <a:cs typeface="Times New Roman" panose="02020603050405020304" pitchFamily="18" charset="0"/>
                        </a:rPr>
                        <a:t>Estructura cronológica</a:t>
                      </a:r>
                    </a:p>
                    <a:p>
                      <a:pPr algn="l" rtl="0" fontAlgn="base"/>
                      <a:r>
                        <a:rPr lang="es-ES" sz="2400" b="0" i="0" dirty="0">
                          <a:effectLst/>
                          <a:latin typeface="Times New Roman" panose="02020603050405020304" pitchFamily="18" charset="0"/>
                          <a:cs typeface="Times New Roman" panose="02020603050405020304" pitchFamily="18" charset="0"/>
                        </a:rPr>
                        <a:t>1. Introducción, condiciones políticas / religiosas (1-2).</a:t>
                      </a:r>
                      <a:endParaRPr lang="en-US" sz="3600" b="0" i="0" dirty="0">
                        <a:effectLst/>
                        <a:latin typeface="Times New Roman" panose="02020603050405020304" pitchFamily="18" charset="0"/>
                        <a:cs typeface="Times New Roman" panose="02020603050405020304" pitchFamily="18" charset="0"/>
                      </a:endParaRPr>
                    </a:p>
                    <a:p>
                      <a:pPr algn="l" rtl="0" fontAlgn="base"/>
                      <a:r>
                        <a:rPr lang="en-US" sz="1800" b="0" i="0" dirty="0">
                          <a:effectLst/>
                          <a:latin typeface="Times New Roman" panose="02020603050405020304" pitchFamily="18" charset="0"/>
                          <a:cs typeface="Times New Roman" panose="02020603050405020304" pitchFamily="18" charset="0"/>
                        </a:rPr>
                        <a:t> </a:t>
                      </a:r>
                      <a:endParaRPr lang="en-US" sz="2800" b="0" i="0" dirty="0">
                        <a:effectLst/>
                        <a:latin typeface="Times New Roman" panose="02020603050405020304" pitchFamily="18" charset="0"/>
                        <a:cs typeface="Times New Roman" panose="02020603050405020304" pitchFamily="18" charset="0"/>
                      </a:endParaRPr>
                    </a:p>
                    <a:p>
                      <a:pPr algn="l" rtl="0" fontAlgn="base"/>
                      <a:r>
                        <a:rPr lang="en-US" sz="1100" b="0" i="0" dirty="0">
                          <a:effectLst/>
                          <a:latin typeface="Times New Roman" panose="02020603050405020304" pitchFamily="18" charset="0"/>
                          <a:cs typeface="Times New Roman" panose="02020603050405020304" pitchFamily="18" charset="0"/>
                        </a:rPr>
                        <a:t> </a:t>
                      </a:r>
                      <a:endParaRPr lang="en-US" sz="1600" b="0" i="0" dirty="0">
                        <a:effectLst/>
                        <a:latin typeface="Times New Roman" panose="02020603050405020304" pitchFamily="18" charset="0"/>
                        <a:cs typeface="Times New Roman" panose="02020603050405020304" pitchFamily="18" charset="0"/>
                      </a:endParaRPr>
                    </a:p>
                  </a:txBody>
                  <a:tcPr marL="89516" marR="89516" marT="44758" marB="44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ase"/>
                      <a:r>
                        <a:rPr lang="es-ES" sz="2000" b="0" i="0" dirty="0">
                          <a:effectLst/>
                          <a:latin typeface="Times New Roman" panose="02020603050405020304" pitchFamily="18" charset="0"/>
                          <a:cs typeface="Times New Roman" panose="02020603050405020304" pitchFamily="18" charset="0"/>
                        </a:rPr>
                        <a:t>Estructura bíblica:</a:t>
                      </a:r>
                    </a:p>
                    <a:p>
                      <a:pPr algn="l" rtl="0" fontAlgn="base"/>
                      <a:r>
                        <a:rPr lang="es-ES" sz="2000" b="0" i="0" dirty="0">
                          <a:effectLst/>
                          <a:latin typeface="Times New Roman" panose="02020603050405020304" pitchFamily="18" charset="0"/>
                          <a:cs typeface="Times New Roman" panose="02020603050405020304" pitchFamily="18" charset="0"/>
                        </a:rPr>
                        <a:t>CH. 1-2</a:t>
                      </a:r>
                    </a:p>
                    <a:p>
                      <a:pPr algn="l" rtl="0" fontAlgn="base"/>
                      <a:r>
                        <a:rPr lang="es-ES" sz="2000" b="0" i="0" dirty="0">
                          <a:effectLst/>
                          <a:latin typeface="Times New Roman" panose="02020603050405020304" pitchFamily="18" charset="0"/>
                          <a:cs typeface="Times New Roman" panose="02020603050405020304" pitchFamily="18" charset="0"/>
                        </a:rPr>
                        <a:t>Introducción, condiciones políticas / religiosas (1-2).</a:t>
                      </a:r>
                    </a:p>
                    <a:p>
                      <a:pPr algn="l" rtl="0" fontAlgn="base"/>
                      <a:r>
                        <a:rPr lang="es-ES" sz="2000" b="0" i="0" dirty="0">
                          <a:effectLst/>
                          <a:latin typeface="Times New Roman" panose="02020603050405020304" pitchFamily="18" charset="0"/>
                          <a:cs typeface="Times New Roman" panose="02020603050405020304" pitchFamily="18" charset="0"/>
                        </a:rPr>
                        <a:t>a. El fracaso de Israel en expulsar a los cananeos (1).</a:t>
                      </a:r>
                    </a:p>
                    <a:p>
                      <a:pPr algn="l" rtl="0" fontAlgn="base"/>
                      <a:r>
                        <a:rPr lang="es-ES" sz="2000" b="0" i="0" dirty="0">
                          <a:effectLst/>
                          <a:latin typeface="Times New Roman" panose="02020603050405020304" pitchFamily="18" charset="0"/>
                          <a:cs typeface="Times New Roman" panose="02020603050405020304" pitchFamily="18" charset="0"/>
                        </a:rPr>
                        <a:t>si. La aceptación de Israel del culto cananeo a Baal (2)</a:t>
                      </a:r>
                      <a:endParaRPr lang="en-US" sz="2000" b="0" i="0" dirty="0">
                        <a:effectLst/>
                        <a:latin typeface="Times New Roman" panose="02020603050405020304" pitchFamily="18" charset="0"/>
                        <a:cs typeface="Times New Roman" panose="02020603050405020304" pitchFamily="18" charset="0"/>
                      </a:endParaRPr>
                    </a:p>
                  </a:txBody>
                  <a:tcPr marL="89516" marR="89516" marT="44758" marB="447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4067092"/>
                  </a:ext>
                </a:extLst>
              </a:tr>
              <a:tr h="984671">
                <a:tc>
                  <a:txBody>
                    <a:bodyPr/>
                    <a:lstStyle/>
                    <a:p>
                      <a:pPr algn="l" rtl="0" fontAlgn="base"/>
                      <a:r>
                        <a:rPr lang="es-ES" sz="2800" b="0" i="0" dirty="0">
                          <a:effectLst/>
                          <a:latin typeface="Times New Roman" panose="02020603050405020304" pitchFamily="18" charset="0"/>
                          <a:cs typeface="Times New Roman" panose="02020603050405020304" pitchFamily="18" charset="0"/>
                        </a:rPr>
                        <a:t>2. El doble apéndice (17-21) ocurrió durante el juicio de Othoniel</a:t>
                      </a:r>
                      <a:endParaRPr lang="en-US" sz="2800" b="0" i="0" dirty="0">
                        <a:effectLst/>
                        <a:latin typeface="Times New Roman" panose="02020603050405020304" pitchFamily="18" charset="0"/>
                        <a:cs typeface="Times New Roman" panose="02020603050405020304" pitchFamily="18" charset="0"/>
                      </a:endParaRPr>
                    </a:p>
                  </a:txBody>
                  <a:tcPr marL="89516" marR="89516" marT="44758" marB="44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ase"/>
                      <a:r>
                        <a:rPr lang="es-ES" sz="2400" b="0" i="0" dirty="0">
                          <a:effectLst/>
                          <a:latin typeface="Times New Roman" panose="02020603050405020304" pitchFamily="18" charset="0"/>
                          <a:cs typeface="Times New Roman" panose="02020603050405020304" pitchFamily="18" charset="0"/>
                        </a:rPr>
                        <a:t>Los jueces: ciclos de pecado, opresión, castigo y liberación (3-16).</a:t>
                      </a:r>
                      <a:endParaRPr lang="en-US" sz="2400" b="0" i="0" dirty="0">
                        <a:effectLst/>
                        <a:latin typeface="Times New Roman" panose="02020603050405020304" pitchFamily="18" charset="0"/>
                        <a:cs typeface="Times New Roman" panose="02020603050405020304" pitchFamily="18" charset="0"/>
                      </a:endParaRPr>
                    </a:p>
                  </a:txBody>
                  <a:tcPr marL="89516" marR="89516" marT="44758" marB="447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8850434"/>
                  </a:ext>
                </a:extLst>
              </a:tr>
              <a:tr h="1342733">
                <a:tc>
                  <a:txBody>
                    <a:bodyPr/>
                    <a:lstStyle/>
                    <a:p>
                      <a:pPr algn="l" rtl="0" fontAlgn="base"/>
                      <a:r>
                        <a:rPr lang="es-ES" sz="2800" b="0" i="0" dirty="0">
                          <a:effectLst/>
                          <a:latin typeface="Times New Roman" panose="02020603050405020304" pitchFamily="18" charset="0"/>
                          <a:cs typeface="Times New Roman" panose="02020603050405020304" pitchFamily="18" charset="0"/>
                        </a:rPr>
                        <a:t>3. Los jueces: ciclos de pecado, opresión, castigo y liberación (3-16).</a:t>
                      </a:r>
                      <a:endParaRPr lang="en-US" sz="2800" b="0" i="0" dirty="0">
                        <a:effectLst/>
                        <a:latin typeface="Times New Roman" panose="02020603050405020304" pitchFamily="18" charset="0"/>
                        <a:cs typeface="Times New Roman" panose="02020603050405020304" pitchFamily="18" charset="0"/>
                      </a:endParaRPr>
                    </a:p>
                  </a:txBody>
                  <a:tcPr marL="89516" marR="89516" marT="44758" marB="44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ase"/>
                      <a:r>
                        <a:rPr lang="es-ES" sz="2000" b="0" i="0" dirty="0">
                          <a:effectLst/>
                          <a:latin typeface="Times New Roman" panose="02020603050405020304" pitchFamily="18" charset="0"/>
                          <a:cs typeface="Times New Roman" panose="02020603050405020304" pitchFamily="18" charset="0"/>
                        </a:rPr>
                        <a:t>CH. 17-21</a:t>
                      </a:r>
                    </a:p>
                    <a:p>
                      <a:pPr algn="l" rtl="0" fontAlgn="base"/>
                      <a:r>
                        <a:rPr lang="es-ES" sz="2000" b="0" i="0" dirty="0">
                          <a:effectLst/>
                          <a:latin typeface="Times New Roman" panose="02020603050405020304" pitchFamily="18" charset="0"/>
                          <a:cs typeface="Times New Roman" panose="02020603050405020304" pitchFamily="18" charset="0"/>
                        </a:rPr>
                        <a:t>Apéndice doble (17-21):</a:t>
                      </a:r>
                    </a:p>
                    <a:p>
                      <a:pPr algn="l" rtl="0" fontAlgn="base"/>
                      <a:r>
                        <a:rPr lang="es-ES" sz="2000" b="0" i="0" dirty="0">
                          <a:effectLst/>
                          <a:latin typeface="Times New Roman" panose="02020603050405020304" pitchFamily="18" charset="0"/>
                          <a:cs typeface="Times New Roman" panose="02020603050405020304" pitchFamily="18" charset="0"/>
                        </a:rPr>
                        <a:t>a. La idolatría sincretista de Miqueas y la migración de los </a:t>
                      </a:r>
                      <a:r>
                        <a:rPr lang="es-ES" sz="2000" b="0" i="0" dirty="0" err="1">
                          <a:effectLst/>
                          <a:latin typeface="Times New Roman" panose="02020603050405020304" pitchFamily="18" charset="0"/>
                          <a:cs typeface="Times New Roman" panose="02020603050405020304" pitchFamily="18" charset="0"/>
                        </a:rPr>
                        <a:t>danitas</a:t>
                      </a:r>
                      <a:r>
                        <a:rPr lang="es-ES" sz="2000" b="0" i="0" dirty="0">
                          <a:effectLst/>
                          <a:latin typeface="Times New Roman" panose="02020603050405020304" pitchFamily="18" charset="0"/>
                          <a:cs typeface="Times New Roman" panose="02020603050405020304" pitchFamily="18" charset="0"/>
                        </a:rPr>
                        <a:t> (17-18).</a:t>
                      </a:r>
                    </a:p>
                    <a:p>
                      <a:pPr algn="l" rtl="0" fontAlgn="base"/>
                      <a:r>
                        <a:rPr lang="es-ES" sz="2000" b="0" i="0" dirty="0">
                          <a:effectLst/>
                          <a:latin typeface="Times New Roman" panose="02020603050405020304" pitchFamily="18" charset="0"/>
                          <a:cs typeface="Times New Roman" panose="02020603050405020304" pitchFamily="18" charset="0"/>
                        </a:rPr>
                        <a:t>si. Guerra benjamita (19-21).</a:t>
                      </a:r>
                      <a:endParaRPr lang="en-US" sz="1600" b="0" i="0" dirty="0">
                        <a:effectLst/>
                        <a:latin typeface="Times New Roman" panose="02020603050405020304" pitchFamily="18" charset="0"/>
                        <a:cs typeface="Times New Roman" panose="02020603050405020304" pitchFamily="18" charset="0"/>
                      </a:endParaRPr>
                    </a:p>
                  </a:txBody>
                  <a:tcPr marL="89516" marR="89516" marT="44758" marB="447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4025007"/>
                  </a:ext>
                </a:extLst>
              </a:tr>
            </a:tbl>
          </a:graphicData>
        </a:graphic>
      </p:graphicFrame>
    </p:spTree>
    <p:extLst>
      <p:ext uri="{BB962C8B-B14F-4D97-AF65-F5344CB8AC3E}">
        <p14:creationId xmlns:p14="http://schemas.microsoft.com/office/powerpoint/2010/main" val="3060828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AA0B4-6AB3-4703-BDE4-7710184D9B33}"/>
              </a:ext>
            </a:extLst>
          </p:cNvPr>
          <p:cNvSpPr>
            <a:spLocks noGrp="1"/>
          </p:cNvSpPr>
          <p:nvPr>
            <p:ph type="title"/>
          </p:nvPr>
        </p:nvSpPr>
        <p:spPr/>
        <p:txBody>
          <a:bodyPr/>
          <a:lstStyle/>
          <a:p>
            <a:pPr algn="ctr"/>
            <a:r>
              <a:rPr lang="en-US" sz="4800" dirty="0" err="1"/>
              <a:t>Cronologia</a:t>
            </a:r>
            <a:endParaRPr lang="en-US" sz="4800" dirty="0"/>
          </a:p>
        </p:txBody>
      </p:sp>
      <p:sp>
        <p:nvSpPr>
          <p:cNvPr id="3" name="Content Placeholder 2">
            <a:extLst>
              <a:ext uri="{FF2B5EF4-FFF2-40B4-BE49-F238E27FC236}">
                <a16:creationId xmlns:a16="http://schemas.microsoft.com/office/drawing/2014/main" id="{8F0C5404-D61B-4EDD-91F3-61EC372D863B}"/>
              </a:ext>
            </a:extLst>
          </p:cNvPr>
          <p:cNvSpPr>
            <a:spLocks noGrp="1"/>
          </p:cNvSpPr>
          <p:nvPr>
            <p:ph idx="1"/>
          </p:nvPr>
        </p:nvSpPr>
        <p:spPr>
          <a:xfrm>
            <a:off x="150920" y="2325950"/>
            <a:ext cx="11603115" cy="4385568"/>
          </a:xfrm>
        </p:spPr>
        <p:txBody>
          <a:bodyPr>
            <a:normAutofit lnSpcReduction="10000"/>
          </a:bodyPr>
          <a:lstStyle/>
          <a:p>
            <a:r>
              <a:rPr lang="es-ES" sz="2400" dirty="0">
                <a:latin typeface="Times New Roman" panose="02020603050405020304" pitchFamily="18" charset="0"/>
                <a:cs typeface="Times New Roman" panose="02020603050405020304" pitchFamily="18" charset="0"/>
              </a:rPr>
              <a:t>Cronológicamente, el período de los jueces nos lleva desde la  muerte de Joshua (1380 a. C.) hasta la época de la coronación de  Saúl (1051 a. C.) que marca el comienzo de la monarquía.</a:t>
            </a:r>
          </a:p>
          <a:p>
            <a:r>
              <a:rPr lang="es-ES" sz="2400" dirty="0">
                <a:latin typeface="Times New Roman" panose="02020603050405020304" pitchFamily="18" charset="0"/>
                <a:cs typeface="Times New Roman" panose="02020603050405020304" pitchFamily="18" charset="0"/>
              </a:rPr>
              <a:t>Para calcular los 7 años de conquista: (Jos. 14: 7)</a:t>
            </a:r>
          </a:p>
          <a:p>
            <a:r>
              <a:rPr lang="es-ES" sz="2400" dirty="0">
                <a:latin typeface="Times New Roman" panose="02020603050405020304" pitchFamily="18" charset="0"/>
                <a:cs typeface="Times New Roman" panose="02020603050405020304" pitchFamily="18" charset="0"/>
              </a:rPr>
              <a:t>Caleb tiene 38 años en 1446 (Éxodo)</a:t>
            </a:r>
          </a:p>
          <a:p>
            <a:r>
              <a:rPr lang="es-ES" sz="2400" dirty="0">
                <a:latin typeface="Times New Roman" panose="02020603050405020304" pitchFamily="18" charset="0"/>
                <a:cs typeface="Times New Roman" panose="02020603050405020304" pitchFamily="18" charset="0"/>
              </a:rPr>
              <a:t>Caleb tiene 40 años en 1444 (en la misión de espionaje </a:t>
            </a:r>
            <a:r>
              <a:rPr lang="es-ES" sz="2400" dirty="0" err="1">
                <a:latin typeface="Times New Roman" panose="02020603050405020304" pitchFamily="18" charset="0"/>
                <a:cs typeface="Times New Roman" panose="02020603050405020304" pitchFamily="18" charset="0"/>
              </a:rPr>
              <a:t>Kadesh</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Barnea</a:t>
            </a:r>
            <a:r>
              <a:rPr lang="es-ES" sz="2400" dirty="0">
                <a:latin typeface="Times New Roman" panose="02020603050405020304" pitchFamily="18" charset="0"/>
                <a:cs typeface="Times New Roman" panose="02020603050405020304" pitchFamily="18" charset="0"/>
              </a:rPr>
              <a:t>, 2 años después del éxodo de 1446)</a:t>
            </a:r>
          </a:p>
          <a:p>
            <a:r>
              <a:rPr lang="es-ES" sz="2400" dirty="0">
                <a:latin typeface="Times New Roman" panose="02020603050405020304" pitchFamily="18" charset="0"/>
                <a:cs typeface="Times New Roman" panose="02020603050405020304" pitchFamily="18" charset="0"/>
              </a:rPr>
              <a:t>En 1406 se acabaron los 40 años de vagar. La conquista comienza. Caleb ahora tiene 78 (38 + 40).</a:t>
            </a:r>
          </a:p>
          <a:p>
            <a:r>
              <a:rPr lang="es-ES" sz="2400" dirty="0">
                <a:latin typeface="Times New Roman" panose="02020603050405020304" pitchFamily="18" charset="0"/>
                <a:cs typeface="Times New Roman" panose="02020603050405020304" pitchFamily="18" charset="0"/>
              </a:rPr>
              <a:t>1406 + 7 años más (Jos. 14: 7) = 1399. Caleb tiene 85 años después de la conquista (Jos. 14: 7)</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4271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AA0B4-6AB3-4703-BDE4-7710184D9B33}"/>
              </a:ext>
            </a:extLst>
          </p:cNvPr>
          <p:cNvSpPr>
            <a:spLocks noGrp="1"/>
          </p:cNvSpPr>
          <p:nvPr>
            <p:ph type="title"/>
          </p:nvPr>
        </p:nvSpPr>
        <p:spPr/>
        <p:txBody>
          <a:bodyPr/>
          <a:lstStyle/>
          <a:p>
            <a:pPr algn="ctr"/>
            <a:r>
              <a:rPr lang="en-US" sz="4800" dirty="0" err="1"/>
              <a:t>cronologia</a:t>
            </a:r>
            <a:endParaRPr lang="en-US" sz="4800" dirty="0"/>
          </a:p>
        </p:txBody>
      </p:sp>
      <p:sp>
        <p:nvSpPr>
          <p:cNvPr id="3" name="Content Placeholder 2">
            <a:extLst>
              <a:ext uri="{FF2B5EF4-FFF2-40B4-BE49-F238E27FC236}">
                <a16:creationId xmlns:a16="http://schemas.microsoft.com/office/drawing/2014/main" id="{8F0C5404-D61B-4EDD-91F3-61EC372D863B}"/>
              </a:ext>
            </a:extLst>
          </p:cNvPr>
          <p:cNvSpPr>
            <a:spLocks noGrp="1"/>
          </p:cNvSpPr>
          <p:nvPr>
            <p:ph idx="1"/>
          </p:nvPr>
        </p:nvSpPr>
        <p:spPr>
          <a:xfrm>
            <a:off x="150920" y="2325950"/>
            <a:ext cx="11603115" cy="4385568"/>
          </a:xfrm>
        </p:spPr>
        <p:txBody>
          <a:bodyPr>
            <a:normAutofit/>
          </a:bodyPr>
          <a:lstStyle/>
          <a:p>
            <a:r>
              <a:rPr lang="es-ES" sz="2400" dirty="0">
                <a:latin typeface="Times New Roman" panose="02020603050405020304" pitchFamily="18" charset="0"/>
                <a:cs typeface="Times New Roman" panose="02020603050405020304" pitchFamily="18" charset="0"/>
              </a:rPr>
              <a:t>Aunque </a:t>
            </a:r>
            <a:r>
              <a:rPr lang="es-ES" sz="2400" dirty="0" err="1">
                <a:latin typeface="Times New Roman" panose="02020603050405020304" pitchFamily="18" charset="0"/>
                <a:cs typeface="Times New Roman" panose="02020603050405020304" pitchFamily="18" charset="0"/>
              </a:rPr>
              <a:t>Josue</a:t>
            </a:r>
            <a:r>
              <a:rPr lang="es-ES" sz="2400" dirty="0">
                <a:latin typeface="Times New Roman" panose="02020603050405020304" pitchFamily="18" charset="0"/>
                <a:cs typeface="Times New Roman" panose="02020603050405020304" pitchFamily="18" charset="0"/>
              </a:rPr>
              <a:t> termina con Israel prometiendo obedecer (Josué 24: 19-28), la nueva generación de Israel que no había visto las obras milagrosas de Dios bajo Josué rápidamente cayó en desobediencia (Jueces 2:10). no lograron eliminar a los cananeos como se les ordenó (Deuteronomio 7: 1-4), y su influencia malvada resultó ser demasiado para Israel y comenzaron a adorar a los Baal y finalmente terminaron en  sometimiento a los extranjeros que habían sido mandó a borrar (Jueces 2: 11-15). </a:t>
            </a:r>
          </a:p>
          <a:p>
            <a:r>
              <a:rPr lang="es-ES" sz="2400" dirty="0">
                <a:latin typeface="Times New Roman" panose="02020603050405020304" pitchFamily="18" charset="0"/>
                <a:cs typeface="Times New Roman" panose="02020603050405020304" pitchFamily="18" charset="0"/>
              </a:rPr>
              <a:t>Debido a que Israel había disminuido  espiritualmente y había caído en manos de las naciones vecinas que los oprimieron, Dios envió jueces para liberar a Israel (Jueces 2: 16).</a:t>
            </a:r>
          </a:p>
          <a:p>
            <a:r>
              <a:rPr lang="es-ES" sz="2400" dirty="0">
                <a:latin typeface="Times New Roman" panose="02020603050405020304" pitchFamily="18" charset="0"/>
                <a:cs typeface="Times New Roman" panose="02020603050405020304" pitchFamily="18" charset="0"/>
              </a:rPr>
              <a:t> El libro de Jueces sirve como un vínculo entre la teocracia  fallida de Israel con la  monarquía de Saúl y David. Una y otra vez (siete veces) se puede ver el ciclo del pecado, la opresión y el castigo antes de que Israel grite para que un juez los libere.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7610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AA0B4-6AB3-4703-BDE4-7710184D9B33}"/>
              </a:ext>
            </a:extLst>
          </p:cNvPr>
          <p:cNvSpPr>
            <a:spLocks noGrp="1"/>
          </p:cNvSpPr>
          <p:nvPr>
            <p:ph type="title"/>
          </p:nvPr>
        </p:nvSpPr>
        <p:spPr/>
        <p:txBody>
          <a:bodyPr/>
          <a:lstStyle/>
          <a:p>
            <a:r>
              <a:rPr lang="en-US" dirty="0" err="1"/>
              <a:t>Otros</a:t>
            </a:r>
            <a:r>
              <a:rPr lang="en-US" dirty="0"/>
              <a:t> dioses</a:t>
            </a:r>
          </a:p>
        </p:txBody>
      </p:sp>
      <p:sp>
        <p:nvSpPr>
          <p:cNvPr id="3" name="Content Placeholder 2">
            <a:extLst>
              <a:ext uri="{FF2B5EF4-FFF2-40B4-BE49-F238E27FC236}">
                <a16:creationId xmlns:a16="http://schemas.microsoft.com/office/drawing/2014/main" id="{8F0C5404-D61B-4EDD-91F3-61EC372D863B}"/>
              </a:ext>
            </a:extLst>
          </p:cNvPr>
          <p:cNvSpPr>
            <a:spLocks noGrp="1"/>
          </p:cNvSpPr>
          <p:nvPr>
            <p:ph idx="1"/>
          </p:nvPr>
        </p:nvSpPr>
        <p:spPr>
          <a:xfrm>
            <a:off x="150920" y="2325950"/>
            <a:ext cx="11603115" cy="4385568"/>
          </a:xfrm>
        </p:spPr>
        <p:txBody>
          <a:bodyPr>
            <a:normAutofit/>
          </a:bodyPr>
          <a:lstStyle/>
          <a:p>
            <a:pPr algn="ctr"/>
            <a:r>
              <a:rPr lang="es-ES" sz="2800" dirty="0">
                <a:latin typeface="Times New Roman" panose="02020603050405020304" pitchFamily="18" charset="0"/>
                <a:cs typeface="Times New Roman" panose="02020603050405020304" pitchFamily="18" charset="0"/>
              </a:rPr>
              <a:t>Los cananeos adoraban a Baal entre otras deidades (1 Reyes 18:18). Baal era el dios de la lluvia y las tormentas. La lluvia era una parte integral de la sociedad agrícola cananea. </a:t>
            </a:r>
            <a:r>
              <a:rPr lang="es-ES" sz="2800" dirty="0" err="1">
                <a:latin typeface="Times New Roman" panose="02020603050405020304" pitchFamily="18" charset="0"/>
                <a:cs typeface="Times New Roman" panose="02020603050405020304" pitchFamily="18" charset="0"/>
              </a:rPr>
              <a:t>Ashtaroth</a:t>
            </a:r>
            <a:r>
              <a:rPr lang="es-ES" sz="2800" dirty="0">
                <a:latin typeface="Times New Roman" panose="02020603050405020304" pitchFamily="18" charset="0"/>
                <a:cs typeface="Times New Roman" panose="02020603050405020304" pitchFamily="18" charset="0"/>
              </a:rPr>
              <a:t> era una diosa de fertilidad, amor y guerra, y a menudo se asocia con Baal en el Antiguo Testamento. Adorar a Baal y </a:t>
            </a:r>
            <a:r>
              <a:rPr lang="es-ES" sz="2800" dirty="0" err="1">
                <a:latin typeface="Times New Roman" panose="02020603050405020304" pitchFamily="18" charset="0"/>
                <a:cs typeface="Times New Roman" panose="02020603050405020304" pitchFamily="18" charset="0"/>
              </a:rPr>
              <a:t>Ashtaroth</a:t>
            </a:r>
            <a:r>
              <a:rPr lang="es-ES" sz="2800" dirty="0">
                <a:latin typeface="Times New Roman" panose="02020603050405020304" pitchFamily="18" charset="0"/>
                <a:cs typeface="Times New Roman" panose="02020603050405020304" pitchFamily="18" charset="0"/>
              </a:rPr>
              <a:t> involucraba muchas prácticas sórdidas: prostitución religiosa (Jue. 2:17; </a:t>
            </a:r>
            <a:r>
              <a:rPr lang="es-ES" sz="2800" dirty="0" err="1">
                <a:latin typeface="Times New Roman" panose="02020603050405020304" pitchFamily="18" charset="0"/>
                <a:cs typeface="Times New Roman" panose="02020603050405020304" pitchFamily="18" charset="0"/>
              </a:rPr>
              <a:t>Jer</a:t>
            </a:r>
            <a:r>
              <a:rPr lang="es-ES" sz="2800" dirty="0">
                <a:latin typeface="Times New Roman" panose="02020603050405020304" pitchFamily="18" charset="0"/>
                <a:cs typeface="Times New Roman" panose="02020603050405020304" pitchFamily="18" charset="0"/>
              </a:rPr>
              <a:t>. 7: 9; Amós 2: 7), sacrificios de niños (</a:t>
            </a:r>
            <a:r>
              <a:rPr lang="es-ES" sz="2800" dirty="0" err="1">
                <a:latin typeface="Times New Roman" panose="02020603050405020304" pitchFamily="18" charset="0"/>
                <a:cs typeface="Times New Roman" panose="02020603050405020304" pitchFamily="18" charset="0"/>
              </a:rPr>
              <a:t>Jer</a:t>
            </a:r>
            <a:r>
              <a:rPr lang="es-ES" sz="2800" dirty="0">
                <a:latin typeface="Times New Roman" panose="02020603050405020304" pitchFamily="18" charset="0"/>
                <a:cs typeface="Times New Roman" panose="02020603050405020304" pitchFamily="18" charset="0"/>
              </a:rPr>
              <a:t>. 19: 5), adoración de serpientes, así como extrema violencia y brutalidad.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9798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AA0B4-6AB3-4703-BDE4-7710184D9B33}"/>
              </a:ext>
            </a:extLst>
          </p:cNvPr>
          <p:cNvSpPr>
            <a:spLocks noGrp="1"/>
          </p:cNvSpPr>
          <p:nvPr>
            <p:ph type="title"/>
          </p:nvPr>
        </p:nvSpPr>
        <p:spPr/>
        <p:txBody>
          <a:bodyPr/>
          <a:lstStyle/>
          <a:p>
            <a:pPr algn="ctr"/>
            <a:r>
              <a:rPr lang="en-US" sz="4800" dirty="0"/>
              <a:t>La Razon </a:t>
            </a:r>
            <a:r>
              <a:rPr lang="en-US" sz="4800" dirty="0" err="1"/>
              <a:t>porque</a:t>
            </a:r>
            <a:r>
              <a:rPr lang="en-US" sz="4800" dirty="0"/>
              <a:t>?</a:t>
            </a:r>
          </a:p>
        </p:txBody>
      </p:sp>
      <p:sp>
        <p:nvSpPr>
          <p:cNvPr id="3" name="Content Placeholder 2">
            <a:extLst>
              <a:ext uri="{FF2B5EF4-FFF2-40B4-BE49-F238E27FC236}">
                <a16:creationId xmlns:a16="http://schemas.microsoft.com/office/drawing/2014/main" id="{8F0C5404-D61B-4EDD-91F3-61EC372D863B}"/>
              </a:ext>
            </a:extLst>
          </p:cNvPr>
          <p:cNvSpPr>
            <a:spLocks noGrp="1"/>
          </p:cNvSpPr>
          <p:nvPr>
            <p:ph idx="1"/>
          </p:nvPr>
        </p:nvSpPr>
        <p:spPr>
          <a:xfrm>
            <a:off x="150920" y="2325950"/>
            <a:ext cx="11603115" cy="4385568"/>
          </a:xfrm>
        </p:spPr>
        <p:txBody>
          <a:bodyPr>
            <a:normAutofit fontScale="92500" lnSpcReduction="20000"/>
          </a:bodyPr>
          <a:lstStyle/>
          <a:p>
            <a:pPr algn="ctr"/>
            <a:r>
              <a:rPr lang="es-ES" sz="2800" dirty="0">
                <a:latin typeface="Times New Roman" panose="02020603050405020304" pitchFamily="18" charset="0"/>
                <a:cs typeface="Times New Roman" panose="02020603050405020304" pitchFamily="18" charset="0"/>
              </a:rPr>
              <a:t>Los israelitas dejaron que algunos de los cananeos permanecieran en la tierra, ahora eran vecinos. Los cananeos vivieron en esta tierra durante algún tiempo y cultivaron excelentes cosechas (Nm. 14,15 que los espías habían visto más de 40 años antes). </a:t>
            </a:r>
          </a:p>
          <a:p>
            <a:pPr algn="ctr"/>
            <a:r>
              <a:rPr lang="es-ES" sz="2800" dirty="0">
                <a:latin typeface="Times New Roman" panose="02020603050405020304" pitchFamily="18" charset="0"/>
                <a:cs typeface="Times New Roman" panose="02020603050405020304" pitchFamily="18" charset="0"/>
              </a:rPr>
              <a:t>Los israelitas habían pasado sus mejores años deambulando por el desierto, por lo tanto, no sabían nada sobre la agricultura. El israelita promedio probablemente asoció a YHWH con el desierto árido. </a:t>
            </a:r>
          </a:p>
          <a:p>
            <a:pPr algn="ctr"/>
            <a:r>
              <a:rPr lang="es-ES" sz="2800" dirty="0">
                <a:latin typeface="Times New Roman" panose="02020603050405020304" pitchFamily="18" charset="0"/>
                <a:cs typeface="Times New Roman" panose="02020603050405020304" pitchFamily="18" charset="0"/>
              </a:rPr>
              <a:t>En Canaán, los israelitas dependían de la fertilidad de la tierra que, según los lugareños, estaba bajo el control de los dioses Baal. </a:t>
            </a:r>
          </a:p>
          <a:p>
            <a:pPr algn="ctr"/>
            <a:r>
              <a:rPr lang="es-ES" sz="2800" dirty="0">
                <a:latin typeface="Times New Roman" panose="02020603050405020304" pitchFamily="18" charset="0"/>
                <a:cs typeface="Times New Roman" panose="02020603050405020304" pitchFamily="18" charset="0"/>
              </a:rPr>
              <a:t>Entonces, tal vez cuando los israelitas miraron hacia los campos cananeos y vieron tan maravillosas cosechas, trataron de alcanzarlos de la misma manera que lo hicieron los cananeos: adorando a Baal.</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882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AA0B4-6AB3-4703-BDE4-7710184D9B33}"/>
              </a:ext>
            </a:extLst>
          </p:cNvPr>
          <p:cNvSpPr>
            <a:spLocks noGrp="1"/>
          </p:cNvSpPr>
          <p:nvPr>
            <p:ph type="title"/>
          </p:nvPr>
        </p:nvSpPr>
        <p:spPr/>
        <p:txBody>
          <a:bodyPr/>
          <a:lstStyle/>
          <a:p>
            <a:pPr algn="ctr"/>
            <a:r>
              <a:rPr lang="en-US" sz="5400" dirty="0" err="1"/>
              <a:t>Jueces</a:t>
            </a:r>
            <a:endParaRPr lang="en-US" sz="5400" dirty="0"/>
          </a:p>
        </p:txBody>
      </p:sp>
      <p:sp>
        <p:nvSpPr>
          <p:cNvPr id="3" name="Content Placeholder 2">
            <a:extLst>
              <a:ext uri="{FF2B5EF4-FFF2-40B4-BE49-F238E27FC236}">
                <a16:creationId xmlns:a16="http://schemas.microsoft.com/office/drawing/2014/main" id="{8F0C5404-D61B-4EDD-91F3-61EC372D863B}"/>
              </a:ext>
            </a:extLst>
          </p:cNvPr>
          <p:cNvSpPr>
            <a:spLocks noGrp="1"/>
          </p:cNvSpPr>
          <p:nvPr>
            <p:ph idx="1"/>
          </p:nvPr>
        </p:nvSpPr>
        <p:spPr>
          <a:xfrm>
            <a:off x="150920" y="2325950"/>
            <a:ext cx="11603115" cy="4385568"/>
          </a:xfrm>
        </p:spPr>
        <p:txBody>
          <a:bodyPr>
            <a:normAutofit/>
          </a:bodyPr>
          <a:lstStyle/>
          <a:p>
            <a:r>
              <a:rPr lang="es-ES" sz="2400" dirty="0">
                <a:latin typeface="Times New Roman" panose="02020603050405020304" pitchFamily="18" charset="0"/>
                <a:cs typeface="Times New Roman" panose="02020603050405020304" pitchFamily="18" charset="0"/>
              </a:rPr>
              <a:t>Los jueces en este libro; El nombre "Jueces" puede ser engañoso. Normalmente se piensa en un juez como alguien que cumple funciones judiciales dentro de una sociedad determinada.</a:t>
            </a:r>
          </a:p>
          <a:p>
            <a:r>
              <a:rPr lang="es-ES" sz="2400" dirty="0">
                <a:latin typeface="Times New Roman" panose="02020603050405020304" pitchFamily="18" charset="0"/>
                <a:cs typeface="Times New Roman" panose="02020603050405020304" pitchFamily="18" charset="0"/>
              </a:rPr>
              <a:t>1. Fueron los hombres (y Débora) quienes actuaron como agentes de la voluntad de Dios.</a:t>
            </a:r>
          </a:p>
          <a:p>
            <a:r>
              <a:rPr lang="es-ES" sz="2400" dirty="0">
                <a:latin typeface="Times New Roman" panose="02020603050405020304" pitchFamily="18" charset="0"/>
                <a:cs typeface="Times New Roman" panose="02020603050405020304" pitchFamily="18" charset="0"/>
              </a:rPr>
              <a:t>2. Ejerció  autoridad militar y / o de supervisión sobre Israel.</a:t>
            </a:r>
          </a:p>
          <a:p>
            <a:r>
              <a:rPr lang="es-ES" sz="2400" dirty="0">
                <a:latin typeface="Times New Roman" panose="02020603050405020304" pitchFamily="18" charset="0"/>
                <a:cs typeface="Times New Roman" panose="02020603050405020304" pitchFamily="18" charset="0"/>
              </a:rPr>
              <a:t>3. Recibió su autoridad de Dios.</a:t>
            </a:r>
          </a:p>
          <a:p>
            <a:r>
              <a:rPr lang="es-ES" sz="2400" dirty="0">
                <a:latin typeface="Times New Roman" panose="02020603050405020304" pitchFamily="18" charset="0"/>
                <a:cs typeface="Times New Roman" panose="02020603050405020304" pitchFamily="18" charset="0"/>
              </a:rPr>
              <a:t>4. Fueron elegidos por Dios (2:16) y no pudieron ser elegidos por la gente, aunque a veces la gente clamaba por un libertador (10:18).</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0333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AA0B4-6AB3-4703-BDE4-7710184D9B33}"/>
              </a:ext>
            </a:extLst>
          </p:cNvPr>
          <p:cNvSpPr>
            <a:spLocks noGrp="1"/>
          </p:cNvSpPr>
          <p:nvPr>
            <p:ph type="title"/>
          </p:nvPr>
        </p:nvSpPr>
        <p:spPr>
          <a:xfrm>
            <a:off x="1154954" y="585926"/>
            <a:ext cx="8761413" cy="1094706"/>
          </a:xfrm>
        </p:spPr>
        <p:txBody>
          <a:bodyPr/>
          <a:lstStyle/>
          <a:p>
            <a:r>
              <a:rPr lang="es-ES" dirty="0"/>
              <a:t>Los jueces cumplieron dos propósitos:</a:t>
            </a:r>
            <a:endParaRPr lang="en-US" dirty="0"/>
          </a:p>
        </p:txBody>
      </p:sp>
      <p:sp>
        <p:nvSpPr>
          <p:cNvPr id="3" name="Content Placeholder 2">
            <a:extLst>
              <a:ext uri="{FF2B5EF4-FFF2-40B4-BE49-F238E27FC236}">
                <a16:creationId xmlns:a16="http://schemas.microsoft.com/office/drawing/2014/main" id="{8F0C5404-D61B-4EDD-91F3-61EC372D863B}"/>
              </a:ext>
            </a:extLst>
          </p:cNvPr>
          <p:cNvSpPr>
            <a:spLocks noGrp="1"/>
          </p:cNvSpPr>
          <p:nvPr>
            <p:ph idx="1"/>
          </p:nvPr>
        </p:nvSpPr>
        <p:spPr>
          <a:xfrm>
            <a:off x="150920" y="2325950"/>
            <a:ext cx="11603115" cy="4385568"/>
          </a:xfrm>
        </p:spPr>
        <p:txBody>
          <a:bodyPr/>
          <a:lstStyle/>
          <a:p>
            <a:endParaRPr lang="es-ES" dirty="0"/>
          </a:p>
          <a:p>
            <a:r>
              <a:rPr lang="es-ES" sz="2800" dirty="0">
                <a:latin typeface="Times New Roman" panose="02020603050405020304" pitchFamily="18" charset="0"/>
                <a:cs typeface="Times New Roman" panose="02020603050405020304" pitchFamily="18" charset="0"/>
              </a:rPr>
              <a:t>a. Liberación: liberaron a un pueblo arrepentido de la disciplina en que había incurrido su incredulidad.</a:t>
            </a:r>
          </a:p>
          <a:p>
            <a:endParaRPr lang="es-ES" sz="2800" dirty="0">
              <a:latin typeface="Times New Roman" panose="02020603050405020304" pitchFamily="18" charset="0"/>
              <a:cs typeface="Times New Roman" panose="02020603050405020304" pitchFamily="18" charset="0"/>
            </a:endParaRPr>
          </a:p>
          <a:p>
            <a:r>
              <a:rPr lang="es-ES" sz="2800" dirty="0">
                <a:latin typeface="Times New Roman" panose="02020603050405020304" pitchFamily="18" charset="0"/>
                <a:cs typeface="Times New Roman" panose="02020603050405020304" pitchFamily="18" charset="0"/>
              </a:rPr>
              <a:t>b. Administración:</a:t>
            </a:r>
          </a:p>
          <a:p>
            <a:endParaRPr lang="es-ES" sz="2800" dirty="0">
              <a:latin typeface="Times New Roman" panose="02020603050405020304" pitchFamily="18" charset="0"/>
              <a:cs typeface="Times New Roman" panose="02020603050405020304" pitchFamily="18" charset="0"/>
            </a:endParaRPr>
          </a:p>
          <a:p>
            <a:r>
              <a:rPr lang="es-ES" sz="2800" dirty="0">
                <a:latin typeface="Times New Roman" panose="02020603050405020304" pitchFamily="18" charset="0"/>
                <a:cs typeface="Times New Roman" panose="02020603050405020304" pitchFamily="18" charset="0"/>
              </a:rPr>
              <a:t>Gobernaron sobre Israel y administraron su gobierno.</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4406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AA0B4-6AB3-4703-BDE4-7710184D9B33}"/>
              </a:ext>
            </a:extLst>
          </p:cNvPr>
          <p:cNvSpPr>
            <a:spLocks noGrp="1"/>
          </p:cNvSpPr>
          <p:nvPr>
            <p:ph type="title"/>
          </p:nvPr>
        </p:nvSpPr>
        <p:spPr/>
        <p:txBody>
          <a:bodyPr/>
          <a:lstStyle/>
          <a:p>
            <a:pPr algn="ctr"/>
            <a:r>
              <a:rPr lang="en-US" dirty="0" err="1"/>
              <a:t>Ciclo</a:t>
            </a:r>
            <a:r>
              <a:rPr lang="en-US" dirty="0"/>
              <a:t> del </a:t>
            </a:r>
            <a:r>
              <a:rPr lang="en-US" dirty="0" err="1"/>
              <a:t>libro</a:t>
            </a:r>
            <a:r>
              <a:rPr lang="en-US" dirty="0"/>
              <a:t> de </a:t>
            </a:r>
            <a:r>
              <a:rPr lang="en-US" dirty="0" err="1"/>
              <a:t>Jueces</a:t>
            </a:r>
            <a:endParaRPr lang="en-US" dirty="0"/>
          </a:p>
        </p:txBody>
      </p:sp>
      <p:sp>
        <p:nvSpPr>
          <p:cNvPr id="3" name="Content Placeholder 2">
            <a:extLst>
              <a:ext uri="{FF2B5EF4-FFF2-40B4-BE49-F238E27FC236}">
                <a16:creationId xmlns:a16="http://schemas.microsoft.com/office/drawing/2014/main" id="{8F0C5404-D61B-4EDD-91F3-61EC372D863B}"/>
              </a:ext>
            </a:extLst>
          </p:cNvPr>
          <p:cNvSpPr>
            <a:spLocks noGrp="1"/>
          </p:cNvSpPr>
          <p:nvPr>
            <p:ph idx="1"/>
          </p:nvPr>
        </p:nvSpPr>
        <p:spPr>
          <a:xfrm>
            <a:off x="150920" y="2325950"/>
            <a:ext cx="11603115" cy="4385568"/>
          </a:xfrm>
        </p:spPr>
        <p:txBody>
          <a:bodyPr>
            <a:normAutofit/>
          </a:bodyPr>
          <a:lstStyle/>
          <a:p>
            <a:pPr>
              <a:buFont typeface="+mj-lt"/>
              <a:buAutoNum type="arabicPeriod"/>
            </a:pPr>
            <a:r>
              <a:rPr lang="en-US" sz="3200" dirty="0" err="1"/>
              <a:t>Pecado</a:t>
            </a:r>
            <a:endParaRPr lang="en-US" sz="3200" dirty="0"/>
          </a:p>
          <a:p>
            <a:pPr>
              <a:buFont typeface="+mj-lt"/>
              <a:buAutoNum type="arabicPeriod"/>
            </a:pPr>
            <a:r>
              <a:rPr lang="en-US" sz="3200" dirty="0" err="1"/>
              <a:t>Opresion</a:t>
            </a:r>
            <a:endParaRPr lang="en-US" sz="3200" dirty="0"/>
          </a:p>
          <a:p>
            <a:pPr>
              <a:buFont typeface="+mj-lt"/>
              <a:buAutoNum type="arabicPeriod"/>
            </a:pPr>
            <a:r>
              <a:rPr lang="en-US" sz="3200" dirty="0" err="1"/>
              <a:t>Arrepentimiento</a:t>
            </a:r>
            <a:r>
              <a:rPr lang="en-US" sz="3200" dirty="0"/>
              <a:t> y clamor </a:t>
            </a:r>
          </a:p>
          <a:p>
            <a:pPr>
              <a:buFont typeface="+mj-lt"/>
              <a:buAutoNum type="arabicPeriod"/>
            </a:pPr>
            <a:r>
              <a:rPr lang="en-US" sz="3200" dirty="0" err="1"/>
              <a:t>Libertador</a:t>
            </a:r>
            <a:endParaRPr lang="en-US" sz="3200" dirty="0"/>
          </a:p>
          <a:p>
            <a:pPr>
              <a:buFont typeface="+mj-lt"/>
              <a:buAutoNum type="arabicPeriod"/>
            </a:pPr>
            <a:r>
              <a:rPr lang="en-US" sz="3200" dirty="0" err="1"/>
              <a:t>paz</a:t>
            </a:r>
            <a:endParaRPr lang="en-US" sz="3200" dirty="0"/>
          </a:p>
        </p:txBody>
      </p:sp>
    </p:spTree>
    <p:extLst>
      <p:ext uri="{BB962C8B-B14F-4D97-AF65-F5344CB8AC3E}">
        <p14:creationId xmlns:p14="http://schemas.microsoft.com/office/powerpoint/2010/main" val="326146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E2DD9-10DF-451C-938B-1E0243769950}"/>
              </a:ext>
            </a:extLst>
          </p:cNvPr>
          <p:cNvSpPr>
            <a:spLocks noGrp="1"/>
          </p:cNvSpPr>
          <p:nvPr>
            <p:ph type="title"/>
          </p:nvPr>
        </p:nvSpPr>
        <p:spPr/>
        <p:txBody>
          <a:bodyPr/>
          <a:lstStyle/>
          <a:p>
            <a:pPr fontAlgn="base"/>
            <a:r>
              <a:rPr lang="en-US" dirty="0" err="1"/>
              <a:t>Trasfondo</a:t>
            </a:r>
            <a:r>
              <a:rPr lang="en-US" dirty="0"/>
              <a:t> cultural:</a:t>
            </a:r>
          </a:p>
        </p:txBody>
      </p:sp>
      <p:sp>
        <p:nvSpPr>
          <p:cNvPr id="3" name="Content Placeholder 2">
            <a:extLst>
              <a:ext uri="{FF2B5EF4-FFF2-40B4-BE49-F238E27FC236}">
                <a16:creationId xmlns:a16="http://schemas.microsoft.com/office/drawing/2014/main" id="{530242AD-A0AF-4A8D-9E66-51797009DD87}"/>
              </a:ext>
            </a:extLst>
          </p:cNvPr>
          <p:cNvSpPr>
            <a:spLocks noGrp="1"/>
          </p:cNvSpPr>
          <p:nvPr>
            <p:ph idx="1"/>
          </p:nvPr>
        </p:nvSpPr>
        <p:spPr>
          <a:xfrm>
            <a:off x="177553" y="2290439"/>
            <a:ext cx="11833933" cy="4438835"/>
          </a:xfrm>
        </p:spPr>
        <p:txBody>
          <a:bodyPr>
            <a:normAutofit/>
          </a:bodyPr>
          <a:lstStyle/>
          <a:p>
            <a:r>
              <a:rPr lang="es-ES" sz="3600" b="1" dirty="0"/>
              <a:t>Políticamente:</a:t>
            </a:r>
          </a:p>
          <a:p>
            <a:r>
              <a:rPr lang="es-ES" sz="2800" dirty="0"/>
              <a:t>Canaán estaba formado por muchas ciudades-estado.</a:t>
            </a:r>
          </a:p>
          <a:p>
            <a:r>
              <a:rPr lang="es-ES" sz="2800" dirty="0"/>
              <a:t>No había gobierno central.</a:t>
            </a:r>
          </a:p>
          <a:p>
            <a:r>
              <a:rPr lang="es-ES" sz="2800" dirty="0"/>
              <a:t>Cada ciudad tenía su propio rey y ejército.</a:t>
            </a:r>
          </a:p>
          <a:p>
            <a:r>
              <a:rPr lang="es-ES" sz="2800" dirty="0"/>
              <a:t>Esto significaba que Israel tendría que conquistar la fuerza militar en cada ciudad para conquistar la tierra.</a:t>
            </a:r>
            <a:endParaRPr lang="en-US" sz="2800" dirty="0"/>
          </a:p>
        </p:txBody>
      </p:sp>
    </p:spTree>
    <p:extLst>
      <p:ext uri="{BB962C8B-B14F-4D97-AF65-F5344CB8AC3E}">
        <p14:creationId xmlns:p14="http://schemas.microsoft.com/office/powerpoint/2010/main" val="245466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AA0B4-6AB3-4703-BDE4-7710184D9B3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F0C5404-D61B-4EDD-91F3-61EC372D863B}"/>
              </a:ext>
            </a:extLst>
          </p:cNvPr>
          <p:cNvSpPr>
            <a:spLocks noGrp="1"/>
          </p:cNvSpPr>
          <p:nvPr>
            <p:ph idx="1"/>
          </p:nvPr>
        </p:nvSpPr>
        <p:spPr>
          <a:xfrm>
            <a:off x="150920" y="2325950"/>
            <a:ext cx="11603115" cy="4385568"/>
          </a:xfrm>
        </p:spPr>
        <p:txBody>
          <a:bodyPr/>
          <a:lstStyle/>
          <a:p>
            <a:endParaRPr lang="en-US" dirty="0"/>
          </a:p>
        </p:txBody>
      </p:sp>
    </p:spTree>
    <p:extLst>
      <p:ext uri="{BB962C8B-B14F-4D97-AF65-F5344CB8AC3E}">
        <p14:creationId xmlns:p14="http://schemas.microsoft.com/office/powerpoint/2010/main" val="4179425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E2DD9-10DF-451C-938B-1E0243769950}"/>
              </a:ext>
            </a:extLst>
          </p:cNvPr>
          <p:cNvSpPr>
            <a:spLocks noGrp="1"/>
          </p:cNvSpPr>
          <p:nvPr>
            <p:ph type="title"/>
          </p:nvPr>
        </p:nvSpPr>
        <p:spPr/>
        <p:txBody>
          <a:bodyPr/>
          <a:lstStyle/>
          <a:p>
            <a:r>
              <a:rPr lang="en-US" dirty="0"/>
              <a:t>TRANSFONDO CULTURAL</a:t>
            </a:r>
          </a:p>
        </p:txBody>
      </p:sp>
      <p:sp>
        <p:nvSpPr>
          <p:cNvPr id="3" name="Content Placeholder 2">
            <a:extLst>
              <a:ext uri="{FF2B5EF4-FFF2-40B4-BE49-F238E27FC236}">
                <a16:creationId xmlns:a16="http://schemas.microsoft.com/office/drawing/2014/main" id="{530242AD-A0AF-4A8D-9E66-51797009DD87}"/>
              </a:ext>
            </a:extLst>
          </p:cNvPr>
          <p:cNvSpPr>
            <a:spLocks noGrp="1"/>
          </p:cNvSpPr>
          <p:nvPr>
            <p:ph idx="1"/>
          </p:nvPr>
        </p:nvSpPr>
        <p:spPr>
          <a:xfrm>
            <a:off x="177553" y="2290439"/>
            <a:ext cx="11833933" cy="4438835"/>
          </a:xfrm>
        </p:spPr>
        <p:txBody>
          <a:bodyPr>
            <a:normAutofit/>
          </a:bodyPr>
          <a:lstStyle/>
          <a:p>
            <a:r>
              <a:rPr lang="es-ES" sz="3200" b="1" dirty="0"/>
              <a:t>Militarmente:</a:t>
            </a:r>
          </a:p>
          <a:p>
            <a:r>
              <a:rPr lang="es-ES" sz="2800" dirty="0"/>
              <a:t>Los cananeos luchaban a menudo y tenían experiencia en la guerra.</a:t>
            </a:r>
          </a:p>
          <a:p>
            <a:r>
              <a:rPr lang="es-ES" sz="2800" dirty="0"/>
              <a:t>También tenían tecnología avanzada de hierro,</a:t>
            </a:r>
          </a:p>
          <a:p>
            <a:r>
              <a:rPr lang="es-ES" sz="2800" dirty="0"/>
              <a:t>Las murallas de su ciudad eran especialmente fuertes. Samaria había resistido el ataque de Asiria durante más de 14 meses (2 Reyes 17: 5), y Gaza resistió a Alejandro Magno durante 5 meses en 332 a. C.</a:t>
            </a:r>
            <a:endParaRPr lang="en-US" sz="2800" dirty="0"/>
          </a:p>
        </p:txBody>
      </p:sp>
    </p:spTree>
    <p:extLst>
      <p:ext uri="{BB962C8B-B14F-4D97-AF65-F5344CB8AC3E}">
        <p14:creationId xmlns:p14="http://schemas.microsoft.com/office/powerpoint/2010/main" val="272238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E2DD9-10DF-451C-938B-1E0243769950}"/>
              </a:ext>
            </a:extLst>
          </p:cNvPr>
          <p:cNvSpPr>
            <a:spLocks noGrp="1"/>
          </p:cNvSpPr>
          <p:nvPr>
            <p:ph type="title"/>
          </p:nvPr>
        </p:nvSpPr>
        <p:spPr/>
        <p:txBody>
          <a:bodyPr/>
          <a:lstStyle/>
          <a:p>
            <a:r>
              <a:rPr lang="en-US" dirty="0"/>
              <a:t>TRANSFONDO CULTURAL</a:t>
            </a:r>
          </a:p>
        </p:txBody>
      </p:sp>
      <p:sp>
        <p:nvSpPr>
          <p:cNvPr id="3" name="Content Placeholder 2">
            <a:extLst>
              <a:ext uri="{FF2B5EF4-FFF2-40B4-BE49-F238E27FC236}">
                <a16:creationId xmlns:a16="http://schemas.microsoft.com/office/drawing/2014/main" id="{530242AD-A0AF-4A8D-9E66-51797009DD87}"/>
              </a:ext>
            </a:extLst>
          </p:cNvPr>
          <p:cNvSpPr>
            <a:spLocks noGrp="1"/>
          </p:cNvSpPr>
          <p:nvPr>
            <p:ph idx="1"/>
          </p:nvPr>
        </p:nvSpPr>
        <p:spPr>
          <a:xfrm>
            <a:off x="177553" y="2290439"/>
            <a:ext cx="11833933" cy="4438835"/>
          </a:xfrm>
        </p:spPr>
        <p:txBody>
          <a:bodyPr/>
          <a:lstStyle/>
          <a:p>
            <a:pPr marL="0" indent="0">
              <a:buNone/>
            </a:pPr>
            <a:endParaRPr lang="es-ES" dirty="0"/>
          </a:p>
          <a:p>
            <a:r>
              <a:rPr lang="es-ES" sz="3200" b="1" dirty="0"/>
              <a:t>Religiosamente:</a:t>
            </a:r>
          </a:p>
          <a:p>
            <a:r>
              <a:rPr lang="es-ES" sz="2800" dirty="0"/>
              <a:t>Los cananeos adoraban a Baal. Un dios de la fertilidad.</a:t>
            </a:r>
          </a:p>
          <a:p>
            <a:r>
              <a:rPr lang="es-ES" sz="2800" dirty="0"/>
              <a:t>Era el dios de la lluvia y las buenas cosechas.</a:t>
            </a:r>
          </a:p>
          <a:p>
            <a:r>
              <a:rPr lang="es-ES" sz="2800" dirty="0"/>
              <a:t>Como Baal no tenía un santuario central como Israel, se podían establecer altares en prácticamente todas las colinas. Este es el referente de los "lugares altos" en el AT, que generalmente estaba marcado por un poste o pilar.</a:t>
            </a:r>
            <a:endParaRPr lang="en-US" sz="2800" dirty="0"/>
          </a:p>
        </p:txBody>
      </p:sp>
    </p:spTree>
    <p:extLst>
      <p:ext uri="{BB962C8B-B14F-4D97-AF65-F5344CB8AC3E}">
        <p14:creationId xmlns:p14="http://schemas.microsoft.com/office/powerpoint/2010/main" val="146786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E2DD9-10DF-451C-938B-1E024376995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30242AD-A0AF-4A8D-9E66-51797009DD87}"/>
              </a:ext>
            </a:extLst>
          </p:cNvPr>
          <p:cNvSpPr>
            <a:spLocks noGrp="1"/>
          </p:cNvSpPr>
          <p:nvPr>
            <p:ph idx="1"/>
          </p:nvPr>
        </p:nvSpPr>
        <p:spPr>
          <a:xfrm>
            <a:off x="177553" y="2290439"/>
            <a:ext cx="11833933" cy="4438835"/>
          </a:xfrm>
        </p:spPr>
        <p:txBody>
          <a:bodyPr>
            <a:normAutofit/>
          </a:bodyPr>
          <a:lstStyle/>
          <a:p>
            <a:r>
              <a:rPr lang="es-ES" sz="3200" b="1" dirty="0"/>
              <a:t>Socialmente:</a:t>
            </a:r>
          </a:p>
          <a:p>
            <a:r>
              <a:rPr lang="es-ES" sz="2800" dirty="0"/>
              <a:t>Las ciudades cananeas eran ciudades muy avanzadas con diseños de edificios contemporáneos, sistemas de drenaje y prácticas comerciales.</a:t>
            </a:r>
          </a:p>
          <a:p>
            <a:r>
              <a:rPr lang="es-ES" sz="2800" dirty="0"/>
              <a:t>Los cananeos estaban muy por delante de Israel, que había pasado los últimos 440 años en Egipto y el desierto.</a:t>
            </a:r>
            <a:endParaRPr lang="en-US" sz="2800" dirty="0"/>
          </a:p>
        </p:txBody>
      </p:sp>
    </p:spTree>
    <p:extLst>
      <p:ext uri="{BB962C8B-B14F-4D97-AF65-F5344CB8AC3E}">
        <p14:creationId xmlns:p14="http://schemas.microsoft.com/office/powerpoint/2010/main" val="208944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E2DD9-10DF-451C-938B-1E024376995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30242AD-A0AF-4A8D-9E66-51797009DD87}"/>
              </a:ext>
            </a:extLst>
          </p:cNvPr>
          <p:cNvSpPr>
            <a:spLocks noGrp="1"/>
          </p:cNvSpPr>
          <p:nvPr>
            <p:ph idx="1"/>
          </p:nvPr>
        </p:nvSpPr>
        <p:spPr>
          <a:xfrm>
            <a:off x="177553" y="2290439"/>
            <a:ext cx="11833933" cy="4438835"/>
          </a:xfrm>
        </p:spPr>
        <p:txBody>
          <a:bodyPr>
            <a:normAutofit/>
          </a:bodyPr>
          <a:lstStyle/>
          <a:p>
            <a:pPr algn="ctr"/>
            <a:r>
              <a:rPr lang="es-ES" sz="2400" b="1" dirty="0">
                <a:latin typeface="Times New Roman" panose="02020603050405020304" pitchFamily="18" charset="0"/>
                <a:cs typeface="Times New Roman" panose="02020603050405020304" pitchFamily="18" charset="0"/>
              </a:rPr>
              <a:t>Génesis 15:16 “la iniquidad de los </a:t>
            </a:r>
            <a:r>
              <a:rPr lang="es-ES" sz="2400" b="1" dirty="0" err="1">
                <a:latin typeface="Times New Roman" panose="02020603050405020304" pitchFamily="18" charset="0"/>
                <a:cs typeface="Times New Roman" panose="02020603050405020304" pitchFamily="18" charset="0"/>
              </a:rPr>
              <a:t>ammoritas</a:t>
            </a:r>
            <a:r>
              <a:rPr lang="es-ES" sz="2400" b="1" dirty="0">
                <a:latin typeface="Times New Roman" panose="02020603050405020304" pitchFamily="18" charset="0"/>
                <a:cs typeface="Times New Roman" panose="02020603050405020304" pitchFamily="18" charset="0"/>
              </a:rPr>
              <a:t> aún no está llena”. Aparentemente, Dios estaba permitiendo que los </a:t>
            </a:r>
            <a:r>
              <a:rPr lang="es-ES" sz="2400" b="1" dirty="0" err="1">
                <a:latin typeface="Times New Roman" panose="02020603050405020304" pitchFamily="18" charset="0"/>
                <a:cs typeface="Times New Roman" panose="02020603050405020304" pitchFamily="18" charset="0"/>
              </a:rPr>
              <a:t>ammoritas</a:t>
            </a:r>
            <a:r>
              <a:rPr lang="es-ES" sz="2400" b="1" dirty="0">
                <a:latin typeface="Times New Roman" panose="02020603050405020304" pitchFamily="18" charset="0"/>
                <a:cs typeface="Times New Roman" panose="02020603050405020304" pitchFamily="18" charset="0"/>
              </a:rPr>
              <a:t> acumularan pecados, que serían castigados en un futuro en el futuro para Abraham (Génesis 15). Ese punto viene en la historia en la conquista de Joshua. El juicio de Dios sobre los </a:t>
            </a:r>
            <a:r>
              <a:rPr lang="es-ES" sz="2400" b="1" dirty="0" err="1">
                <a:latin typeface="Times New Roman" panose="02020603050405020304" pitchFamily="18" charset="0"/>
                <a:cs typeface="Times New Roman" panose="02020603050405020304" pitchFamily="18" charset="0"/>
              </a:rPr>
              <a:t>ammoritas</a:t>
            </a:r>
            <a:r>
              <a:rPr lang="es-ES" sz="2400" b="1" dirty="0">
                <a:latin typeface="Times New Roman" panose="02020603050405020304" pitchFamily="18" charset="0"/>
                <a:cs typeface="Times New Roman" panose="02020603050405020304" pitchFamily="18" charset="0"/>
              </a:rPr>
              <a:t> coincidió sobrenaturalmente con la bendición de la tierra que se le prometió a Abraham. Nota </a:t>
            </a:r>
            <a:r>
              <a:rPr lang="es-ES" sz="2400" b="1" dirty="0" err="1">
                <a:latin typeface="Times New Roman" panose="02020603050405020304" pitchFamily="18" charset="0"/>
                <a:cs typeface="Times New Roman" panose="02020603050405020304" pitchFamily="18" charset="0"/>
              </a:rPr>
              <a:t>Deut</a:t>
            </a:r>
            <a:r>
              <a:rPr lang="es-ES" sz="2400" b="1" dirty="0">
                <a:latin typeface="Times New Roman" panose="02020603050405020304" pitchFamily="18" charset="0"/>
                <a:cs typeface="Times New Roman" panose="02020603050405020304" pitchFamily="18" charset="0"/>
              </a:rPr>
              <a:t>. 9: 4, que dice que es por la maldad de los cananeos.</a:t>
            </a:r>
          </a:p>
          <a:p>
            <a:pPr algn="ctr"/>
            <a:r>
              <a:rPr lang="es-ES" sz="2400" b="1" dirty="0">
                <a:latin typeface="Times New Roman" panose="02020603050405020304" pitchFamily="18" charset="0"/>
                <a:cs typeface="Times New Roman" panose="02020603050405020304" pitchFamily="18" charset="0"/>
              </a:rPr>
              <a:t>Por un lado, Dios estaba cumpliendo Su promesa a Abraham con respecto a la tierra.</a:t>
            </a:r>
          </a:p>
          <a:p>
            <a:pPr algn="ctr"/>
            <a:r>
              <a:rPr lang="es-ES" sz="2400" b="1" dirty="0">
                <a:latin typeface="Times New Roman" panose="02020603050405020304" pitchFamily="18" charset="0"/>
                <a:cs typeface="Times New Roman" panose="02020603050405020304" pitchFamily="18" charset="0"/>
              </a:rPr>
              <a:t>Otro propósito era juzgar a los cananeos por su maldad,</a:t>
            </a:r>
          </a:p>
          <a:p>
            <a:pPr algn="ctr"/>
            <a:r>
              <a:rPr lang="es-ES" sz="2400" b="1" dirty="0">
                <a:latin typeface="Times New Roman" panose="02020603050405020304" pitchFamily="18" charset="0"/>
                <a:cs typeface="Times New Roman" panose="02020603050405020304" pitchFamily="18" charset="0"/>
              </a:rPr>
              <a:t>Finalmente, un tercer propósito tenía como objetivo eliminar cosas que harían tropezar a Israel. ("No enseñarles cosas detestables" </a:t>
            </a:r>
            <a:r>
              <a:rPr lang="es-ES" sz="2400" b="1" dirty="0" err="1">
                <a:latin typeface="Times New Roman" panose="02020603050405020304" pitchFamily="18" charset="0"/>
                <a:cs typeface="Times New Roman" panose="02020603050405020304" pitchFamily="18" charset="0"/>
              </a:rPr>
              <a:t>Deut</a:t>
            </a:r>
            <a:r>
              <a:rPr lang="es-ES" sz="2400" b="1" dirty="0">
                <a:latin typeface="Times New Roman" panose="02020603050405020304" pitchFamily="18" charset="0"/>
                <a:cs typeface="Times New Roman" panose="02020603050405020304" pitchFamily="18" charset="0"/>
              </a:rPr>
              <a:t>. 20:18).</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833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E2DD9-10DF-451C-938B-1E024376995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30242AD-A0AF-4A8D-9E66-51797009DD87}"/>
              </a:ext>
            </a:extLst>
          </p:cNvPr>
          <p:cNvSpPr>
            <a:spLocks noGrp="1"/>
          </p:cNvSpPr>
          <p:nvPr>
            <p:ph idx="1"/>
          </p:nvPr>
        </p:nvSpPr>
        <p:spPr>
          <a:xfrm>
            <a:off x="177553" y="2290439"/>
            <a:ext cx="11833933" cy="4438835"/>
          </a:xfrm>
        </p:spPr>
        <p:txBody>
          <a:bodyPr>
            <a:normAutofit lnSpcReduction="10000"/>
          </a:bodyPr>
          <a:lstStyle/>
          <a:p>
            <a:pPr algn="ctr" fontAlgn="base"/>
            <a:r>
              <a:rPr lang="es-ES" sz="2400" b="1" dirty="0">
                <a:latin typeface="Times New Roman" panose="02020603050405020304" pitchFamily="18" charset="0"/>
                <a:cs typeface="Times New Roman" panose="02020603050405020304" pitchFamily="18" charset="0"/>
              </a:rPr>
              <a:t>¿Por qué Dios ordenaría la muerte de niños inocentes? Este es un tema difícil, y aunque no tenemos un verso que lo explique a nuestra satisfacción, hay varias cosas que probablemente estaban en juego:</a:t>
            </a:r>
          </a:p>
          <a:p>
            <a:pPr algn="ctr" fontAlgn="base"/>
            <a:r>
              <a:rPr lang="es-ES" sz="2400" b="1" dirty="0">
                <a:latin typeface="Times New Roman" panose="02020603050405020304" pitchFamily="18" charset="0"/>
                <a:cs typeface="Times New Roman" panose="02020603050405020304" pitchFamily="18" charset="0"/>
              </a:rPr>
              <a:t>Los niños no son inocentes (Salmo 51: 5; 58: 3).</a:t>
            </a:r>
          </a:p>
          <a:p>
            <a:pPr algn="ctr" fontAlgn="base"/>
            <a:r>
              <a:rPr lang="es-ES" sz="2400" b="1" dirty="0">
                <a:latin typeface="Times New Roman" panose="02020603050405020304" pitchFamily="18" charset="0"/>
                <a:cs typeface="Times New Roman" panose="02020603050405020304" pitchFamily="18" charset="0"/>
              </a:rPr>
              <a:t>Es probable que estos niños hayan crecido como adherentes a las religiones y prácticas malvadas de sus padres. Es notable la profundidad y el nivel de impronta que ocurre en un joven en los primeros años de vida. Para un ejemplo positivo, mira a Moisés y Samuel.</a:t>
            </a:r>
          </a:p>
          <a:p>
            <a:pPr algn="ctr" fontAlgn="base"/>
            <a:r>
              <a:rPr lang="es-ES" sz="2400" b="1" dirty="0">
                <a:latin typeface="Times New Roman" panose="02020603050405020304" pitchFamily="18" charset="0"/>
                <a:cs typeface="Times New Roman" panose="02020603050405020304" pitchFamily="18" charset="0"/>
              </a:rPr>
              <a:t>Estos niños naturalmente habrían crecido resentidos con los israelitas y luego habrían tratado de vengar el trato "injusto" de sus padres.</a:t>
            </a:r>
          </a:p>
          <a:p>
            <a:pPr algn="ctr" fontAlgn="base"/>
            <a:r>
              <a:rPr lang="es-ES" sz="2400" b="1" dirty="0">
                <a:latin typeface="Times New Roman" panose="02020603050405020304" pitchFamily="18" charset="0"/>
                <a:cs typeface="Times New Roman" panose="02020603050405020304" pitchFamily="18" charset="0"/>
              </a:rPr>
              <a:t>Lev. 18: 21-30, Deuteronomio 12: 29-32, Jeremías 32: 30-35.</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198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2" name="Rectangle 71">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5" name="Rectangle 74">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7"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79" name="Rectangle 78">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5CE2DD9-10DF-451C-938B-1E0243769950}"/>
              </a:ext>
            </a:extLst>
          </p:cNvPr>
          <p:cNvSpPr>
            <a:spLocks noGrp="1"/>
          </p:cNvSpPr>
          <p:nvPr>
            <p:ph type="title"/>
          </p:nvPr>
        </p:nvSpPr>
        <p:spPr>
          <a:xfrm>
            <a:off x="8160773" y="1113062"/>
            <a:ext cx="3382297" cy="3281957"/>
          </a:xfrm>
        </p:spPr>
        <p:txBody>
          <a:bodyPr vert="horz" lIns="91440" tIns="45720" rIns="91440" bIns="45720" rtlCol="0" anchor="b">
            <a:normAutofit/>
          </a:bodyPr>
          <a:lstStyle/>
          <a:p>
            <a:endParaRPr lang="en-US" sz="5400" b="0" i="0" kern="1200">
              <a:solidFill>
                <a:srgbClr val="EBEBEB"/>
              </a:solidFill>
              <a:latin typeface="+mj-lt"/>
              <a:ea typeface="+mj-ea"/>
              <a:cs typeface="+mj-cs"/>
            </a:endParaRPr>
          </a:p>
        </p:txBody>
      </p:sp>
      <p:pic>
        <p:nvPicPr>
          <p:cNvPr id="1026" name="Picture 2">
            <a:extLst>
              <a:ext uri="{FF2B5EF4-FFF2-40B4-BE49-F238E27FC236}">
                <a16:creationId xmlns:a16="http://schemas.microsoft.com/office/drawing/2014/main" id="{E51E9BAE-4DA0-4486-9C5C-83CD72D9355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48929" y="721232"/>
            <a:ext cx="7377345" cy="5401272"/>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4205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otalTime>1938</TotalTime>
  <Words>2570</Words>
  <Application>Microsoft Office PowerPoint</Application>
  <PresentationFormat>Widescreen</PresentationFormat>
  <Paragraphs>173</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Century Gothic</vt:lpstr>
      <vt:lpstr>Times New Roman</vt:lpstr>
      <vt:lpstr>Wingdings 3</vt:lpstr>
      <vt:lpstr>Ion Boardroom</vt:lpstr>
      <vt:lpstr>JOSUE</vt:lpstr>
      <vt:lpstr>Josue</vt:lpstr>
      <vt:lpstr>Trasfondo cultural:</vt:lpstr>
      <vt:lpstr>TRANSFONDO CULTURAL</vt:lpstr>
      <vt:lpstr>TRANSFONDO CULTURAL</vt:lpstr>
      <vt:lpstr>PowerPoint Presentation</vt:lpstr>
      <vt:lpstr>PowerPoint Presentation</vt:lpstr>
      <vt:lpstr>PowerPoint Presentation</vt:lpstr>
      <vt:lpstr>PowerPoint Presentation</vt:lpstr>
      <vt:lpstr>PowerPoint Presentation</vt:lpstr>
      <vt:lpstr>Calificaciones de Joshua:</vt:lpstr>
      <vt:lpstr>Capítulo 2 - Dos espías enviados a Jericó / Rahab (2: 1-24)</vt:lpstr>
      <vt:lpstr>PowerPoint Presentation</vt:lpstr>
      <vt:lpstr>Capítulo 3 - Cruzando el Jordán (3: 1-17)</vt:lpstr>
      <vt:lpstr>Capítulo 4 - Dos altares de recuerdo (4: 1-24).  Capítulo 5 - Tres eventos significativos para Israel (5: 1-12).</vt:lpstr>
      <vt:lpstr>Capítulo 6 - Victoria en Jericó (6: 1-27)</vt:lpstr>
      <vt:lpstr>Capítulo 7 - Derrota en Hai debido al pecado de Acán (7: 1-26)</vt:lpstr>
      <vt:lpstr>Capitulos</vt:lpstr>
      <vt:lpstr>Josué renueva el pacto con Israel  (24: 1-28)</vt:lpstr>
      <vt:lpstr>JUECES</vt:lpstr>
      <vt:lpstr>Tema y Proposito</vt:lpstr>
      <vt:lpstr>Bosquejo del Libro</vt:lpstr>
      <vt:lpstr>Cronologia</vt:lpstr>
      <vt:lpstr>cronologia</vt:lpstr>
      <vt:lpstr>Otros dioses</vt:lpstr>
      <vt:lpstr>La Razon porque?</vt:lpstr>
      <vt:lpstr>Jueces</vt:lpstr>
      <vt:lpstr>Los jueces cumplieron dos propósitos:</vt:lpstr>
      <vt:lpstr>Ciclo del libro de Jueces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JOSUE</dc:title>
  <dc:creator>Daniel Rodriguez</dc:creator>
  <cp:lastModifiedBy>Daniel Rodriguez</cp:lastModifiedBy>
  <cp:revision>13</cp:revision>
  <dcterms:created xsi:type="dcterms:W3CDTF">2019-11-15T22:04:55Z</dcterms:created>
  <dcterms:modified xsi:type="dcterms:W3CDTF">2019-11-24T05:43:24Z</dcterms:modified>
</cp:coreProperties>
</file>