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2" r:id="rId1"/>
  </p:sldMasterIdLst>
  <p:sldIdLst>
    <p:sldId id="259" r:id="rId2"/>
    <p:sldId id="260" r:id="rId3"/>
    <p:sldId id="261" r:id="rId4"/>
    <p:sldId id="262" r:id="rId5"/>
    <p:sldId id="263" r:id="rId6"/>
    <p:sldId id="292" r:id="rId7"/>
    <p:sldId id="264" r:id="rId8"/>
    <p:sldId id="265" r:id="rId9"/>
    <p:sldId id="266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8" r:id="rId20"/>
    <p:sldId id="309" r:id="rId21"/>
    <p:sldId id="302" r:id="rId22"/>
    <p:sldId id="303" r:id="rId23"/>
    <p:sldId id="304" r:id="rId24"/>
    <p:sldId id="305" r:id="rId25"/>
    <p:sldId id="306" r:id="rId26"/>
    <p:sldId id="307" r:id="rId27"/>
    <p:sldId id="310" r:id="rId28"/>
    <p:sldId id="311" r:id="rId29"/>
    <p:sldId id="312" r:id="rId30"/>
    <p:sldId id="313" r:id="rId31"/>
    <p:sldId id="314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1/31/2020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1/31/2020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1/31/2020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1/31/2020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1/31/2020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Nehem%C3%ADas+13&amp;version=RVR1960#fes-RVR1960-12687b" TargetMode="External"/><Relationship Id="rId2" Type="http://schemas.openxmlformats.org/officeDocument/2006/relationships/hyperlink" Target="https://www.biblegateway.com/passage/?search=Nehem%C3%ADas+13&amp;version=RVR1960#fes-RVR1960-12687a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84F3A-3926-4766-94F6-33D2BD692C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err="1"/>
              <a:t>esdras</a:t>
            </a:r>
            <a:endParaRPr lang="en-US" sz="6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F53173-CC54-44A8-BC1E-DB777124CD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80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55596EAF-DE6C-4FC7-BF26-862C59C91C35}"/>
              </a:ext>
            </a:extLst>
          </p:cNvPr>
          <p:cNvSpPr/>
          <p:nvPr/>
        </p:nvSpPr>
        <p:spPr>
          <a:xfrm>
            <a:off x="58446" y="3240350"/>
            <a:ext cx="6400800" cy="52378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FFF1E51-FED1-48CA-90D8-7F09B38EEDCA}"/>
              </a:ext>
            </a:extLst>
          </p:cNvPr>
          <p:cNvCxnSpPr/>
          <p:nvPr/>
        </p:nvCxnSpPr>
        <p:spPr>
          <a:xfrm flipV="1">
            <a:off x="6640497" y="2237173"/>
            <a:ext cx="1171853" cy="11918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FCF7B09-274B-4A7B-8BED-F4A9D385043F}"/>
              </a:ext>
            </a:extLst>
          </p:cNvPr>
          <p:cNvCxnSpPr/>
          <p:nvPr/>
        </p:nvCxnSpPr>
        <p:spPr>
          <a:xfrm>
            <a:off x="6729274" y="3764132"/>
            <a:ext cx="727969" cy="67470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DE99D34-E79C-4B81-8A38-46D07A150977}"/>
              </a:ext>
            </a:extLst>
          </p:cNvPr>
          <p:cNvCxnSpPr>
            <a:cxnSpLocks/>
          </p:cNvCxnSpPr>
          <p:nvPr/>
        </p:nvCxnSpPr>
        <p:spPr>
          <a:xfrm>
            <a:off x="7457243" y="4438835"/>
            <a:ext cx="370198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5CD3F73-49B5-4D32-8DF5-EB275481F17C}"/>
              </a:ext>
            </a:extLst>
          </p:cNvPr>
          <p:cNvSpPr txBox="1"/>
          <p:nvPr/>
        </p:nvSpPr>
        <p:spPr>
          <a:xfrm rot="18718955">
            <a:off x="6514099" y="2209762"/>
            <a:ext cx="1056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ISRAEL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0D3EFF-2526-44AE-987D-B2BED23890D7}"/>
              </a:ext>
            </a:extLst>
          </p:cNvPr>
          <p:cNvSpPr txBox="1"/>
          <p:nvPr/>
        </p:nvSpPr>
        <p:spPr>
          <a:xfrm>
            <a:off x="7723573" y="1615737"/>
            <a:ext cx="18021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722 DESTRUCCION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072B110-3059-476F-8619-22360D5908A1}"/>
              </a:ext>
            </a:extLst>
          </p:cNvPr>
          <p:cNvSpPr txBox="1"/>
          <p:nvPr/>
        </p:nvSpPr>
        <p:spPr>
          <a:xfrm rot="2731934">
            <a:off x="6260367" y="4242204"/>
            <a:ext cx="981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JUDA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A141937-9E45-4BC1-B7AA-C2CE6910CA7B}"/>
              </a:ext>
            </a:extLst>
          </p:cNvPr>
          <p:cNvSpPr txBox="1"/>
          <p:nvPr/>
        </p:nvSpPr>
        <p:spPr>
          <a:xfrm>
            <a:off x="7377344" y="3764131"/>
            <a:ext cx="2148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3 DEPORTACIONES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B39C53-F029-42AA-8C97-514BD35C414D}"/>
              </a:ext>
            </a:extLst>
          </p:cNvPr>
          <p:cNvSpPr txBox="1"/>
          <p:nvPr/>
        </p:nvSpPr>
        <p:spPr>
          <a:xfrm>
            <a:off x="7111014" y="4549018"/>
            <a:ext cx="727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605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8869E01-C779-4BD3-877F-293C6326CC56}"/>
              </a:ext>
            </a:extLst>
          </p:cNvPr>
          <p:cNvSpPr txBox="1"/>
          <p:nvPr/>
        </p:nvSpPr>
        <p:spPr>
          <a:xfrm>
            <a:off x="7723573" y="4549018"/>
            <a:ext cx="577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597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B32D909-6F72-41C0-9181-446AC13D794E}"/>
              </a:ext>
            </a:extLst>
          </p:cNvPr>
          <p:cNvSpPr txBox="1"/>
          <p:nvPr/>
        </p:nvSpPr>
        <p:spPr>
          <a:xfrm>
            <a:off x="8336132" y="4549018"/>
            <a:ext cx="681253" cy="369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586</a:t>
            </a:r>
          </a:p>
        </p:txBody>
      </p:sp>
      <p:sp>
        <p:nvSpPr>
          <p:cNvPr id="21" name="Flowchart: Process 20">
            <a:extLst>
              <a:ext uri="{FF2B5EF4-FFF2-40B4-BE49-F238E27FC236}">
                <a16:creationId xmlns:a16="http://schemas.microsoft.com/office/drawing/2014/main" id="{8D0262EE-3CA8-4D93-A5FF-03C10ADB138F}"/>
              </a:ext>
            </a:extLst>
          </p:cNvPr>
          <p:cNvSpPr/>
          <p:nvPr/>
        </p:nvSpPr>
        <p:spPr>
          <a:xfrm>
            <a:off x="7998781" y="4212868"/>
            <a:ext cx="1136341" cy="31558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E39854E-3708-433E-9B8E-4A406D8E53E2}"/>
              </a:ext>
            </a:extLst>
          </p:cNvPr>
          <p:cNvSpPr txBox="1"/>
          <p:nvPr/>
        </p:nvSpPr>
        <p:spPr>
          <a:xfrm>
            <a:off x="7942239" y="4232317"/>
            <a:ext cx="12494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70 AÑOS EXILIO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A6F1F50-3672-4FDF-AEA2-79DB3302D33E}"/>
              </a:ext>
            </a:extLst>
          </p:cNvPr>
          <p:cNvSpPr txBox="1"/>
          <p:nvPr/>
        </p:nvSpPr>
        <p:spPr>
          <a:xfrm>
            <a:off x="9942990" y="3764131"/>
            <a:ext cx="1571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3 REGRESOS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D6B02B1-AB0C-49AF-A71E-62B5917E486A}"/>
              </a:ext>
            </a:extLst>
          </p:cNvPr>
          <p:cNvSpPr txBox="1"/>
          <p:nvPr/>
        </p:nvSpPr>
        <p:spPr>
          <a:xfrm>
            <a:off x="9871969" y="4501096"/>
            <a:ext cx="1642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535  457  444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C48A7B1-CDF2-45C3-840F-0F4BC6D84B7E}"/>
              </a:ext>
            </a:extLst>
          </p:cNvPr>
          <p:cNvCxnSpPr/>
          <p:nvPr/>
        </p:nvCxnSpPr>
        <p:spPr>
          <a:xfrm flipV="1">
            <a:off x="9419208" y="4918346"/>
            <a:ext cx="639192" cy="5325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id="{21B9EC84-4362-4AEE-B9A8-1FD6259D1F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565165">
            <a:off x="10265895" y="4972093"/>
            <a:ext cx="725487" cy="62794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2860B202-C507-4DB0-A9F1-BF198A637E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1070511" y="4924090"/>
            <a:ext cx="725487" cy="627942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0EDF54B9-558C-4AB6-B989-0E3A20DA7D29}"/>
              </a:ext>
            </a:extLst>
          </p:cNvPr>
          <p:cNvSpPr txBox="1"/>
          <p:nvPr/>
        </p:nvSpPr>
        <p:spPr>
          <a:xfrm>
            <a:off x="8187486" y="5298994"/>
            <a:ext cx="12317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ZOROBABEL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9D04711-6259-453A-97A6-60A27A43753A}"/>
              </a:ext>
            </a:extLst>
          </p:cNvPr>
          <p:cNvSpPr txBox="1"/>
          <p:nvPr/>
        </p:nvSpPr>
        <p:spPr>
          <a:xfrm>
            <a:off x="10155750" y="5747518"/>
            <a:ext cx="901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ESDRAS</a:t>
            </a:r>
          </a:p>
        </p:txBody>
      </p:sp>
      <p:sp>
        <p:nvSpPr>
          <p:cNvPr id="3072" name="TextBox 3071">
            <a:extLst>
              <a:ext uri="{FF2B5EF4-FFF2-40B4-BE49-F238E27FC236}">
                <a16:creationId xmlns:a16="http://schemas.microsoft.com/office/drawing/2014/main" id="{64C95A65-C312-498B-8857-9AD4FE0A17BE}"/>
              </a:ext>
            </a:extLst>
          </p:cNvPr>
          <p:cNvSpPr txBox="1"/>
          <p:nvPr/>
        </p:nvSpPr>
        <p:spPr>
          <a:xfrm>
            <a:off x="11056833" y="5593629"/>
            <a:ext cx="11718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NEHEMIAS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FF68E98-82AB-4E77-9273-1DF392C85485}"/>
              </a:ext>
            </a:extLst>
          </p:cNvPr>
          <p:cNvCxnSpPr/>
          <p:nvPr/>
        </p:nvCxnSpPr>
        <p:spPr>
          <a:xfrm>
            <a:off x="905523" y="3240350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9F332CA-8524-468A-B752-2EC3607E2E57}"/>
              </a:ext>
            </a:extLst>
          </p:cNvPr>
          <p:cNvCxnSpPr/>
          <p:nvPr/>
        </p:nvCxnSpPr>
        <p:spPr>
          <a:xfrm>
            <a:off x="1413030" y="3244049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98F71AB-CC70-48AC-90F8-0A240D9896FD}"/>
              </a:ext>
            </a:extLst>
          </p:cNvPr>
          <p:cNvCxnSpPr/>
          <p:nvPr/>
        </p:nvCxnSpPr>
        <p:spPr>
          <a:xfrm>
            <a:off x="1732626" y="3240350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4E9B594-5BBB-41E5-AB31-B92E9B3A4B67}"/>
              </a:ext>
            </a:extLst>
          </p:cNvPr>
          <p:cNvCxnSpPr/>
          <p:nvPr/>
        </p:nvCxnSpPr>
        <p:spPr>
          <a:xfrm>
            <a:off x="2194264" y="3240350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7EFC1E8-0C42-4D6E-82C8-0BC9E3014352}"/>
              </a:ext>
            </a:extLst>
          </p:cNvPr>
          <p:cNvCxnSpPr/>
          <p:nvPr/>
        </p:nvCxnSpPr>
        <p:spPr>
          <a:xfrm>
            <a:off x="3090910" y="3231472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CCE10FE-923B-4B09-9AB5-51DD2AB63FEC}"/>
              </a:ext>
            </a:extLst>
          </p:cNvPr>
          <p:cNvCxnSpPr/>
          <p:nvPr/>
        </p:nvCxnSpPr>
        <p:spPr>
          <a:xfrm>
            <a:off x="3623570" y="3240350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8FF7213-9D5D-4F19-8E0D-BDFE135DAA6E}"/>
              </a:ext>
            </a:extLst>
          </p:cNvPr>
          <p:cNvCxnSpPr/>
          <p:nvPr/>
        </p:nvCxnSpPr>
        <p:spPr>
          <a:xfrm>
            <a:off x="4120719" y="3240350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0669172-B3BE-49FE-9D04-F5AD6BDE5321}"/>
              </a:ext>
            </a:extLst>
          </p:cNvPr>
          <p:cNvCxnSpPr/>
          <p:nvPr/>
        </p:nvCxnSpPr>
        <p:spPr>
          <a:xfrm>
            <a:off x="4751034" y="3240349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9B4F218-FC6E-4385-A2C1-01A0682A2167}"/>
              </a:ext>
            </a:extLst>
          </p:cNvPr>
          <p:cNvCxnSpPr/>
          <p:nvPr/>
        </p:nvCxnSpPr>
        <p:spPr>
          <a:xfrm>
            <a:off x="5647679" y="3240349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73D2712-5F18-4559-A8FE-2232312B74E2}"/>
              </a:ext>
            </a:extLst>
          </p:cNvPr>
          <p:cNvSpPr txBox="1"/>
          <p:nvPr/>
        </p:nvSpPr>
        <p:spPr>
          <a:xfrm>
            <a:off x="-9098" y="3258692"/>
            <a:ext cx="98120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050" dirty="0">
                <a:solidFill>
                  <a:prstClr val="black"/>
                </a:solidFill>
              </a:rPr>
              <a:t>ESCLEGIPTOAVITUD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513FB7-5182-4F03-B872-55585A701FEF}"/>
              </a:ext>
            </a:extLst>
          </p:cNvPr>
          <p:cNvSpPr txBox="1"/>
          <p:nvPr/>
        </p:nvSpPr>
        <p:spPr>
          <a:xfrm>
            <a:off x="898018" y="3301766"/>
            <a:ext cx="566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40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347DAF-8A34-40E3-A599-0F9D5A3C5100}"/>
              </a:ext>
            </a:extLst>
          </p:cNvPr>
          <p:cNvSpPr txBox="1"/>
          <p:nvPr/>
        </p:nvSpPr>
        <p:spPr>
          <a:xfrm>
            <a:off x="1431413" y="3301766"/>
            <a:ext cx="341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84D1A8-9B0A-444C-8CA3-E854660C59A1}"/>
              </a:ext>
            </a:extLst>
          </p:cNvPr>
          <p:cNvSpPr txBox="1"/>
          <p:nvPr/>
        </p:nvSpPr>
        <p:spPr>
          <a:xfrm>
            <a:off x="1776903" y="3301766"/>
            <a:ext cx="550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E34B6A-7B11-4031-A0F3-080074BE3C45}"/>
              </a:ext>
            </a:extLst>
          </p:cNvPr>
          <p:cNvSpPr txBox="1"/>
          <p:nvPr/>
        </p:nvSpPr>
        <p:spPr>
          <a:xfrm>
            <a:off x="2196597" y="3328523"/>
            <a:ext cx="9394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JUECES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148A5EC-F3D1-4D15-AE16-F4B39CA8589D}"/>
              </a:ext>
            </a:extLst>
          </p:cNvPr>
          <p:cNvSpPr txBox="1"/>
          <p:nvPr/>
        </p:nvSpPr>
        <p:spPr>
          <a:xfrm>
            <a:off x="3076115" y="3322013"/>
            <a:ext cx="61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40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E2252C9-4C41-48D5-9FF2-35D709C02999}"/>
              </a:ext>
            </a:extLst>
          </p:cNvPr>
          <p:cNvSpPr txBox="1"/>
          <p:nvPr/>
        </p:nvSpPr>
        <p:spPr>
          <a:xfrm>
            <a:off x="3598417" y="3301766"/>
            <a:ext cx="664346" cy="381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40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EE1B288-FB48-47E4-A53B-B66B52FBEB25}"/>
              </a:ext>
            </a:extLst>
          </p:cNvPr>
          <p:cNvSpPr txBox="1"/>
          <p:nvPr/>
        </p:nvSpPr>
        <p:spPr>
          <a:xfrm>
            <a:off x="4145873" y="3301875"/>
            <a:ext cx="471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40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23F8FE1-B4E3-4375-A58B-8780752CD77B}"/>
              </a:ext>
            </a:extLst>
          </p:cNvPr>
          <p:cNvSpPr txBox="1"/>
          <p:nvPr/>
        </p:nvSpPr>
        <p:spPr>
          <a:xfrm>
            <a:off x="4769369" y="3227774"/>
            <a:ext cx="856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REINO UNIDO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D42B8C6-E497-4F8C-8EDB-EB87B3443327}"/>
              </a:ext>
            </a:extLst>
          </p:cNvPr>
          <p:cNvSpPr txBox="1"/>
          <p:nvPr/>
        </p:nvSpPr>
        <p:spPr>
          <a:xfrm>
            <a:off x="5530054" y="3232212"/>
            <a:ext cx="1106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REINO DIVIDIDO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6AB5950-3650-4734-B93F-FD61AF881C86}"/>
              </a:ext>
            </a:extLst>
          </p:cNvPr>
          <p:cNvCxnSpPr/>
          <p:nvPr/>
        </p:nvCxnSpPr>
        <p:spPr>
          <a:xfrm flipV="1">
            <a:off x="10875146" y="1878251"/>
            <a:ext cx="0" cy="2354066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047AFD40-445B-4BBB-940F-CF2305E4CD1F}"/>
              </a:ext>
            </a:extLst>
          </p:cNvPr>
          <p:cNvSpPr txBox="1"/>
          <p:nvPr/>
        </p:nvSpPr>
        <p:spPr>
          <a:xfrm>
            <a:off x="10155750" y="1308965"/>
            <a:ext cx="1507352" cy="3693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glow rad="139700">
                    <a:srgbClr val="ACD433">
                      <a:satMod val="175000"/>
                      <a:alpha val="40000"/>
                    </a:srgb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CRONICAS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6945490-5770-4771-A8E3-2668FFDFED18}"/>
              </a:ext>
            </a:extLst>
          </p:cNvPr>
          <p:cNvSpPr txBox="1"/>
          <p:nvPr/>
        </p:nvSpPr>
        <p:spPr>
          <a:xfrm>
            <a:off x="2960706" y="2601758"/>
            <a:ext cx="727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REY SAUL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6E673B8-A79A-4A29-95FE-859383949A88}"/>
              </a:ext>
            </a:extLst>
          </p:cNvPr>
          <p:cNvSpPr txBox="1"/>
          <p:nvPr/>
        </p:nvSpPr>
        <p:spPr>
          <a:xfrm>
            <a:off x="3340283" y="3909151"/>
            <a:ext cx="9676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REY DAVID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160DBB7-C377-427F-9072-A40CD792E9E1}"/>
              </a:ext>
            </a:extLst>
          </p:cNvPr>
          <p:cNvSpPr txBox="1"/>
          <p:nvPr/>
        </p:nvSpPr>
        <p:spPr>
          <a:xfrm>
            <a:off x="4171608" y="2585141"/>
            <a:ext cx="1440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REY SALOMON</a:t>
            </a:r>
          </a:p>
        </p:txBody>
      </p: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254B1C66-2E06-4B52-8D77-A278632D1121}"/>
              </a:ext>
            </a:extLst>
          </p:cNvPr>
          <p:cNvCxnSpPr/>
          <p:nvPr/>
        </p:nvCxnSpPr>
        <p:spPr>
          <a:xfrm rot="5400000">
            <a:off x="9149058" y="5012063"/>
            <a:ext cx="1703275" cy="790112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8E1C541A-4719-430E-9DD3-A9845DFB22FE}"/>
              </a:ext>
            </a:extLst>
          </p:cNvPr>
          <p:cNvSpPr txBox="1"/>
          <p:nvPr/>
        </p:nvSpPr>
        <p:spPr>
          <a:xfrm>
            <a:off x="8171896" y="6055295"/>
            <a:ext cx="1855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516 </a:t>
            </a:r>
            <a:r>
              <a:rPr lang="en-US" sz="2000" dirty="0" err="1"/>
              <a:t>Templo</a:t>
            </a:r>
            <a:r>
              <a:rPr lang="en-US" sz="2000" dirty="0"/>
              <a:t> </a:t>
            </a:r>
            <a:r>
              <a:rPr lang="en-US" sz="2000" dirty="0" err="1"/>
              <a:t>terminado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59106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4" grpId="0"/>
      <p:bldP spid="6" grpId="0"/>
      <p:bldP spid="8" grpId="0"/>
      <p:bldP spid="9" grpId="0"/>
      <p:bldP spid="10" grpId="0"/>
      <p:bldP spid="12" grpId="0"/>
      <p:bldP spid="23" grpId="0"/>
      <p:bldP spid="40" grpId="0"/>
      <p:bldP spid="42" grpId="0"/>
      <p:bldP spid="43" grpId="0"/>
      <p:bldP spid="2" grpId="0"/>
      <p:bldP spid="44" grpId="0"/>
      <p:bldP spid="45" grpId="0"/>
      <p:bldP spid="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2E023-0850-44FB-9761-121103D0A2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800" dirty="0" err="1"/>
              <a:t>Nehemias</a:t>
            </a:r>
            <a:endParaRPr lang="en-US" sz="8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E7F39A-4706-48B9-836A-D3CC9A7B69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220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C0321-EE0A-4193-9123-243CF2C06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4BCEC-2422-4440-BF01-997F4F4D2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b="1" dirty="0"/>
              <a:t>Tema: </a:t>
            </a:r>
            <a:r>
              <a:rPr lang="es-ES" sz="2800" dirty="0"/>
              <a:t>3.º retorno y renovación física (reconstrucción de muros en 52 días).</a:t>
            </a:r>
          </a:p>
          <a:p>
            <a:endParaRPr lang="es-ES" sz="2800" dirty="0"/>
          </a:p>
          <a:p>
            <a:r>
              <a:rPr lang="es-ES" sz="2800" b="1" dirty="0"/>
              <a:t>Propósito: </a:t>
            </a:r>
            <a:r>
              <a:rPr lang="es-ES" sz="2800" dirty="0"/>
              <a:t>El propósito de este libro es registrar la renovación física de Jerusalén (reconstrucción de los muros) y renovar su compromiso con Dios como su pueblo del pacto.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8227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74333-BC72-4E25-A8D4-D55465B16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807867"/>
            <a:ext cx="11379988" cy="5877017"/>
          </a:xfrm>
        </p:spPr>
        <p:txBody>
          <a:bodyPr>
            <a:normAutofit fontScale="92500"/>
          </a:bodyPr>
          <a:lstStyle/>
          <a:p>
            <a:r>
              <a:rPr lang="es-ES" sz="3600" b="1" dirty="0"/>
              <a:t>Estructura:</a:t>
            </a:r>
          </a:p>
          <a:p>
            <a:r>
              <a:rPr lang="es-ES" sz="2800" dirty="0"/>
              <a:t>1. Reconstrucción de los muros de Jerusalén (1-7).</a:t>
            </a:r>
          </a:p>
          <a:p>
            <a:r>
              <a:rPr lang="es-ES" sz="2800" dirty="0"/>
              <a:t>A. El trabajo comienza (3: 1-32)</a:t>
            </a:r>
          </a:p>
          <a:p>
            <a:r>
              <a:rPr lang="es-ES" sz="2800" dirty="0"/>
              <a:t>B. El trabajo enfrenta oposición (4: 1--6: 14)</a:t>
            </a:r>
          </a:p>
          <a:p>
            <a:r>
              <a:rPr lang="es-ES" sz="2800" dirty="0" err="1"/>
              <a:t>C.El</a:t>
            </a:r>
            <a:r>
              <a:rPr lang="es-ES" sz="2800" dirty="0"/>
              <a:t> trabajo está terminado (6: 15--7: 73)</a:t>
            </a:r>
          </a:p>
          <a:p>
            <a:r>
              <a:rPr lang="es-ES" sz="2800" dirty="0"/>
              <a:t>Necesidad: se había hecho un intento anterior para reconstruir los muros de Jerusalén, pero se había frustrado (Esdras 4: 1-22). Las paredes continuaron en ruinas a pesar de que el templo había sido reconstruido. La gente y el templo eran vulnerables a los ataques de todos los que los rodeaban.</a:t>
            </a:r>
          </a:p>
          <a:p>
            <a:r>
              <a:rPr lang="es-ES" sz="2800" dirty="0"/>
              <a:t>2. Renacimiento de los habitantes de Jerusalén (8-13)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949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D27CDDD-6660-4747-94A6-4BCAF8849F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2809330"/>
              </p:ext>
            </p:extLst>
          </p:nvPr>
        </p:nvGraphicFramePr>
        <p:xfrm>
          <a:off x="328474" y="798990"/>
          <a:ext cx="11496581" cy="5699463"/>
        </p:xfrm>
        <a:graphic>
          <a:graphicData uri="http://schemas.openxmlformats.org/drawingml/2006/table">
            <a:tbl>
              <a:tblPr/>
              <a:tblGrid>
                <a:gridCol w="5739267">
                  <a:extLst>
                    <a:ext uri="{9D8B030D-6E8A-4147-A177-3AD203B41FA5}">
                      <a16:colId xmlns:a16="http://schemas.microsoft.com/office/drawing/2014/main" val="276785259"/>
                    </a:ext>
                  </a:extLst>
                </a:gridCol>
                <a:gridCol w="5757314">
                  <a:extLst>
                    <a:ext uri="{9D8B030D-6E8A-4147-A177-3AD203B41FA5}">
                      <a16:colId xmlns:a16="http://schemas.microsoft.com/office/drawing/2014/main" val="1767500003"/>
                    </a:ext>
                  </a:extLst>
                </a:gridCol>
              </a:tblGrid>
              <a:tr h="397637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800" b="1" i="0" dirty="0" err="1">
                          <a:effectLst/>
                          <a:latin typeface="Times New Roman" panose="02020603050405020304" pitchFamily="18" charset="0"/>
                        </a:rPr>
                        <a:t>Compromiso</a:t>
                      </a:r>
                      <a:r>
                        <a:rPr lang="en-US" sz="1800" b="1" i="0" dirty="0">
                          <a:effectLst/>
                          <a:latin typeface="Times New Roman" panose="02020603050405020304" pitchFamily="18" charset="0"/>
                        </a:rPr>
                        <a:t> a la </a:t>
                      </a:r>
                      <a:r>
                        <a:rPr lang="en-US" sz="1800" b="1" i="0" dirty="0" err="1">
                          <a:effectLst/>
                          <a:latin typeface="Times New Roman" panose="02020603050405020304" pitchFamily="18" charset="0"/>
                        </a:rPr>
                        <a:t>Obediencia</a:t>
                      </a:r>
                      <a:endParaRPr lang="en-US" sz="2800" b="0" i="0" dirty="0">
                        <a:effectLst/>
                      </a:endParaRPr>
                    </a:p>
                  </a:txBody>
                  <a:tcPr marL="84507" marR="84507" marT="42253" marB="422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800" b="1" i="0" dirty="0" err="1">
                          <a:effectLst/>
                          <a:latin typeface="Times New Roman" panose="02020603050405020304" pitchFamily="18" charset="0"/>
                        </a:rPr>
                        <a:t>Disobediencia</a:t>
                      </a:r>
                      <a:endParaRPr lang="en-US" sz="2800" b="0" i="0" dirty="0">
                        <a:effectLst/>
                      </a:endParaRPr>
                    </a:p>
                  </a:txBody>
                  <a:tcPr marL="84507" marR="84507" marT="42253" marB="422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55743369"/>
                  </a:ext>
                </a:extLst>
              </a:tr>
              <a:tr h="1192911">
                <a:tc>
                  <a:txBody>
                    <a:bodyPr/>
                    <a:lstStyle/>
                    <a:p>
                      <a:pPr algn="l" rtl="0" fontAlgn="base"/>
                      <a:r>
                        <a:rPr lang="es-ES" sz="1800" b="0" i="0" dirty="0">
                          <a:effectLst/>
                          <a:latin typeface="Times New Roman" panose="02020603050405020304" pitchFamily="18" charset="0"/>
                        </a:rPr>
                        <a:t>Y que no daríamos nuestras hijas a los pueblos de la tierra, ni tomaríamos sus hijas para nuestros hijos.</a:t>
                      </a:r>
                      <a:r>
                        <a:rPr lang="en-US" sz="1800" b="0" i="0" dirty="0">
                          <a:effectLst/>
                          <a:latin typeface="Times New Roman" panose="02020603050405020304" pitchFamily="18" charset="0"/>
                        </a:rPr>
                        <a:t>(10:30) </a:t>
                      </a:r>
                      <a:endParaRPr lang="en-US" sz="2800" b="0" i="0" dirty="0">
                        <a:effectLst/>
                      </a:endParaRPr>
                    </a:p>
                  </a:txBody>
                  <a:tcPr marL="84507" marR="84507" marT="42253" marB="422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s-E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 asimismo en aquellos días a judíos que habían tomado mujeres de </a:t>
                      </a:r>
                      <a:r>
                        <a:rPr lang="es-ES" sz="1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Asdod</a:t>
                      </a:r>
                      <a:r>
                        <a:rPr lang="es-E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amonitas, y moabitas</a:t>
                      </a:r>
                      <a:r>
                        <a:rPr lang="en-US" sz="1800" b="0" i="0" dirty="0">
                          <a:effectLst/>
                          <a:latin typeface="Times New Roman" panose="02020603050405020304" pitchFamily="18" charset="0"/>
                        </a:rPr>
                        <a:t>(13:23) </a:t>
                      </a:r>
                      <a:endParaRPr lang="en-US" sz="2800" b="0" i="0" dirty="0">
                        <a:effectLst/>
                      </a:endParaRPr>
                    </a:p>
                  </a:txBody>
                  <a:tcPr marL="84507" marR="84507" marT="42253" marB="422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52408120"/>
                  </a:ext>
                </a:extLst>
              </a:tr>
              <a:tr h="225327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800" b="0" i="0" dirty="0">
                          <a:effectLst/>
                          <a:latin typeface="Times New Roman" panose="02020603050405020304" pitchFamily="18" charset="0"/>
                        </a:rPr>
                        <a:t>“</a:t>
                      </a:r>
                      <a:r>
                        <a:rPr lang="en-US" sz="1800" b="0" i="0" dirty="0" err="1">
                          <a:effectLst/>
                          <a:latin typeface="Times New Roman" panose="02020603050405020304" pitchFamily="18" charset="0"/>
                        </a:rPr>
                        <a:t>Guardar</a:t>
                      </a:r>
                      <a:r>
                        <a:rPr lang="en-US" sz="1800" b="0" i="0" dirty="0">
                          <a:effectLst/>
                          <a:latin typeface="Times New Roman" panose="02020603050405020304" pitchFamily="18" charset="0"/>
                        </a:rPr>
                        <a:t> el </a:t>
                      </a:r>
                      <a:r>
                        <a:rPr lang="en-US" sz="1800" b="0" i="0" u="sng" dirty="0">
                          <a:effectLst/>
                          <a:latin typeface="Times New Roman" panose="02020603050405020304" pitchFamily="18" charset="0"/>
                        </a:rPr>
                        <a:t>Sabbath</a:t>
                      </a:r>
                      <a:r>
                        <a:rPr lang="en-US" sz="1800" b="0" i="0" dirty="0">
                          <a:effectLst/>
                          <a:latin typeface="Times New Roman" panose="02020603050405020304" pitchFamily="18" charset="0"/>
                        </a:rPr>
                        <a:t>” (10:31) </a:t>
                      </a:r>
                      <a:endParaRPr lang="en-US" sz="2800" b="0" i="0" dirty="0">
                        <a:effectLst/>
                      </a:endParaRPr>
                    </a:p>
                  </a:txBody>
                  <a:tcPr marL="84507" marR="84507" marT="42253" marB="422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s-E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aquellos días vi en Judá a algunos que pisaban en lagares en el día de reposo,</a:t>
                      </a:r>
                      <a:r>
                        <a:rPr lang="es-ES" sz="1800" b="0" i="0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s-ES" sz="1800" b="0" i="0" u="none" strike="noStrike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tooltip="See footnote a"/>
                        </a:rPr>
                        <a:t>a</a:t>
                      </a:r>
                      <a:r>
                        <a:rPr lang="es-ES" sz="1800" b="0" i="0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  <a:r>
                        <a:rPr lang="es-E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y que acarreaban haces, y cargaban asnos con vino, y también de uvas, de higos y toda suerte de carga, y que traían a Jerusalén en día de reposo;</a:t>
                      </a:r>
                      <a:r>
                        <a:rPr lang="es-ES" sz="1800" b="0" i="0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</a:t>
                      </a:r>
                      <a:r>
                        <a:rPr lang="es-ES" sz="1800" b="0" i="0" u="none" strike="noStrike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 tooltip="See footnote b"/>
                        </a:rPr>
                        <a:t>b</a:t>
                      </a:r>
                      <a:r>
                        <a:rPr lang="es-ES" sz="1800" b="0" i="0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  <a:r>
                        <a:rPr lang="es-E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y los amonesté acerca del día en que vendían las provisiones.</a:t>
                      </a:r>
                      <a:r>
                        <a:rPr lang="en-US" sz="1800" b="0" i="0" dirty="0">
                          <a:effectLst/>
                          <a:latin typeface="Times New Roman" panose="02020603050405020304" pitchFamily="18" charset="0"/>
                        </a:rPr>
                        <a:t>(13:15) </a:t>
                      </a:r>
                      <a:endParaRPr lang="en-US" sz="2800" b="0" i="0" dirty="0">
                        <a:effectLst/>
                      </a:endParaRPr>
                    </a:p>
                  </a:txBody>
                  <a:tcPr marL="84507" marR="84507" marT="42253" marB="422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23829446"/>
                  </a:ext>
                </a:extLst>
              </a:tr>
              <a:tr h="1192911">
                <a:tc>
                  <a:txBody>
                    <a:bodyPr/>
                    <a:lstStyle/>
                    <a:p>
                      <a:pPr algn="l" rtl="0" fontAlgn="base"/>
                      <a:r>
                        <a:rPr lang="es-E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Nos impusimos además por ley, el cargo de contribuir cada año con la tercera parte de un siclo para la obra de la casa de nuestro Dios</a:t>
                      </a:r>
                      <a:r>
                        <a:rPr lang="en-US" sz="1800" b="0" i="0" u="sng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en-US" sz="1800" b="0" i="0" dirty="0">
                          <a:effectLst/>
                          <a:latin typeface="Times New Roman" panose="02020603050405020304" pitchFamily="18" charset="0"/>
                        </a:rPr>
                        <a:t>(10:32) </a:t>
                      </a:r>
                      <a:endParaRPr lang="en-US" sz="2800" b="0" i="0" dirty="0">
                        <a:effectLst/>
                      </a:endParaRPr>
                    </a:p>
                  </a:txBody>
                  <a:tcPr marL="84507" marR="84507" marT="42253" marB="422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s-E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Encontré asimismo que las porciones para los levitas no les habían sido dadas, y que los levitas y cantores que hacían el servicio habían huido cada uno a su heredad.</a:t>
                      </a:r>
                      <a:r>
                        <a:rPr lang="en-US" sz="1800" b="0" i="0" dirty="0">
                          <a:effectLst/>
                          <a:latin typeface="Times New Roman" panose="02020603050405020304" pitchFamily="18" charset="0"/>
                        </a:rPr>
                        <a:t>(13:10) </a:t>
                      </a:r>
                      <a:endParaRPr lang="en-US" sz="2800" b="0" i="0" dirty="0">
                        <a:effectLst/>
                      </a:endParaRPr>
                    </a:p>
                  </a:txBody>
                  <a:tcPr marL="84507" marR="84507" marT="42253" marB="422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02513670"/>
                  </a:ext>
                </a:extLst>
              </a:tr>
              <a:tr h="662728">
                <a:tc gridSpan="2">
                  <a:txBody>
                    <a:bodyPr/>
                    <a:lstStyle/>
                    <a:p>
                      <a:pPr algn="l" rtl="0" fontAlgn="base"/>
                      <a:r>
                        <a:rPr lang="es-E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 reñí con ellos, y los maldije, y herí a algunos de ellos, y les arranqué los cabellos, y les hice jurar, diciendo: No daréis vuestras hijas a sus hijos, y no tomaréis de sus hijas para vuestros hijos, ni para vosotros mismos.</a:t>
                      </a:r>
                      <a:r>
                        <a:rPr lang="en-US" sz="1800" b="0" i="0" dirty="0">
                          <a:effectLst/>
                          <a:latin typeface="Times New Roman" panose="02020603050405020304" pitchFamily="18" charset="0"/>
                        </a:rPr>
                        <a:t>(13:25) </a:t>
                      </a:r>
                      <a:endParaRPr lang="en-US" sz="2800" b="0" i="0" dirty="0">
                        <a:effectLst/>
                      </a:endParaRPr>
                    </a:p>
                  </a:txBody>
                  <a:tcPr marL="84507" marR="84507" marT="42253" marB="422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467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7047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16819-01DE-4A63-9383-E01A30346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719091"/>
            <a:ext cx="11029615" cy="5965794"/>
          </a:xfrm>
        </p:spPr>
        <p:txBody>
          <a:bodyPr>
            <a:normAutofit lnSpcReduction="10000"/>
          </a:bodyPr>
          <a:lstStyle/>
          <a:p>
            <a:r>
              <a:rPr lang="es-ES" sz="2400" dirty="0"/>
              <a:t>Nehemías significa las comodidades de Yahvé. El libro fue escrito desde Susa (</a:t>
            </a:r>
            <a:r>
              <a:rPr lang="es-ES" sz="2400" dirty="0" err="1"/>
              <a:t>Shushan</a:t>
            </a:r>
            <a:r>
              <a:rPr lang="es-ES" sz="2400" dirty="0"/>
              <a:t>) (1: 2), que era el palacio de invierno de los reyes persas. Fue en Susa donde Nehemías era un sirviente y un líder en la corte del rey Darío. Era el líder de las restauraciones políticas / físicas que debían completarse para que el remanente sobreviviera. Esdras y Nehemías fueron contemporáneos y, como tales, proporcionan una historia de las actividades espirituales (Esdras) y políticas (Nehemías) que ocurrieron después del cautiverio en Babilonia (605-586).</a:t>
            </a:r>
          </a:p>
          <a:p>
            <a:r>
              <a:rPr lang="es-ES" sz="2400" dirty="0"/>
              <a:t>I. La tercera vuelta (444 a. C.). Dirigido por Nehemías (Nehemías 1-13). Artajerjes emitió un decreto en 445 a. C. (Esdras 7: 11ff) que permite a los judíos regresar a Israel con plata y oro. Aparentemente, Artajerjes temía a Dios (Esdras 7:23), aunque es dudoso que esto fuera una fe salvadora. No se da ninguna indicación sobre el número de personas que llevó de regreso a Judá. Nehemías se propuso reconstruir los muros de Jerusalén. Lideró a los judíos con éxito en la reconstrucción de los muros en solo 52 días y sirvió como gobernador durante más de doce años.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8695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55596EAF-DE6C-4FC7-BF26-862C59C91C35}"/>
              </a:ext>
            </a:extLst>
          </p:cNvPr>
          <p:cNvSpPr/>
          <p:nvPr/>
        </p:nvSpPr>
        <p:spPr>
          <a:xfrm>
            <a:off x="58446" y="3240350"/>
            <a:ext cx="6400800" cy="52378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FFF1E51-FED1-48CA-90D8-7F09B38EEDCA}"/>
              </a:ext>
            </a:extLst>
          </p:cNvPr>
          <p:cNvCxnSpPr/>
          <p:nvPr/>
        </p:nvCxnSpPr>
        <p:spPr>
          <a:xfrm flipV="1">
            <a:off x="6640497" y="2237173"/>
            <a:ext cx="1171853" cy="11918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FCF7B09-274B-4A7B-8BED-F4A9D385043F}"/>
              </a:ext>
            </a:extLst>
          </p:cNvPr>
          <p:cNvCxnSpPr/>
          <p:nvPr/>
        </p:nvCxnSpPr>
        <p:spPr>
          <a:xfrm>
            <a:off x="6729274" y="3764132"/>
            <a:ext cx="727969" cy="67470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DE99D34-E79C-4B81-8A38-46D07A150977}"/>
              </a:ext>
            </a:extLst>
          </p:cNvPr>
          <p:cNvCxnSpPr>
            <a:cxnSpLocks/>
          </p:cNvCxnSpPr>
          <p:nvPr/>
        </p:nvCxnSpPr>
        <p:spPr>
          <a:xfrm>
            <a:off x="7457243" y="4438835"/>
            <a:ext cx="370198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5CD3F73-49B5-4D32-8DF5-EB275481F17C}"/>
              </a:ext>
            </a:extLst>
          </p:cNvPr>
          <p:cNvSpPr txBox="1"/>
          <p:nvPr/>
        </p:nvSpPr>
        <p:spPr>
          <a:xfrm rot="18718955">
            <a:off x="6514099" y="2209762"/>
            <a:ext cx="1056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ISRAEL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0D3EFF-2526-44AE-987D-B2BED23890D7}"/>
              </a:ext>
            </a:extLst>
          </p:cNvPr>
          <p:cNvSpPr txBox="1"/>
          <p:nvPr/>
        </p:nvSpPr>
        <p:spPr>
          <a:xfrm>
            <a:off x="7723573" y="1615737"/>
            <a:ext cx="18021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722 DESTRUCCION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072B110-3059-476F-8619-22360D5908A1}"/>
              </a:ext>
            </a:extLst>
          </p:cNvPr>
          <p:cNvSpPr txBox="1"/>
          <p:nvPr/>
        </p:nvSpPr>
        <p:spPr>
          <a:xfrm rot="2731934">
            <a:off x="6260367" y="4242204"/>
            <a:ext cx="981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JUDA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A141937-9E45-4BC1-B7AA-C2CE6910CA7B}"/>
              </a:ext>
            </a:extLst>
          </p:cNvPr>
          <p:cNvSpPr txBox="1"/>
          <p:nvPr/>
        </p:nvSpPr>
        <p:spPr>
          <a:xfrm>
            <a:off x="7377344" y="3764131"/>
            <a:ext cx="2148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3 DEPORTACIONES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B39C53-F029-42AA-8C97-514BD35C414D}"/>
              </a:ext>
            </a:extLst>
          </p:cNvPr>
          <p:cNvSpPr txBox="1"/>
          <p:nvPr/>
        </p:nvSpPr>
        <p:spPr>
          <a:xfrm>
            <a:off x="7111014" y="4549018"/>
            <a:ext cx="727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605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8869E01-C779-4BD3-877F-293C6326CC56}"/>
              </a:ext>
            </a:extLst>
          </p:cNvPr>
          <p:cNvSpPr txBox="1"/>
          <p:nvPr/>
        </p:nvSpPr>
        <p:spPr>
          <a:xfrm>
            <a:off x="7723573" y="4549018"/>
            <a:ext cx="577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597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B32D909-6F72-41C0-9181-446AC13D794E}"/>
              </a:ext>
            </a:extLst>
          </p:cNvPr>
          <p:cNvSpPr txBox="1"/>
          <p:nvPr/>
        </p:nvSpPr>
        <p:spPr>
          <a:xfrm>
            <a:off x="8336132" y="4549018"/>
            <a:ext cx="681253" cy="369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586</a:t>
            </a:r>
          </a:p>
        </p:txBody>
      </p:sp>
      <p:sp>
        <p:nvSpPr>
          <p:cNvPr id="21" name="Flowchart: Process 20">
            <a:extLst>
              <a:ext uri="{FF2B5EF4-FFF2-40B4-BE49-F238E27FC236}">
                <a16:creationId xmlns:a16="http://schemas.microsoft.com/office/drawing/2014/main" id="{8D0262EE-3CA8-4D93-A5FF-03C10ADB138F}"/>
              </a:ext>
            </a:extLst>
          </p:cNvPr>
          <p:cNvSpPr/>
          <p:nvPr/>
        </p:nvSpPr>
        <p:spPr>
          <a:xfrm>
            <a:off x="7998781" y="4212868"/>
            <a:ext cx="1136341" cy="31558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E39854E-3708-433E-9B8E-4A406D8E53E2}"/>
              </a:ext>
            </a:extLst>
          </p:cNvPr>
          <p:cNvSpPr txBox="1"/>
          <p:nvPr/>
        </p:nvSpPr>
        <p:spPr>
          <a:xfrm>
            <a:off x="7942239" y="4232317"/>
            <a:ext cx="12494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70 AÑOS EXILIO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A6F1F50-3672-4FDF-AEA2-79DB3302D33E}"/>
              </a:ext>
            </a:extLst>
          </p:cNvPr>
          <p:cNvSpPr txBox="1"/>
          <p:nvPr/>
        </p:nvSpPr>
        <p:spPr>
          <a:xfrm>
            <a:off x="9942990" y="3764131"/>
            <a:ext cx="1571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3 REGRESOS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D6B02B1-AB0C-49AF-A71E-62B5917E486A}"/>
              </a:ext>
            </a:extLst>
          </p:cNvPr>
          <p:cNvSpPr txBox="1"/>
          <p:nvPr/>
        </p:nvSpPr>
        <p:spPr>
          <a:xfrm>
            <a:off x="9871969" y="4501096"/>
            <a:ext cx="1642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535  457  444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C48A7B1-CDF2-45C3-840F-0F4BC6D84B7E}"/>
              </a:ext>
            </a:extLst>
          </p:cNvPr>
          <p:cNvCxnSpPr/>
          <p:nvPr/>
        </p:nvCxnSpPr>
        <p:spPr>
          <a:xfrm flipV="1">
            <a:off x="9419208" y="4918346"/>
            <a:ext cx="639192" cy="5325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id="{21B9EC84-4362-4AEE-B9A8-1FD6259D1F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565165">
            <a:off x="10265895" y="4972093"/>
            <a:ext cx="725487" cy="62794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2860B202-C507-4DB0-A9F1-BF198A637E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1070511" y="4924090"/>
            <a:ext cx="725487" cy="627942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0EDF54B9-558C-4AB6-B989-0E3A20DA7D29}"/>
              </a:ext>
            </a:extLst>
          </p:cNvPr>
          <p:cNvSpPr txBox="1"/>
          <p:nvPr/>
        </p:nvSpPr>
        <p:spPr>
          <a:xfrm>
            <a:off x="8187486" y="5298994"/>
            <a:ext cx="12317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ZOROBABEL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9D04711-6259-453A-97A6-60A27A43753A}"/>
              </a:ext>
            </a:extLst>
          </p:cNvPr>
          <p:cNvSpPr txBox="1"/>
          <p:nvPr/>
        </p:nvSpPr>
        <p:spPr>
          <a:xfrm>
            <a:off x="10155750" y="5747518"/>
            <a:ext cx="901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ESDRAS</a:t>
            </a:r>
          </a:p>
        </p:txBody>
      </p:sp>
      <p:sp>
        <p:nvSpPr>
          <p:cNvPr id="3072" name="TextBox 3071">
            <a:extLst>
              <a:ext uri="{FF2B5EF4-FFF2-40B4-BE49-F238E27FC236}">
                <a16:creationId xmlns:a16="http://schemas.microsoft.com/office/drawing/2014/main" id="{64C95A65-C312-498B-8857-9AD4FE0A17BE}"/>
              </a:ext>
            </a:extLst>
          </p:cNvPr>
          <p:cNvSpPr txBox="1"/>
          <p:nvPr/>
        </p:nvSpPr>
        <p:spPr>
          <a:xfrm>
            <a:off x="11056833" y="5593629"/>
            <a:ext cx="11718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NEHEMIAS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FF68E98-82AB-4E77-9273-1DF392C85485}"/>
              </a:ext>
            </a:extLst>
          </p:cNvPr>
          <p:cNvCxnSpPr/>
          <p:nvPr/>
        </p:nvCxnSpPr>
        <p:spPr>
          <a:xfrm>
            <a:off x="905523" y="3240350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9F332CA-8524-468A-B752-2EC3607E2E57}"/>
              </a:ext>
            </a:extLst>
          </p:cNvPr>
          <p:cNvCxnSpPr/>
          <p:nvPr/>
        </p:nvCxnSpPr>
        <p:spPr>
          <a:xfrm>
            <a:off x="1413030" y="3244049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98F71AB-CC70-48AC-90F8-0A240D9896FD}"/>
              </a:ext>
            </a:extLst>
          </p:cNvPr>
          <p:cNvCxnSpPr/>
          <p:nvPr/>
        </p:nvCxnSpPr>
        <p:spPr>
          <a:xfrm>
            <a:off x="1732626" y="3240350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4E9B594-5BBB-41E5-AB31-B92E9B3A4B67}"/>
              </a:ext>
            </a:extLst>
          </p:cNvPr>
          <p:cNvCxnSpPr/>
          <p:nvPr/>
        </p:nvCxnSpPr>
        <p:spPr>
          <a:xfrm>
            <a:off x="2194264" y="3240350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7EFC1E8-0C42-4D6E-82C8-0BC9E3014352}"/>
              </a:ext>
            </a:extLst>
          </p:cNvPr>
          <p:cNvCxnSpPr/>
          <p:nvPr/>
        </p:nvCxnSpPr>
        <p:spPr>
          <a:xfrm>
            <a:off x="3090910" y="3231472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CCE10FE-923B-4B09-9AB5-51DD2AB63FEC}"/>
              </a:ext>
            </a:extLst>
          </p:cNvPr>
          <p:cNvCxnSpPr/>
          <p:nvPr/>
        </p:nvCxnSpPr>
        <p:spPr>
          <a:xfrm>
            <a:off x="3623570" y="3240350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8FF7213-9D5D-4F19-8E0D-BDFE135DAA6E}"/>
              </a:ext>
            </a:extLst>
          </p:cNvPr>
          <p:cNvCxnSpPr/>
          <p:nvPr/>
        </p:nvCxnSpPr>
        <p:spPr>
          <a:xfrm>
            <a:off x="4120719" y="3240350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0669172-B3BE-49FE-9D04-F5AD6BDE5321}"/>
              </a:ext>
            </a:extLst>
          </p:cNvPr>
          <p:cNvCxnSpPr/>
          <p:nvPr/>
        </p:nvCxnSpPr>
        <p:spPr>
          <a:xfrm>
            <a:off x="4751034" y="3240349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9B4F218-FC6E-4385-A2C1-01A0682A2167}"/>
              </a:ext>
            </a:extLst>
          </p:cNvPr>
          <p:cNvCxnSpPr/>
          <p:nvPr/>
        </p:nvCxnSpPr>
        <p:spPr>
          <a:xfrm>
            <a:off x="5647679" y="3240349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73D2712-5F18-4559-A8FE-2232312B74E2}"/>
              </a:ext>
            </a:extLst>
          </p:cNvPr>
          <p:cNvSpPr txBox="1"/>
          <p:nvPr/>
        </p:nvSpPr>
        <p:spPr>
          <a:xfrm>
            <a:off x="-9098" y="3258692"/>
            <a:ext cx="98120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050" dirty="0">
                <a:solidFill>
                  <a:prstClr val="black"/>
                </a:solidFill>
              </a:rPr>
              <a:t>ESCLEGIPTOAVITUD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513FB7-5182-4F03-B872-55585A701FEF}"/>
              </a:ext>
            </a:extLst>
          </p:cNvPr>
          <p:cNvSpPr txBox="1"/>
          <p:nvPr/>
        </p:nvSpPr>
        <p:spPr>
          <a:xfrm>
            <a:off x="898018" y="3301766"/>
            <a:ext cx="566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40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347DAF-8A34-40E3-A599-0F9D5A3C5100}"/>
              </a:ext>
            </a:extLst>
          </p:cNvPr>
          <p:cNvSpPr txBox="1"/>
          <p:nvPr/>
        </p:nvSpPr>
        <p:spPr>
          <a:xfrm>
            <a:off x="1431413" y="3301766"/>
            <a:ext cx="341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84D1A8-9B0A-444C-8CA3-E854660C59A1}"/>
              </a:ext>
            </a:extLst>
          </p:cNvPr>
          <p:cNvSpPr txBox="1"/>
          <p:nvPr/>
        </p:nvSpPr>
        <p:spPr>
          <a:xfrm>
            <a:off x="1776903" y="3301766"/>
            <a:ext cx="550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E34B6A-7B11-4031-A0F3-080074BE3C45}"/>
              </a:ext>
            </a:extLst>
          </p:cNvPr>
          <p:cNvSpPr txBox="1"/>
          <p:nvPr/>
        </p:nvSpPr>
        <p:spPr>
          <a:xfrm>
            <a:off x="2196597" y="3328523"/>
            <a:ext cx="9394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JUECES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148A5EC-F3D1-4D15-AE16-F4B39CA8589D}"/>
              </a:ext>
            </a:extLst>
          </p:cNvPr>
          <p:cNvSpPr txBox="1"/>
          <p:nvPr/>
        </p:nvSpPr>
        <p:spPr>
          <a:xfrm>
            <a:off x="3076115" y="3322013"/>
            <a:ext cx="61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40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E2252C9-4C41-48D5-9FF2-35D709C02999}"/>
              </a:ext>
            </a:extLst>
          </p:cNvPr>
          <p:cNvSpPr txBox="1"/>
          <p:nvPr/>
        </p:nvSpPr>
        <p:spPr>
          <a:xfrm>
            <a:off x="3598417" y="3301766"/>
            <a:ext cx="664346" cy="381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40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EE1B288-FB48-47E4-A53B-B66B52FBEB25}"/>
              </a:ext>
            </a:extLst>
          </p:cNvPr>
          <p:cNvSpPr txBox="1"/>
          <p:nvPr/>
        </p:nvSpPr>
        <p:spPr>
          <a:xfrm>
            <a:off x="4145873" y="3301875"/>
            <a:ext cx="471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40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23F8FE1-B4E3-4375-A58B-8780752CD77B}"/>
              </a:ext>
            </a:extLst>
          </p:cNvPr>
          <p:cNvSpPr txBox="1"/>
          <p:nvPr/>
        </p:nvSpPr>
        <p:spPr>
          <a:xfrm>
            <a:off x="4769369" y="3227774"/>
            <a:ext cx="856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REINO UNIDO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D42B8C6-E497-4F8C-8EDB-EB87B3443327}"/>
              </a:ext>
            </a:extLst>
          </p:cNvPr>
          <p:cNvSpPr txBox="1"/>
          <p:nvPr/>
        </p:nvSpPr>
        <p:spPr>
          <a:xfrm>
            <a:off x="5530054" y="3232212"/>
            <a:ext cx="1106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REINO DIVIDIDO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6AB5950-3650-4734-B93F-FD61AF881C86}"/>
              </a:ext>
            </a:extLst>
          </p:cNvPr>
          <p:cNvCxnSpPr/>
          <p:nvPr/>
        </p:nvCxnSpPr>
        <p:spPr>
          <a:xfrm flipV="1">
            <a:off x="10875146" y="1878251"/>
            <a:ext cx="0" cy="2354066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047AFD40-445B-4BBB-940F-CF2305E4CD1F}"/>
              </a:ext>
            </a:extLst>
          </p:cNvPr>
          <p:cNvSpPr txBox="1"/>
          <p:nvPr/>
        </p:nvSpPr>
        <p:spPr>
          <a:xfrm>
            <a:off x="10155750" y="1308965"/>
            <a:ext cx="1507352" cy="3693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glow rad="139700">
                    <a:srgbClr val="ACD433">
                      <a:satMod val="175000"/>
                      <a:alpha val="40000"/>
                    </a:srgb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CRONICAS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6945490-5770-4771-A8E3-2668FFDFED18}"/>
              </a:ext>
            </a:extLst>
          </p:cNvPr>
          <p:cNvSpPr txBox="1"/>
          <p:nvPr/>
        </p:nvSpPr>
        <p:spPr>
          <a:xfrm>
            <a:off x="2960706" y="2601758"/>
            <a:ext cx="727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REY SAUL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6E673B8-A79A-4A29-95FE-859383949A88}"/>
              </a:ext>
            </a:extLst>
          </p:cNvPr>
          <p:cNvSpPr txBox="1"/>
          <p:nvPr/>
        </p:nvSpPr>
        <p:spPr>
          <a:xfrm>
            <a:off x="3340283" y="3909151"/>
            <a:ext cx="9676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REY DAVID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160DBB7-C377-427F-9072-A40CD792E9E1}"/>
              </a:ext>
            </a:extLst>
          </p:cNvPr>
          <p:cNvSpPr txBox="1"/>
          <p:nvPr/>
        </p:nvSpPr>
        <p:spPr>
          <a:xfrm>
            <a:off x="4171608" y="2585141"/>
            <a:ext cx="1440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REY SALOMON</a:t>
            </a:r>
          </a:p>
        </p:txBody>
      </p: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254B1C66-2E06-4B52-8D77-A278632D1121}"/>
              </a:ext>
            </a:extLst>
          </p:cNvPr>
          <p:cNvCxnSpPr/>
          <p:nvPr/>
        </p:nvCxnSpPr>
        <p:spPr>
          <a:xfrm rot="5400000">
            <a:off x="9149058" y="5012063"/>
            <a:ext cx="1703275" cy="790112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8E1C541A-4719-430E-9DD3-A9845DFB22FE}"/>
              </a:ext>
            </a:extLst>
          </p:cNvPr>
          <p:cNvSpPr txBox="1"/>
          <p:nvPr/>
        </p:nvSpPr>
        <p:spPr>
          <a:xfrm>
            <a:off x="8171896" y="6055295"/>
            <a:ext cx="1855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516 </a:t>
            </a:r>
            <a:r>
              <a:rPr lang="en-US" sz="2000" dirty="0" err="1"/>
              <a:t>Templo</a:t>
            </a:r>
            <a:r>
              <a:rPr lang="en-US" sz="2000" dirty="0"/>
              <a:t> </a:t>
            </a:r>
            <a:r>
              <a:rPr lang="en-US" sz="2000" dirty="0" err="1"/>
              <a:t>terminado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898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4" grpId="0"/>
      <p:bldP spid="6" grpId="0"/>
      <p:bldP spid="8" grpId="0"/>
      <p:bldP spid="9" grpId="0"/>
      <p:bldP spid="10" grpId="0"/>
      <p:bldP spid="12" grpId="0"/>
      <p:bldP spid="23" grpId="0"/>
      <p:bldP spid="40" grpId="0"/>
      <p:bldP spid="42" grpId="0"/>
      <p:bldP spid="43" grpId="0"/>
      <p:bldP spid="2" grpId="0"/>
      <p:bldP spid="44" grpId="0"/>
      <p:bldP spid="45" grpId="0"/>
      <p:bldP spid="4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1E629-0A08-4495-B911-25CFCB78C8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800" dirty="0"/>
              <a:t>ester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B57F9E-AA27-4A7C-888B-A22789EE08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71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4BFDF-65AA-4E65-8C79-4EFF77FF2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064" y="798989"/>
            <a:ext cx="11656381" cy="5832629"/>
          </a:xfrm>
        </p:spPr>
        <p:txBody>
          <a:bodyPr/>
          <a:lstStyle/>
          <a:p>
            <a:pPr fontAlgn="base"/>
            <a:r>
              <a:rPr lang="es-ES" sz="2800" dirty="0"/>
              <a:t>Introducción: así como Ruth ocurre en el período de Jueces, Esther ocurre durante el período de Esdras y los retornos. Ruth ofrece esperanza en tiempos oscuros, y Esther también ofrece esperanza en tiempos oscuros de vivir en Persia. Ambos libros muestran que la fidelidad existía cuando a nivel nacional no se estimaba.</a:t>
            </a:r>
          </a:p>
          <a:p>
            <a:pPr fontAlgn="base"/>
            <a:r>
              <a:rPr lang="es-ES" sz="2800" dirty="0"/>
              <a:t>Esther está escrita después del primer regreso bajo Zorobabel que llevó a 50,000 personas de regreso.</a:t>
            </a:r>
          </a:p>
          <a:p>
            <a:pPr fontAlgn="base"/>
            <a:r>
              <a:rPr lang="es-ES" sz="2800" dirty="0"/>
              <a:t>Fecha: 486-465B.C. durante el reinado de </a:t>
            </a:r>
            <a:r>
              <a:rPr lang="es-ES" sz="2800" dirty="0" err="1"/>
              <a:t>Xerxes</a:t>
            </a:r>
            <a:r>
              <a:rPr lang="en-US" sz="2800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64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55596EAF-DE6C-4FC7-BF26-862C59C91C35}"/>
              </a:ext>
            </a:extLst>
          </p:cNvPr>
          <p:cNvSpPr/>
          <p:nvPr/>
        </p:nvSpPr>
        <p:spPr>
          <a:xfrm>
            <a:off x="58446" y="3240350"/>
            <a:ext cx="6400800" cy="52378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FFF1E51-FED1-48CA-90D8-7F09B38EEDCA}"/>
              </a:ext>
            </a:extLst>
          </p:cNvPr>
          <p:cNvCxnSpPr/>
          <p:nvPr/>
        </p:nvCxnSpPr>
        <p:spPr>
          <a:xfrm flipV="1">
            <a:off x="6640497" y="2237173"/>
            <a:ext cx="1171853" cy="11918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FCF7B09-274B-4A7B-8BED-F4A9D385043F}"/>
              </a:ext>
            </a:extLst>
          </p:cNvPr>
          <p:cNvCxnSpPr/>
          <p:nvPr/>
        </p:nvCxnSpPr>
        <p:spPr>
          <a:xfrm>
            <a:off x="6729274" y="3764132"/>
            <a:ext cx="727969" cy="67470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DE99D34-E79C-4B81-8A38-46D07A150977}"/>
              </a:ext>
            </a:extLst>
          </p:cNvPr>
          <p:cNvCxnSpPr>
            <a:cxnSpLocks/>
          </p:cNvCxnSpPr>
          <p:nvPr/>
        </p:nvCxnSpPr>
        <p:spPr>
          <a:xfrm>
            <a:off x="7457243" y="4438835"/>
            <a:ext cx="370198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5CD3F73-49B5-4D32-8DF5-EB275481F17C}"/>
              </a:ext>
            </a:extLst>
          </p:cNvPr>
          <p:cNvSpPr txBox="1"/>
          <p:nvPr/>
        </p:nvSpPr>
        <p:spPr>
          <a:xfrm rot="18718955">
            <a:off x="6514099" y="2209762"/>
            <a:ext cx="1056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ISRAEL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0D3EFF-2526-44AE-987D-B2BED23890D7}"/>
              </a:ext>
            </a:extLst>
          </p:cNvPr>
          <p:cNvSpPr txBox="1"/>
          <p:nvPr/>
        </p:nvSpPr>
        <p:spPr>
          <a:xfrm>
            <a:off x="7723573" y="1615737"/>
            <a:ext cx="18021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722 DESTRUCCION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072B110-3059-476F-8619-22360D5908A1}"/>
              </a:ext>
            </a:extLst>
          </p:cNvPr>
          <p:cNvSpPr txBox="1"/>
          <p:nvPr/>
        </p:nvSpPr>
        <p:spPr>
          <a:xfrm rot="2731934">
            <a:off x="6260367" y="4242204"/>
            <a:ext cx="981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JUDA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A141937-9E45-4BC1-B7AA-C2CE6910CA7B}"/>
              </a:ext>
            </a:extLst>
          </p:cNvPr>
          <p:cNvSpPr txBox="1"/>
          <p:nvPr/>
        </p:nvSpPr>
        <p:spPr>
          <a:xfrm>
            <a:off x="7377344" y="3764131"/>
            <a:ext cx="2148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3 DEPORTACIONES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B39C53-F029-42AA-8C97-514BD35C414D}"/>
              </a:ext>
            </a:extLst>
          </p:cNvPr>
          <p:cNvSpPr txBox="1"/>
          <p:nvPr/>
        </p:nvSpPr>
        <p:spPr>
          <a:xfrm>
            <a:off x="7111014" y="4549018"/>
            <a:ext cx="727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605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8869E01-C779-4BD3-877F-293C6326CC56}"/>
              </a:ext>
            </a:extLst>
          </p:cNvPr>
          <p:cNvSpPr txBox="1"/>
          <p:nvPr/>
        </p:nvSpPr>
        <p:spPr>
          <a:xfrm>
            <a:off x="7723573" y="4549018"/>
            <a:ext cx="577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597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B32D909-6F72-41C0-9181-446AC13D794E}"/>
              </a:ext>
            </a:extLst>
          </p:cNvPr>
          <p:cNvSpPr txBox="1"/>
          <p:nvPr/>
        </p:nvSpPr>
        <p:spPr>
          <a:xfrm>
            <a:off x="8336132" y="4549018"/>
            <a:ext cx="681253" cy="369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586</a:t>
            </a:r>
          </a:p>
        </p:txBody>
      </p:sp>
      <p:sp>
        <p:nvSpPr>
          <p:cNvPr id="21" name="Flowchart: Process 20">
            <a:extLst>
              <a:ext uri="{FF2B5EF4-FFF2-40B4-BE49-F238E27FC236}">
                <a16:creationId xmlns:a16="http://schemas.microsoft.com/office/drawing/2014/main" id="{8D0262EE-3CA8-4D93-A5FF-03C10ADB138F}"/>
              </a:ext>
            </a:extLst>
          </p:cNvPr>
          <p:cNvSpPr/>
          <p:nvPr/>
        </p:nvSpPr>
        <p:spPr>
          <a:xfrm>
            <a:off x="7998781" y="4212868"/>
            <a:ext cx="1136341" cy="31558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E39854E-3708-433E-9B8E-4A406D8E53E2}"/>
              </a:ext>
            </a:extLst>
          </p:cNvPr>
          <p:cNvSpPr txBox="1"/>
          <p:nvPr/>
        </p:nvSpPr>
        <p:spPr>
          <a:xfrm>
            <a:off x="7942239" y="4232317"/>
            <a:ext cx="12494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70 AÑOS EXILIO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A6F1F50-3672-4FDF-AEA2-79DB3302D33E}"/>
              </a:ext>
            </a:extLst>
          </p:cNvPr>
          <p:cNvSpPr txBox="1"/>
          <p:nvPr/>
        </p:nvSpPr>
        <p:spPr>
          <a:xfrm>
            <a:off x="9942990" y="3764131"/>
            <a:ext cx="1571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3 REGRESOS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D6B02B1-AB0C-49AF-A71E-62B5917E486A}"/>
              </a:ext>
            </a:extLst>
          </p:cNvPr>
          <p:cNvSpPr txBox="1"/>
          <p:nvPr/>
        </p:nvSpPr>
        <p:spPr>
          <a:xfrm>
            <a:off x="9871969" y="4501096"/>
            <a:ext cx="1642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535  457  444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C48A7B1-CDF2-45C3-840F-0F4BC6D84B7E}"/>
              </a:ext>
            </a:extLst>
          </p:cNvPr>
          <p:cNvCxnSpPr/>
          <p:nvPr/>
        </p:nvCxnSpPr>
        <p:spPr>
          <a:xfrm flipV="1">
            <a:off x="9419208" y="4918346"/>
            <a:ext cx="639192" cy="5325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id="{21B9EC84-4362-4AEE-B9A8-1FD6259D1F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565165">
            <a:off x="10265895" y="4972093"/>
            <a:ext cx="725487" cy="62794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2860B202-C507-4DB0-A9F1-BF198A637E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1070511" y="4924090"/>
            <a:ext cx="725487" cy="627942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0EDF54B9-558C-4AB6-B989-0E3A20DA7D29}"/>
              </a:ext>
            </a:extLst>
          </p:cNvPr>
          <p:cNvSpPr txBox="1"/>
          <p:nvPr/>
        </p:nvSpPr>
        <p:spPr>
          <a:xfrm>
            <a:off x="8187486" y="5298994"/>
            <a:ext cx="12317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ZOROBABEL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9D04711-6259-453A-97A6-60A27A43753A}"/>
              </a:ext>
            </a:extLst>
          </p:cNvPr>
          <p:cNvSpPr txBox="1"/>
          <p:nvPr/>
        </p:nvSpPr>
        <p:spPr>
          <a:xfrm>
            <a:off x="10155750" y="5747518"/>
            <a:ext cx="901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ESDRAS</a:t>
            </a:r>
          </a:p>
        </p:txBody>
      </p:sp>
      <p:sp>
        <p:nvSpPr>
          <p:cNvPr id="3072" name="TextBox 3071">
            <a:extLst>
              <a:ext uri="{FF2B5EF4-FFF2-40B4-BE49-F238E27FC236}">
                <a16:creationId xmlns:a16="http://schemas.microsoft.com/office/drawing/2014/main" id="{64C95A65-C312-498B-8857-9AD4FE0A17BE}"/>
              </a:ext>
            </a:extLst>
          </p:cNvPr>
          <p:cNvSpPr txBox="1"/>
          <p:nvPr/>
        </p:nvSpPr>
        <p:spPr>
          <a:xfrm>
            <a:off x="11056833" y="5593629"/>
            <a:ext cx="11718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NEHEMIAS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FF68E98-82AB-4E77-9273-1DF392C85485}"/>
              </a:ext>
            </a:extLst>
          </p:cNvPr>
          <p:cNvCxnSpPr/>
          <p:nvPr/>
        </p:nvCxnSpPr>
        <p:spPr>
          <a:xfrm>
            <a:off x="905523" y="3240350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9F332CA-8524-468A-B752-2EC3607E2E57}"/>
              </a:ext>
            </a:extLst>
          </p:cNvPr>
          <p:cNvCxnSpPr/>
          <p:nvPr/>
        </p:nvCxnSpPr>
        <p:spPr>
          <a:xfrm>
            <a:off x="1413030" y="3244049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98F71AB-CC70-48AC-90F8-0A240D9896FD}"/>
              </a:ext>
            </a:extLst>
          </p:cNvPr>
          <p:cNvCxnSpPr/>
          <p:nvPr/>
        </p:nvCxnSpPr>
        <p:spPr>
          <a:xfrm>
            <a:off x="1732626" y="3240350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4E9B594-5BBB-41E5-AB31-B92E9B3A4B67}"/>
              </a:ext>
            </a:extLst>
          </p:cNvPr>
          <p:cNvCxnSpPr/>
          <p:nvPr/>
        </p:nvCxnSpPr>
        <p:spPr>
          <a:xfrm>
            <a:off x="2194264" y="3240350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7EFC1E8-0C42-4D6E-82C8-0BC9E3014352}"/>
              </a:ext>
            </a:extLst>
          </p:cNvPr>
          <p:cNvCxnSpPr/>
          <p:nvPr/>
        </p:nvCxnSpPr>
        <p:spPr>
          <a:xfrm>
            <a:off x="3090910" y="3231472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CCE10FE-923B-4B09-9AB5-51DD2AB63FEC}"/>
              </a:ext>
            </a:extLst>
          </p:cNvPr>
          <p:cNvCxnSpPr/>
          <p:nvPr/>
        </p:nvCxnSpPr>
        <p:spPr>
          <a:xfrm>
            <a:off x="3623570" y="3240350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8FF7213-9D5D-4F19-8E0D-BDFE135DAA6E}"/>
              </a:ext>
            </a:extLst>
          </p:cNvPr>
          <p:cNvCxnSpPr/>
          <p:nvPr/>
        </p:nvCxnSpPr>
        <p:spPr>
          <a:xfrm>
            <a:off x="4120719" y="3240350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0669172-B3BE-49FE-9D04-F5AD6BDE5321}"/>
              </a:ext>
            </a:extLst>
          </p:cNvPr>
          <p:cNvCxnSpPr/>
          <p:nvPr/>
        </p:nvCxnSpPr>
        <p:spPr>
          <a:xfrm>
            <a:off x="4751034" y="3240349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9B4F218-FC6E-4385-A2C1-01A0682A2167}"/>
              </a:ext>
            </a:extLst>
          </p:cNvPr>
          <p:cNvCxnSpPr/>
          <p:nvPr/>
        </p:nvCxnSpPr>
        <p:spPr>
          <a:xfrm>
            <a:off x="5647679" y="3240349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73D2712-5F18-4559-A8FE-2232312B74E2}"/>
              </a:ext>
            </a:extLst>
          </p:cNvPr>
          <p:cNvSpPr txBox="1"/>
          <p:nvPr/>
        </p:nvSpPr>
        <p:spPr>
          <a:xfrm>
            <a:off x="-9098" y="3258692"/>
            <a:ext cx="98120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050" dirty="0">
                <a:solidFill>
                  <a:prstClr val="black"/>
                </a:solidFill>
              </a:rPr>
              <a:t>ESCLEGIPTOAVITUD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513FB7-5182-4F03-B872-55585A701FEF}"/>
              </a:ext>
            </a:extLst>
          </p:cNvPr>
          <p:cNvSpPr txBox="1"/>
          <p:nvPr/>
        </p:nvSpPr>
        <p:spPr>
          <a:xfrm>
            <a:off x="898018" y="3301766"/>
            <a:ext cx="566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40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347DAF-8A34-40E3-A599-0F9D5A3C5100}"/>
              </a:ext>
            </a:extLst>
          </p:cNvPr>
          <p:cNvSpPr txBox="1"/>
          <p:nvPr/>
        </p:nvSpPr>
        <p:spPr>
          <a:xfrm>
            <a:off x="1431413" y="3301766"/>
            <a:ext cx="341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84D1A8-9B0A-444C-8CA3-E854660C59A1}"/>
              </a:ext>
            </a:extLst>
          </p:cNvPr>
          <p:cNvSpPr txBox="1"/>
          <p:nvPr/>
        </p:nvSpPr>
        <p:spPr>
          <a:xfrm>
            <a:off x="1776903" y="3301766"/>
            <a:ext cx="550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E34B6A-7B11-4031-A0F3-080074BE3C45}"/>
              </a:ext>
            </a:extLst>
          </p:cNvPr>
          <p:cNvSpPr txBox="1"/>
          <p:nvPr/>
        </p:nvSpPr>
        <p:spPr>
          <a:xfrm>
            <a:off x="2196597" y="3328523"/>
            <a:ext cx="9394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JUECES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148A5EC-F3D1-4D15-AE16-F4B39CA8589D}"/>
              </a:ext>
            </a:extLst>
          </p:cNvPr>
          <p:cNvSpPr txBox="1"/>
          <p:nvPr/>
        </p:nvSpPr>
        <p:spPr>
          <a:xfrm>
            <a:off x="3076115" y="3322013"/>
            <a:ext cx="61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40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E2252C9-4C41-48D5-9FF2-35D709C02999}"/>
              </a:ext>
            </a:extLst>
          </p:cNvPr>
          <p:cNvSpPr txBox="1"/>
          <p:nvPr/>
        </p:nvSpPr>
        <p:spPr>
          <a:xfrm>
            <a:off x="3598417" y="3301766"/>
            <a:ext cx="664346" cy="381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40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EE1B288-FB48-47E4-A53B-B66B52FBEB25}"/>
              </a:ext>
            </a:extLst>
          </p:cNvPr>
          <p:cNvSpPr txBox="1"/>
          <p:nvPr/>
        </p:nvSpPr>
        <p:spPr>
          <a:xfrm>
            <a:off x="4145873" y="3301875"/>
            <a:ext cx="471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40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23F8FE1-B4E3-4375-A58B-8780752CD77B}"/>
              </a:ext>
            </a:extLst>
          </p:cNvPr>
          <p:cNvSpPr txBox="1"/>
          <p:nvPr/>
        </p:nvSpPr>
        <p:spPr>
          <a:xfrm>
            <a:off x="4769369" y="3227774"/>
            <a:ext cx="856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REINO UNIDO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D42B8C6-E497-4F8C-8EDB-EB87B3443327}"/>
              </a:ext>
            </a:extLst>
          </p:cNvPr>
          <p:cNvSpPr txBox="1"/>
          <p:nvPr/>
        </p:nvSpPr>
        <p:spPr>
          <a:xfrm>
            <a:off x="5530054" y="3232212"/>
            <a:ext cx="1106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REINO DIVIDIDO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6AB5950-3650-4734-B93F-FD61AF881C86}"/>
              </a:ext>
            </a:extLst>
          </p:cNvPr>
          <p:cNvCxnSpPr/>
          <p:nvPr/>
        </p:nvCxnSpPr>
        <p:spPr>
          <a:xfrm flipV="1">
            <a:off x="10875146" y="1878251"/>
            <a:ext cx="0" cy="2354066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047AFD40-445B-4BBB-940F-CF2305E4CD1F}"/>
              </a:ext>
            </a:extLst>
          </p:cNvPr>
          <p:cNvSpPr txBox="1"/>
          <p:nvPr/>
        </p:nvSpPr>
        <p:spPr>
          <a:xfrm>
            <a:off x="10155750" y="1308965"/>
            <a:ext cx="1507352" cy="3693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glow rad="139700">
                    <a:srgbClr val="ACD433">
                      <a:satMod val="175000"/>
                      <a:alpha val="40000"/>
                    </a:srgb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CRONICAS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6945490-5770-4771-A8E3-2668FFDFED18}"/>
              </a:ext>
            </a:extLst>
          </p:cNvPr>
          <p:cNvSpPr txBox="1"/>
          <p:nvPr/>
        </p:nvSpPr>
        <p:spPr>
          <a:xfrm>
            <a:off x="2960706" y="2601758"/>
            <a:ext cx="727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REY SAUL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6E673B8-A79A-4A29-95FE-859383949A88}"/>
              </a:ext>
            </a:extLst>
          </p:cNvPr>
          <p:cNvSpPr txBox="1"/>
          <p:nvPr/>
        </p:nvSpPr>
        <p:spPr>
          <a:xfrm>
            <a:off x="3340283" y="3909151"/>
            <a:ext cx="9676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REY DAVID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160DBB7-C377-427F-9072-A40CD792E9E1}"/>
              </a:ext>
            </a:extLst>
          </p:cNvPr>
          <p:cNvSpPr txBox="1"/>
          <p:nvPr/>
        </p:nvSpPr>
        <p:spPr>
          <a:xfrm>
            <a:off x="4171608" y="2585141"/>
            <a:ext cx="1440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REY SALOMON</a:t>
            </a:r>
          </a:p>
        </p:txBody>
      </p: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254B1C66-2E06-4B52-8D77-A278632D1121}"/>
              </a:ext>
            </a:extLst>
          </p:cNvPr>
          <p:cNvCxnSpPr/>
          <p:nvPr/>
        </p:nvCxnSpPr>
        <p:spPr>
          <a:xfrm rot="5400000">
            <a:off x="9149058" y="5012063"/>
            <a:ext cx="1703275" cy="790112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8E1C541A-4719-430E-9DD3-A9845DFB22FE}"/>
              </a:ext>
            </a:extLst>
          </p:cNvPr>
          <p:cNvSpPr txBox="1"/>
          <p:nvPr/>
        </p:nvSpPr>
        <p:spPr>
          <a:xfrm>
            <a:off x="8171896" y="6055295"/>
            <a:ext cx="1855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516 </a:t>
            </a:r>
            <a:r>
              <a:rPr lang="en-US" sz="2000" dirty="0" err="1"/>
              <a:t>Templo</a:t>
            </a:r>
            <a:r>
              <a:rPr lang="en-US" sz="2000" dirty="0"/>
              <a:t> </a:t>
            </a:r>
            <a:r>
              <a:rPr lang="en-US" sz="2000" dirty="0" err="1"/>
              <a:t>terminado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84570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4" grpId="0"/>
      <p:bldP spid="6" grpId="0"/>
      <p:bldP spid="8" grpId="0"/>
      <p:bldP spid="9" grpId="0"/>
      <p:bldP spid="10" grpId="0"/>
      <p:bldP spid="12" grpId="0"/>
      <p:bldP spid="23" grpId="0"/>
      <p:bldP spid="40" grpId="0"/>
      <p:bldP spid="42" grpId="0"/>
      <p:bldP spid="43" grpId="0"/>
      <p:bldP spid="2" grpId="0"/>
      <p:bldP spid="44" grpId="0"/>
      <p:bldP spid="45" grpId="0"/>
      <p:bldP spid="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375B1-58F2-41C1-AA51-E509D35C8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Tema</a:t>
            </a:r>
            <a:r>
              <a:rPr lang="en-US" dirty="0"/>
              <a:t> y </a:t>
            </a:r>
            <a:r>
              <a:rPr lang="en-US" dirty="0" err="1"/>
              <a:t>proposito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DFFD4-3233-4518-B55D-981B1C7F4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Tema: 2º retorno y renovación espiritual</a:t>
            </a:r>
          </a:p>
          <a:p>
            <a:endParaRPr lang="es-ES" sz="2800" dirty="0"/>
          </a:p>
          <a:p>
            <a:r>
              <a:rPr lang="es-ES" sz="2800" dirty="0"/>
              <a:t>Propósito: Los propósitos de este libro son 1) restaurar la esperanza al registrar la reconstrucción del Templo por los cautivos que regresaron de Babilonia, y 2) llevar a la gente de regreso a una renovación espiritual centrada en la ley de Dios y el Templo.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97998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EDBBCD5-939E-4D61-B122-727F999EF458}"/>
              </a:ext>
            </a:extLst>
          </p:cNvPr>
          <p:cNvCxnSpPr/>
          <p:nvPr/>
        </p:nvCxnSpPr>
        <p:spPr>
          <a:xfrm flipV="1">
            <a:off x="541537" y="1535836"/>
            <a:ext cx="1882066" cy="14559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E169EA54-1FD5-4BF5-BD36-4B93EA9BD8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783917">
            <a:off x="412372" y="3333779"/>
            <a:ext cx="2054530" cy="1627773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E969B28-AD75-485E-A6B7-0B1A452D2C61}"/>
              </a:ext>
            </a:extLst>
          </p:cNvPr>
          <p:cNvCxnSpPr>
            <a:cxnSpLocks/>
          </p:cNvCxnSpPr>
          <p:nvPr/>
        </p:nvCxnSpPr>
        <p:spPr>
          <a:xfrm>
            <a:off x="2494625" y="4918229"/>
            <a:ext cx="944584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63A1E11-AA23-4E27-827E-8B4E9E70F789}"/>
              </a:ext>
            </a:extLst>
          </p:cNvPr>
          <p:cNvSpPr txBox="1"/>
          <p:nvPr/>
        </p:nvSpPr>
        <p:spPr>
          <a:xfrm>
            <a:off x="2778710" y="4011861"/>
            <a:ext cx="2894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 </a:t>
            </a:r>
            <a:r>
              <a:rPr lang="en-US" sz="2800" dirty="0" err="1"/>
              <a:t>Deportaciones</a:t>
            </a:r>
            <a:r>
              <a:rPr lang="en-US" sz="2800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BD8FDEC-6550-4A37-A1DE-43DE70569CA9}"/>
              </a:ext>
            </a:extLst>
          </p:cNvPr>
          <p:cNvSpPr txBox="1"/>
          <p:nvPr/>
        </p:nvSpPr>
        <p:spPr>
          <a:xfrm>
            <a:off x="7803473" y="3950306"/>
            <a:ext cx="24236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3 </a:t>
            </a:r>
            <a:r>
              <a:rPr lang="en-US" sz="3200" dirty="0" err="1"/>
              <a:t>Regresos</a:t>
            </a:r>
            <a:endParaRPr lang="en-US" sz="3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77EA85-1A2B-44B0-8806-98D87F384DB9}"/>
              </a:ext>
            </a:extLst>
          </p:cNvPr>
          <p:cNvSpPr txBox="1"/>
          <p:nvPr/>
        </p:nvSpPr>
        <p:spPr>
          <a:xfrm rot="19307422">
            <a:off x="696896" y="1655129"/>
            <a:ext cx="1269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Israel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1A8012-5315-4A0D-88A5-AB51B672E3F2}"/>
              </a:ext>
            </a:extLst>
          </p:cNvPr>
          <p:cNvSpPr txBox="1"/>
          <p:nvPr/>
        </p:nvSpPr>
        <p:spPr>
          <a:xfrm rot="2527935">
            <a:off x="598895" y="4064375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Juda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9784151-447C-4043-A045-54319E93FF33}"/>
              </a:ext>
            </a:extLst>
          </p:cNvPr>
          <p:cNvSpPr txBox="1"/>
          <p:nvPr/>
        </p:nvSpPr>
        <p:spPr>
          <a:xfrm>
            <a:off x="2423603" y="925868"/>
            <a:ext cx="20862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722 </a:t>
            </a:r>
            <a:r>
              <a:rPr lang="en-US" dirty="0" err="1"/>
              <a:t>Destruccion</a:t>
            </a:r>
            <a:r>
              <a:rPr lang="en-US" dirty="0"/>
              <a:t>/</a:t>
            </a:r>
            <a:r>
              <a:rPr lang="en-US" dirty="0" err="1"/>
              <a:t>Asiria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C60012-8BE5-4445-8D7B-DA84404DA77B}"/>
              </a:ext>
            </a:extLst>
          </p:cNvPr>
          <p:cNvSpPr txBox="1"/>
          <p:nvPr/>
        </p:nvSpPr>
        <p:spPr>
          <a:xfrm>
            <a:off x="2494625" y="5132983"/>
            <a:ext cx="3275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605        597          586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5CE0FDB-38DA-49CD-ABBD-F3144484F41E}"/>
              </a:ext>
            </a:extLst>
          </p:cNvPr>
          <p:cNvSpPr txBox="1"/>
          <p:nvPr/>
        </p:nvSpPr>
        <p:spPr>
          <a:xfrm>
            <a:off x="6862438" y="5099751"/>
            <a:ext cx="4915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535          457                  444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536AD2C-A63F-4D40-B6E2-933A6C308D1C}"/>
              </a:ext>
            </a:extLst>
          </p:cNvPr>
          <p:cNvSpPr txBox="1"/>
          <p:nvPr/>
        </p:nvSpPr>
        <p:spPr>
          <a:xfrm>
            <a:off x="3240350" y="4699641"/>
            <a:ext cx="2254927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70 </a:t>
            </a:r>
            <a:r>
              <a:rPr lang="en-US" sz="2000" dirty="0" err="1"/>
              <a:t>Años</a:t>
            </a:r>
            <a:r>
              <a:rPr lang="en-US" sz="2000" dirty="0"/>
              <a:t> </a:t>
            </a:r>
            <a:r>
              <a:rPr lang="en-US" sz="2000" dirty="0" err="1"/>
              <a:t>exilio</a:t>
            </a:r>
            <a:endParaRPr lang="en-US" sz="2000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8907647-618C-4B9D-8AB1-E690CC8937F3}"/>
              </a:ext>
            </a:extLst>
          </p:cNvPr>
          <p:cNvCxnSpPr/>
          <p:nvPr/>
        </p:nvCxnSpPr>
        <p:spPr>
          <a:xfrm flipH="1">
            <a:off x="5770486" y="5594648"/>
            <a:ext cx="1020931" cy="380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585D8B6-A4D0-4508-81D3-5DF609C65472}"/>
              </a:ext>
            </a:extLst>
          </p:cNvPr>
          <p:cNvCxnSpPr/>
          <p:nvPr/>
        </p:nvCxnSpPr>
        <p:spPr>
          <a:xfrm>
            <a:off x="8788893" y="5622971"/>
            <a:ext cx="0" cy="5913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0447A80-06A9-4CD6-8308-CFF756B03379}"/>
              </a:ext>
            </a:extLst>
          </p:cNvPr>
          <p:cNvCxnSpPr>
            <a:cxnSpLocks/>
          </p:cNvCxnSpPr>
          <p:nvPr/>
        </p:nvCxnSpPr>
        <p:spPr>
          <a:xfrm>
            <a:off x="11163673" y="5630159"/>
            <a:ext cx="0" cy="6197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23C07E0-089D-40B1-ABDF-A99380EFA24B}"/>
              </a:ext>
            </a:extLst>
          </p:cNvPr>
          <p:cNvSpPr txBox="1"/>
          <p:nvPr/>
        </p:nvSpPr>
        <p:spPr>
          <a:xfrm>
            <a:off x="4554242" y="5918670"/>
            <a:ext cx="1438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zorobabe</a:t>
            </a:r>
            <a:r>
              <a:rPr lang="en-US" sz="2000" dirty="0" err="1"/>
              <a:t>l</a:t>
            </a:r>
            <a:endParaRPr lang="en-US" sz="14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167ED56-5137-4F37-81E5-DCBD466A6990}"/>
              </a:ext>
            </a:extLst>
          </p:cNvPr>
          <p:cNvSpPr txBox="1"/>
          <p:nvPr/>
        </p:nvSpPr>
        <p:spPr>
          <a:xfrm>
            <a:off x="8298402" y="6223247"/>
            <a:ext cx="1118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Esdras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D32B007-1578-40DF-ABDE-42FEA425A589}"/>
              </a:ext>
            </a:extLst>
          </p:cNvPr>
          <p:cNvSpPr txBox="1"/>
          <p:nvPr/>
        </p:nvSpPr>
        <p:spPr>
          <a:xfrm>
            <a:off x="10386878" y="6214369"/>
            <a:ext cx="1553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Nehemias</a:t>
            </a:r>
            <a:endParaRPr lang="en-US" sz="24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E12C47A-1DE4-458D-B8AE-AF47968E2F18}"/>
              </a:ext>
            </a:extLst>
          </p:cNvPr>
          <p:cNvSpPr txBox="1"/>
          <p:nvPr/>
        </p:nvSpPr>
        <p:spPr>
          <a:xfrm>
            <a:off x="1660124" y="2654423"/>
            <a:ext cx="1402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Profetas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395FF23-C50B-4650-AB3D-72C238DD8441}"/>
              </a:ext>
            </a:extLst>
          </p:cNvPr>
          <p:cNvSpPr txBox="1"/>
          <p:nvPr/>
        </p:nvSpPr>
        <p:spPr>
          <a:xfrm>
            <a:off x="10884023" y="2719107"/>
            <a:ext cx="894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Jesus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63EF5F0-1F39-4EA4-90EA-A64CE4FA059B}"/>
              </a:ext>
            </a:extLst>
          </p:cNvPr>
          <p:cNvSpPr txBox="1"/>
          <p:nvPr/>
        </p:nvSpPr>
        <p:spPr>
          <a:xfrm>
            <a:off x="7339614" y="4646114"/>
            <a:ext cx="1518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516 </a:t>
            </a:r>
            <a:r>
              <a:rPr lang="en-US" dirty="0" err="1"/>
              <a:t>Templo</a:t>
            </a:r>
            <a:endParaRPr lang="en-US" dirty="0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2C1FDDC-CEBC-499F-A1D2-3D859DE3C279}"/>
              </a:ext>
            </a:extLst>
          </p:cNvPr>
          <p:cNvCxnSpPr/>
          <p:nvPr/>
        </p:nvCxnSpPr>
        <p:spPr>
          <a:xfrm flipH="1">
            <a:off x="7803473" y="5099751"/>
            <a:ext cx="494929" cy="9459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B784587A-77AF-4D92-B6F9-D17C5B5BD5A1}"/>
              </a:ext>
            </a:extLst>
          </p:cNvPr>
          <p:cNvSpPr txBox="1"/>
          <p:nvPr/>
        </p:nvSpPr>
        <p:spPr>
          <a:xfrm>
            <a:off x="7095477" y="6054571"/>
            <a:ext cx="1012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Ester</a:t>
            </a:r>
          </a:p>
        </p:txBody>
      </p:sp>
    </p:spTree>
    <p:extLst>
      <p:ext uri="{BB962C8B-B14F-4D97-AF65-F5344CB8AC3E}">
        <p14:creationId xmlns:p14="http://schemas.microsoft.com/office/powerpoint/2010/main" val="9846414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4BFDF-65AA-4E65-8C79-4EFF77FF2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064" y="798989"/>
            <a:ext cx="11656381" cy="5832629"/>
          </a:xfrm>
        </p:spPr>
        <p:txBody>
          <a:bodyPr>
            <a:normAutofit/>
          </a:bodyPr>
          <a:lstStyle/>
          <a:p>
            <a:r>
              <a:rPr lang="es-ES" sz="2800" b="1" dirty="0"/>
              <a:t>Tema: </a:t>
            </a:r>
            <a:r>
              <a:rPr lang="es-ES" sz="2800" dirty="0"/>
              <a:t>Atención providencial en un lugar lejano. (Términos faltantes: Dios, Templo, Ley, Jerusalén). Esta es una historia, no una narrativa histórica, como Ruth, cuenta la fidelidad en un momento difícil.</a:t>
            </a:r>
          </a:p>
          <a:p>
            <a:endParaRPr lang="es-ES" sz="2800" dirty="0"/>
          </a:p>
          <a:p>
            <a:r>
              <a:rPr lang="es-ES" sz="2800" b="1" dirty="0"/>
              <a:t>Propósito: </a:t>
            </a:r>
            <a:r>
              <a:rPr lang="es-ES" sz="2800" dirty="0"/>
              <a:t>El propósito irónico de este libro es mostrar en un libro donde Dios no es nombrado, y en una tierra donde Él no es nombrado (Persia), que Dios es verdaderamente soberano y Su cuidado providencial para los judíos permanece intacto.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69518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4BFDF-65AA-4E65-8C79-4EFF77FF2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064" y="798989"/>
            <a:ext cx="11656381" cy="5832629"/>
          </a:xfrm>
        </p:spPr>
        <p:txBody>
          <a:bodyPr>
            <a:normAutofit/>
          </a:bodyPr>
          <a:lstStyle/>
          <a:p>
            <a:r>
              <a:rPr lang="es-ES" sz="3600" dirty="0"/>
              <a:t>Estructura:</a:t>
            </a:r>
          </a:p>
          <a:p>
            <a:r>
              <a:rPr lang="es-ES" sz="3600" dirty="0"/>
              <a:t>1. Amán: un peligro para los judíos (1-4) NOTA linaje de Amán: es descendiente de </a:t>
            </a:r>
            <a:r>
              <a:rPr lang="es-ES" sz="3600" dirty="0" err="1"/>
              <a:t>Agag</a:t>
            </a:r>
            <a:r>
              <a:rPr lang="es-ES" sz="3600" dirty="0"/>
              <a:t> el amalecita (3: 1). Ver 1 Sam. 15: 1-8). El compromiso tiene consecuencias.</a:t>
            </a:r>
          </a:p>
          <a:p>
            <a:r>
              <a:rPr lang="es-ES" sz="3600" dirty="0"/>
              <a:t>2. Esther: un salvador para los judíos (5-10). Esther y Mardoqueo eran primos (2:15)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7611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4BFDF-65AA-4E65-8C79-4EFF77FF2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064" y="798989"/>
            <a:ext cx="11656381" cy="5832629"/>
          </a:xfrm>
        </p:spPr>
        <p:txBody>
          <a:bodyPr/>
          <a:lstStyle/>
          <a:p>
            <a:pPr algn="ctr"/>
            <a:r>
              <a:rPr lang="es-ES" sz="3600" dirty="0"/>
              <a:t>Escena 1: El gran banquete (1: 1-22)</a:t>
            </a:r>
          </a:p>
          <a:p>
            <a:pPr marL="0" indent="0" algn="ctr">
              <a:buNone/>
            </a:pPr>
            <a:endParaRPr lang="es-ES" sz="3600" dirty="0"/>
          </a:p>
          <a:p>
            <a:r>
              <a:rPr lang="es-ES" sz="3600" dirty="0"/>
              <a:t>Ubicación: Susa</a:t>
            </a:r>
          </a:p>
          <a:p>
            <a:r>
              <a:rPr lang="es-ES" sz="3600" dirty="0"/>
              <a:t>Gran fiesta - 180 días</a:t>
            </a:r>
          </a:p>
          <a:p>
            <a:r>
              <a:rPr lang="es-ES" sz="3600" dirty="0"/>
              <a:t>Apariencia forzada de </a:t>
            </a:r>
            <a:r>
              <a:rPr lang="es-ES" sz="3600" dirty="0" err="1"/>
              <a:t>Vashti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886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4BFDF-65AA-4E65-8C79-4EFF77FF2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064" y="798989"/>
            <a:ext cx="11656381" cy="5832629"/>
          </a:xfrm>
        </p:spPr>
        <p:txBody>
          <a:bodyPr>
            <a:normAutofit/>
          </a:bodyPr>
          <a:lstStyle/>
          <a:p>
            <a:pPr algn="ctr"/>
            <a:r>
              <a:rPr lang="es-ES" sz="2800" dirty="0"/>
              <a:t>Escena 2: Cuatro años después: la presentación de Esther y Mardoqueo (2: 1-23).</a:t>
            </a:r>
          </a:p>
          <a:p>
            <a:pPr marL="0" indent="0" algn="ctr">
              <a:buNone/>
            </a:pPr>
            <a:endParaRPr lang="es-ES" sz="2800" dirty="0"/>
          </a:p>
          <a:p>
            <a:r>
              <a:rPr lang="es-ES" sz="2800" dirty="0"/>
              <a:t>¡Mardoqueo es de la tribu de Benjamín! NB: Saúl también era de la tribu de Benjamín, así que tenemos una tensión renovada entre Benjamín y Amalecitas. El rey Herodes también era un edomita (Esaú), y trató de matar a Jesús, un descendiente de Jacob.</a:t>
            </a:r>
          </a:p>
          <a:p>
            <a:r>
              <a:rPr lang="es-ES" sz="2800" dirty="0"/>
              <a:t>Ester  fue seleccionada para convertirse en la reina. Dios usa a Ester en este entorno no ideal.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01817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4BFDF-65AA-4E65-8C79-4EFF77FF2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064" y="798989"/>
            <a:ext cx="11656381" cy="5832629"/>
          </a:xfrm>
        </p:spPr>
        <p:txBody>
          <a:bodyPr>
            <a:normAutofit/>
          </a:bodyPr>
          <a:lstStyle/>
          <a:p>
            <a:pPr algn="ctr"/>
            <a:r>
              <a:rPr lang="es-ES" sz="2800" dirty="0"/>
              <a:t>Escena 3: Introducción del enemigo Amán (3: 1-15)</a:t>
            </a:r>
          </a:p>
          <a:p>
            <a:pPr marL="0" indent="0" algn="ctr">
              <a:buNone/>
            </a:pPr>
            <a:endParaRPr lang="es-ES" sz="2800" dirty="0"/>
          </a:p>
          <a:p>
            <a:r>
              <a:rPr lang="es-ES" sz="2800" dirty="0"/>
              <a:t>Amán, el "</a:t>
            </a:r>
            <a:r>
              <a:rPr lang="es-ES" sz="2800" dirty="0" err="1"/>
              <a:t>Agagita</a:t>
            </a:r>
            <a:r>
              <a:rPr lang="es-ES" sz="2800" dirty="0"/>
              <a:t>" - el Amalecita Saul perdono la vida - ¿conexión prevista? (1 Sam. 15: 8, 33) Si es así, él es descendiente de Esaú (Ex. 17: 8). Amalec era hijo de </a:t>
            </a:r>
            <a:r>
              <a:rPr lang="es-ES" sz="2800" dirty="0" err="1"/>
              <a:t>Elifaz</a:t>
            </a:r>
            <a:r>
              <a:rPr lang="es-ES" sz="2800" dirty="0"/>
              <a:t> (el hijo mayor de Esaú) de una concubina llamada </a:t>
            </a:r>
            <a:r>
              <a:rPr lang="es-ES" sz="2800" dirty="0" err="1"/>
              <a:t>Timna</a:t>
            </a:r>
            <a:r>
              <a:rPr lang="es-ES" sz="2800" dirty="0"/>
              <a:t> (Gen 36:12) y se convirtió en un "clan" o "jefe" en la tribu de Esaú (Gen 36:15).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43231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4BFDF-65AA-4E65-8C79-4EFF77FF2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064" y="798989"/>
            <a:ext cx="11656381" cy="5832629"/>
          </a:xfrm>
        </p:spPr>
        <p:txBody>
          <a:bodyPr>
            <a:normAutofit/>
          </a:bodyPr>
          <a:lstStyle/>
          <a:p>
            <a:pPr algn="ctr"/>
            <a:r>
              <a:rPr lang="es-ES" sz="2800" dirty="0"/>
              <a:t>Escena 4: Amán es derrotado por Mardoqueo y Ester (4: 1--7: 10)</a:t>
            </a:r>
          </a:p>
          <a:p>
            <a:pPr marL="0" indent="0" algn="ctr">
              <a:buNone/>
            </a:pPr>
            <a:endParaRPr lang="es-ES" sz="2800" dirty="0"/>
          </a:p>
          <a:p>
            <a:r>
              <a:rPr lang="es-ES" sz="2800" dirty="0"/>
              <a:t>Mardoqueo no paga respecto a Amán</a:t>
            </a:r>
          </a:p>
          <a:p>
            <a:r>
              <a:rPr lang="es-ES" sz="2800" dirty="0"/>
              <a:t>Ester prepara la trampa</a:t>
            </a:r>
          </a:p>
          <a:p>
            <a:r>
              <a:rPr lang="es-ES" sz="2800" dirty="0"/>
              <a:t>Se anima a Amán a construir una horca</a:t>
            </a:r>
          </a:p>
          <a:p>
            <a:r>
              <a:rPr lang="es-ES" sz="2800" dirty="0"/>
              <a:t>El honor que Amán pensó que sería suyo se le da a Mardoqueo</a:t>
            </a:r>
          </a:p>
          <a:p>
            <a:r>
              <a:rPr lang="es-ES" sz="2800" dirty="0"/>
              <a:t>Ester revela su identidad judía y solicita la ejecución enemiga de Amán, que se lleva a cabo irónicamente en la horca que Amán construyó para Mardoqueo. (Soberanía).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04362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4BFDF-65AA-4E65-8C79-4EFF77FF2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064" y="798989"/>
            <a:ext cx="11656381" cy="5832629"/>
          </a:xfrm>
        </p:spPr>
        <p:txBody>
          <a:bodyPr>
            <a:normAutofit/>
          </a:bodyPr>
          <a:lstStyle/>
          <a:p>
            <a:pPr algn="ctr"/>
            <a:r>
              <a:rPr lang="es-ES" sz="2400" dirty="0"/>
              <a:t>Escena 5: El desastre es evitado por la acción de Mardoqueo y Ester (8: 1--9: 19)</a:t>
            </a:r>
          </a:p>
          <a:p>
            <a:pPr marL="0" indent="0" algn="ctr">
              <a:buNone/>
            </a:pPr>
            <a:endParaRPr lang="es-ES" sz="2400" dirty="0"/>
          </a:p>
          <a:p>
            <a:r>
              <a:rPr lang="es-ES" sz="2400" dirty="0"/>
              <a:t>Mardoqueo consigue el trabajo de Amán</a:t>
            </a:r>
          </a:p>
          <a:p>
            <a:r>
              <a:rPr lang="es-ES" sz="2400" dirty="0"/>
              <a:t>El rey autoriza a los judíos a armarse y defenderse</a:t>
            </a:r>
          </a:p>
          <a:p>
            <a:r>
              <a:rPr lang="es-ES" sz="2400" dirty="0"/>
              <a:t>Los judíos matan a 500 personas en Susa, así como a los 10 hijos de Amán (que se cuelgan como una exhibición)</a:t>
            </a:r>
          </a:p>
          <a:p>
            <a:r>
              <a:rPr lang="es-ES" sz="2400" dirty="0"/>
              <a:t>Ester pide más: un día más de venganza (9: 11-15) ¿POR QUÉ? ¿Quizás </a:t>
            </a:r>
            <a:r>
              <a:rPr lang="es-ES" sz="2400" dirty="0" err="1"/>
              <a:t>Deut</a:t>
            </a:r>
            <a:r>
              <a:rPr lang="es-ES" sz="2400" dirty="0"/>
              <a:t> 7?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4791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4BFDF-65AA-4E65-8C79-4EFF77FF2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064" y="798989"/>
            <a:ext cx="11656381" cy="5832629"/>
          </a:xfrm>
        </p:spPr>
        <p:txBody>
          <a:bodyPr>
            <a:normAutofit/>
          </a:bodyPr>
          <a:lstStyle/>
          <a:p>
            <a:pPr algn="ctr"/>
            <a:r>
              <a:rPr lang="es-ES" sz="2800" dirty="0"/>
              <a:t>Escena 6: Mardoqueo y Ester establecen la fiesta de Purim (9: 20-32)</a:t>
            </a:r>
          </a:p>
          <a:p>
            <a:pPr marL="0" indent="0" algn="ctr">
              <a:buNone/>
            </a:pPr>
            <a:endParaRPr lang="es-ES" sz="2800" dirty="0"/>
          </a:p>
          <a:p>
            <a:r>
              <a:rPr lang="es-ES" sz="2800" dirty="0"/>
              <a:t>Lotes = </a:t>
            </a:r>
            <a:r>
              <a:rPr lang="es-ES" sz="2800" dirty="0" err="1"/>
              <a:t>Pur</a:t>
            </a:r>
            <a:r>
              <a:rPr lang="es-ES" sz="2800" dirty="0"/>
              <a:t>. Amán estaba buscando un día de suerte echando suertes, Purim.</a:t>
            </a:r>
          </a:p>
          <a:p>
            <a:r>
              <a:rPr lang="es-ES" sz="2800" dirty="0"/>
              <a:t>(El nombre "Purim" proviene de la palabra "</a:t>
            </a:r>
            <a:r>
              <a:rPr lang="es-ES" sz="2800" dirty="0" err="1"/>
              <a:t>pur</a:t>
            </a:r>
            <a:r>
              <a:rPr lang="es-ES" sz="2800" dirty="0"/>
              <a:t>" que significa “suerte". Amán echó suertes para ver qué día debería tener lugar la matanza de los judíos. Dado que el plan de Amán fracasó y resultó en beneficio de los judíos, celebraron este día, y lo llamó "Purim".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00878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4BFDF-65AA-4E65-8C79-4EFF77FF2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064" y="798989"/>
            <a:ext cx="11656381" cy="5832629"/>
          </a:xfrm>
        </p:spPr>
        <p:txBody>
          <a:bodyPr>
            <a:normAutofit/>
          </a:bodyPr>
          <a:lstStyle/>
          <a:p>
            <a:pPr algn="ctr"/>
            <a:r>
              <a:rPr lang="es-ES" sz="3200" dirty="0"/>
              <a:t>Escena 7: Mardoqueo es exaltado (10: 1-3)</a:t>
            </a:r>
          </a:p>
          <a:p>
            <a:pPr marL="0" indent="0" algn="ctr">
              <a:buNone/>
            </a:pPr>
            <a:endParaRPr lang="es-ES" sz="3200" dirty="0"/>
          </a:p>
          <a:p>
            <a:r>
              <a:rPr lang="es-ES" sz="3200" dirty="0"/>
              <a:t>Ahora segundo al rey.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96883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F85E5-21C1-4B3D-8261-4649FE056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170" y="603037"/>
            <a:ext cx="11029616" cy="559225"/>
          </a:xfrm>
        </p:spPr>
        <p:txBody>
          <a:bodyPr/>
          <a:lstStyle/>
          <a:p>
            <a:pPr algn="ctr"/>
            <a:r>
              <a:rPr lang="en-US" dirty="0" err="1"/>
              <a:t>zorobabel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ED914-D856-4BBF-B146-4EA1F9320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331650"/>
            <a:ext cx="11029615" cy="5326602"/>
          </a:xfrm>
        </p:spPr>
        <p:txBody>
          <a:bodyPr>
            <a:normAutofit/>
          </a:bodyPr>
          <a:lstStyle/>
          <a:p>
            <a:pPr fontAlgn="base"/>
            <a:r>
              <a:rPr lang="es-ES" sz="2400" dirty="0"/>
              <a:t>El primer regreso bajo Zorobabel (1: 1--6: 22) (538 a.C.)</a:t>
            </a:r>
          </a:p>
          <a:p>
            <a:pPr fontAlgn="base"/>
            <a:r>
              <a:rPr lang="es-ES" sz="2400" dirty="0"/>
              <a:t>A. El decreto de Ciro, 1; 1-11. Ciro, el rey de Persia, subió al poder y finalmente conquistó a Nabucodonosor, rey de Babilonia. Ciro emitió un decreto liberando a todos los judíos para que regresen a Jerusalén (Esdras 1: 1).</a:t>
            </a:r>
          </a:p>
          <a:p>
            <a:pPr fontAlgn="base"/>
            <a:r>
              <a:rPr lang="es-ES" sz="2400" dirty="0"/>
              <a:t>B. El censo de las personas (2: 1-70). Un total de 49,897 personas regresaron de Babilonia a Judá (Esdras 2: 2: 64,65; </a:t>
            </a:r>
            <a:r>
              <a:rPr lang="es-ES" sz="2400" dirty="0" err="1"/>
              <a:t>Neh</a:t>
            </a:r>
            <a:r>
              <a:rPr lang="es-ES" sz="2400" dirty="0"/>
              <a:t>. 7: 66,67) bajo el liderazgo de Zorobabel. Este número también puede incluir mujeres y niños. El total de personas que regresaron de Nehemías fue de 49.942. La diferencia es contar a los cantantes, Ezra tenía 200, pero Nehemías contaba con 245.</a:t>
            </a:r>
          </a:p>
          <a:p>
            <a:pPr fontAlgn="base"/>
            <a:r>
              <a:rPr lang="es-ES" sz="2400" dirty="0"/>
              <a:t>2:69 - Ezra 2:69 - La propiedad y los regalos de los que regresaron. El dracma (</a:t>
            </a:r>
            <a:r>
              <a:rPr lang="es-ES" sz="2400" dirty="0" err="1"/>
              <a:t>daric</a:t>
            </a:r>
            <a:r>
              <a:rPr lang="es-ES" sz="2400" dirty="0"/>
              <a:t>) era una moneda persa equivalente a aproximadamente $ 8.50.</a:t>
            </a:r>
            <a:r>
              <a:rPr lang="en-US" sz="2400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731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4BFDF-65AA-4E65-8C79-4EFF77FF2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064" y="798989"/>
            <a:ext cx="11656381" cy="5832629"/>
          </a:xfrm>
        </p:spPr>
        <p:txBody>
          <a:bodyPr/>
          <a:lstStyle/>
          <a:p>
            <a:pPr algn="ctr"/>
            <a:r>
              <a:rPr lang="es-ES" sz="3200" dirty="0"/>
              <a:t>Mientras que Esdras y Nehemías escribieron para alentar a los restos que regresaron, Ester fue escrita para mostrar el cuidado providencial de Dios sobre aquellos que eligieron quedarse o no podían regresar a Jerusalén. Los judíos restantes se enfrentaron al malvado </a:t>
            </a:r>
            <a:r>
              <a:rPr lang="es-ES" sz="3200" dirty="0" err="1"/>
              <a:t>Hamán</a:t>
            </a:r>
            <a:r>
              <a:rPr lang="es-ES" sz="3200" dirty="0"/>
              <a:t> que fue vencido a través de Ester, y resultó en la iniciación de la fiesta de Purim.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77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4BFDF-65AA-4E65-8C79-4EFF77FF2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064" y="798989"/>
            <a:ext cx="11656381" cy="583262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242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6CF55-2B7F-440E-AE08-757A305D0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674703"/>
            <a:ext cx="11029615" cy="6045693"/>
          </a:xfrm>
        </p:spPr>
        <p:txBody>
          <a:bodyPr>
            <a:normAutofit/>
          </a:bodyPr>
          <a:lstStyle/>
          <a:p>
            <a:r>
              <a:rPr lang="es-ES" sz="2800" dirty="0"/>
              <a:t>C. La construcción del templo comenzó (3: 1-13). Los judíos que regresaron comenzaron a reconstruir el Templo con gran entusiasmo al llegar a Judá, pero se desanimaron e incluso lloraron cuando vieron que el Templo que estaban construyendo iba a ser mucho más pequeño que el Templo de Salomón (Esdras 3: 8-13; Hageo 2: 3).</a:t>
            </a:r>
          </a:p>
          <a:p>
            <a:r>
              <a:rPr lang="es-ES" sz="2800" dirty="0"/>
              <a:t>D. La oposición (4: 1-24). Los samaritanos pensaron que Judá era suya para controlar y se opusieron a la construcción del Templo. Los trabajadores judíos pasaron más tiempo reconstruyendo sus propias casas y cultivando sus propias tierras (</a:t>
            </a:r>
            <a:r>
              <a:rPr lang="es-ES" sz="2800" dirty="0" err="1"/>
              <a:t>Hag</a:t>
            </a:r>
            <a:r>
              <a:rPr lang="es-ES" sz="2800" dirty="0"/>
              <a:t>. 1: 3-11), deteniendo la construcción del templo durante 16 años.</a:t>
            </a:r>
          </a:p>
          <a:p>
            <a:r>
              <a:rPr lang="es-ES" sz="2800" dirty="0"/>
              <a:t>E. La construcción se reanudó (5: 1--6: 12)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6280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5EA84-86A2-4EB6-87CE-DC9BDE248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745724"/>
            <a:ext cx="11029615" cy="5930284"/>
          </a:xfrm>
        </p:spPr>
        <p:txBody>
          <a:bodyPr>
            <a:normAutofit/>
          </a:bodyPr>
          <a:lstStyle/>
          <a:p>
            <a:r>
              <a:rPr lang="es-ES" sz="3200" dirty="0"/>
              <a:t>Los artículos de oro y plata fueron devueltos a Jerusalén (5: 14,15).</a:t>
            </a:r>
          </a:p>
          <a:p>
            <a:r>
              <a:rPr lang="es-ES" sz="3200" dirty="0" err="1"/>
              <a:t>Darius</a:t>
            </a:r>
            <a:r>
              <a:rPr lang="es-ES" sz="3200" dirty="0"/>
              <a:t> pagó por la reconstrucción (6: 8)</a:t>
            </a:r>
          </a:p>
          <a:p>
            <a:r>
              <a:rPr lang="es-ES" sz="3200" dirty="0"/>
              <a:t>F. El Templo se completó (6: 13-22), el 12 de marzo de 516 a. C.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927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55596EAF-DE6C-4FC7-BF26-862C59C91C35}"/>
              </a:ext>
            </a:extLst>
          </p:cNvPr>
          <p:cNvSpPr/>
          <p:nvPr/>
        </p:nvSpPr>
        <p:spPr>
          <a:xfrm>
            <a:off x="58446" y="3240350"/>
            <a:ext cx="6400800" cy="52378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FFF1E51-FED1-48CA-90D8-7F09B38EEDCA}"/>
              </a:ext>
            </a:extLst>
          </p:cNvPr>
          <p:cNvCxnSpPr/>
          <p:nvPr/>
        </p:nvCxnSpPr>
        <p:spPr>
          <a:xfrm flipV="1">
            <a:off x="6640497" y="2237173"/>
            <a:ext cx="1171853" cy="11918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FCF7B09-274B-4A7B-8BED-F4A9D385043F}"/>
              </a:ext>
            </a:extLst>
          </p:cNvPr>
          <p:cNvCxnSpPr/>
          <p:nvPr/>
        </p:nvCxnSpPr>
        <p:spPr>
          <a:xfrm>
            <a:off x="6729274" y="3764132"/>
            <a:ext cx="727969" cy="67470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DE99D34-E79C-4B81-8A38-46D07A150977}"/>
              </a:ext>
            </a:extLst>
          </p:cNvPr>
          <p:cNvCxnSpPr>
            <a:cxnSpLocks/>
          </p:cNvCxnSpPr>
          <p:nvPr/>
        </p:nvCxnSpPr>
        <p:spPr>
          <a:xfrm>
            <a:off x="7457243" y="4438835"/>
            <a:ext cx="370198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5CD3F73-49B5-4D32-8DF5-EB275481F17C}"/>
              </a:ext>
            </a:extLst>
          </p:cNvPr>
          <p:cNvSpPr txBox="1"/>
          <p:nvPr/>
        </p:nvSpPr>
        <p:spPr>
          <a:xfrm rot="18718955">
            <a:off x="6514099" y="2209762"/>
            <a:ext cx="1056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ISRAEL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0D3EFF-2526-44AE-987D-B2BED23890D7}"/>
              </a:ext>
            </a:extLst>
          </p:cNvPr>
          <p:cNvSpPr txBox="1"/>
          <p:nvPr/>
        </p:nvSpPr>
        <p:spPr>
          <a:xfrm>
            <a:off x="7723573" y="1615737"/>
            <a:ext cx="18021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722 DESTRUCCION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072B110-3059-476F-8619-22360D5908A1}"/>
              </a:ext>
            </a:extLst>
          </p:cNvPr>
          <p:cNvSpPr txBox="1"/>
          <p:nvPr/>
        </p:nvSpPr>
        <p:spPr>
          <a:xfrm rot="2731934">
            <a:off x="6260367" y="4242204"/>
            <a:ext cx="981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JUDA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A141937-9E45-4BC1-B7AA-C2CE6910CA7B}"/>
              </a:ext>
            </a:extLst>
          </p:cNvPr>
          <p:cNvSpPr txBox="1"/>
          <p:nvPr/>
        </p:nvSpPr>
        <p:spPr>
          <a:xfrm>
            <a:off x="7377344" y="3764131"/>
            <a:ext cx="2148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3 DEPORTACIONES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B39C53-F029-42AA-8C97-514BD35C414D}"/>
              </a:ext>
            </a:extLst>
          </p:cNvPr>
          <p:cNvSpPr txBox="1"/>
          <p:nvPr/>
        </p:nvSpPr>
        <p:spPr>
          <a:xfrm>
            <a:off x="7111014" y="4549018"/>
            <a:ext cx="727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605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8869E01-C779-4BD3-877F-293C6326CC56}"/>
              </a:ext>
            </a:extLst>
          </p:cNvPr>
          <p:cNvSpPr txBox="1"/>
          <p:nvPr/>
        </p:nvSpPr>
        <p:spPr>
          <a:xfrm>
            <a:off x="7723573" y="4549018"/>
            <a:ext cx="577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597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B32D909-6F72-41C0-9181-446AC13D794E}"/>
              </a:ext>
            </a:extLst>
          </p:cNvPr>
          <p:cNvSpPr txBox="1"/>
          <p:nvPr/>
        </p:nvSpPr>
        <p:spPr>
          <a:xfrm>
            <a:off x="8336132" y="4549018"/>
            <a:ext cx="681253" cy="369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586</a:t>
            </a:r>
          </a:p>
        </p:txBody>
      </p:sp>
      <p:sp>
        <p:nvSpPr>
          <p:cNvPr id="21" name="Flowchart: Process 20">
            <a:extLst>
              <a:ext uri="{FF2B5EF4-FFF2-40B4-BE49-F238E27FC236}">
                <a16:creationId xmlns:a16="http://schemas.microsoft.com/office/drawing/2014/main" id="{8D0262EE-3CA8-4D93-A5FF-03C10ADB138F}"/>
              </a:ext>
            </a:extLst>
          </p:cNvPr>
          <p:cNvSpPr/>
          <p:nvPr/>
        </p:nvSpPr>
        <p:spPr>
          <a:xfrm>
            <a:off x="7998781" y="4212868"/>
            <a:ext cx="1136341" cy="31558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E39854E-3708-433E-9B8E-4A406D8E53E2}"/>
              </a:ext>
            </a:extLst>
          </p:cNvPr>
          <p:cNvSpPr txBox="1"/>
          <p:nvPr/>
        </p:nvSpPr>
        <p:spPr>
          <a:xfrm>
            <a:off x="7942239" y="4232317"/>
            <a:ext cx="12494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70 AÑOS EXILIO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A6F1F50-3672-4FDF-AEA2-79DB3302D33E}"/>
              </a:ext>
            </a:extLst>
          </p:cNvPr>
          <p:cNvSpPr txBox="1"/>
          <p:nvPr/>
        </p:nvSpPr>
        <p:spPr>
          <a:xfrm>
            <a:off x="9942990" y="3764131"/>
            <a:ext cx="1571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3 REGRESOS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D6B02B1-AB0C-49AF-A71E-62B5917E486A}"/>
              </a:ext>
            </a:extLst>
          </p:cNvPr>
          <p:cNvSpPr txBox="1"/>
          <p:nvPr/>
        </p:nvSpPr>
        <p:spPr>
          <a:xfrm>
            <a:off x="9871969" y="4501096"/>
            <a:ext cx="1642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535  457  444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C48A7B1-CDF2-45C3-840F-0F4BC6D84B7E}"/>
              </a:ext>
            </a:extLst>
          </p:cNvPr>
          <p:cNvCxnSpPr/>
          <p:nvPr/>
        </p:nvCxnSpPr>
        <p:spPr>
          <a:xfrm flipV="1">
            <a:off x="9419208" y="4918346"/>
            <a:ext cx="639192" cy="5325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8" name="Picture 27">
            <a:extLst>
              <a:ext uri="{FF2B5EF4-FFF2-40B4-BE49-F238E27FC236}">
                <a16:creationId xmlns:a16="http://schemas.microsoft.com/office/drawing/2014/main" id="{21B9EC84-4362-4AEE-B9A8-1FD6259D1F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565165">
            <a:off x="10265895" y="4972093"/>
            <a:ext cx="725487" cy="62794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2860B202-C507-4DB0-A9F1-BF198A637E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1070511" y="4924090"/>
            <a:ext cx="725487" cy="627942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0EDF54B9-558C-4AB6-B989-0E3A20DA7D29}"/>
              </a:ext>
            </a:extLst>
          </p:cNvPr>
          <p:cNvSpPr txBox="1"/>
          <p:nvPr/>
        </p:nvSpPr>
        <p:spPr>
          <a:xfrm>
            <a:off x="8187486" y="5298994"/>
            <a:ext cx="12317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ZOROBABEL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9D04711-6259-453A-97A6-60A27A43753A}"/>
              </a:ext>
            </a:extLst>
          </p:cNvPr>
          <p:cNvSpPr txBox="1"/>
          <p:nvPr/>
        </p:nvSpPr>
        <p:spPr>
          <a:xfrm>
            <a:off x="10155750" y="5747518"/>
            <a:ext cx="9010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ESDRAS</a:t>
            </a:r>
          </a:p>
        </p:txBody>
      </p:sp>
      <p:sp>
        <p:nvSpPr>
          <p:cNvPr id="3072" name="TextBox 3071">
            <a:extLst>
              <a:ext uri="{FF2B5EF4-FFF2-40B4-BE49-F238E27FC236}">
                <a16:creationId xmlns:a16="http://schemas.microsoft.com/office/drawing/2014/main" id="{64C95A65-C312-498B-8857-9AD4FE0A17BE}"/>
              </a:ext>
            </a:extLst>
          </p:cNvPr>
          <p:cNvSpPr txBox="1"/>
          <p:nvPr/>
        </p:nvSpPr>
        <p:spPr>
          <a:xfrm>
            <a:off x="11056833" y="5593629"/>
            <a:ext cx="11718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NEHEMIAS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FF68E98-82AB-4E77-9273-1DF392C85485}"/>
              </a:ext>
            </a:extLst>
          </p:cNvPr>
          <p:cNvCxnSpPr/>
          <p:nvPr/>
        </p:nvCxnSpPr>
        <p:spPr>
          <a:xfrm>
            <a:off x="905523" y="3240350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9F332CA-8524-468A-B752-2EC3607E2E57}"/>
              </a:ext>
            </a:extLst>
          </p:cNvPr>
          <p:cNvCxnSpPr/>
          <p:nvPr/>
        </p:nvCxnSpPr>
        <p:spPr>
          <a:xfrm>
            <a:off x="1413030" y="3244049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98F71AB-CC70-48AC-90F8-0A240D9896FD}"/>
              </a:ext>
            </a:extLst>
          </p:cNvPr>
          <p:cNvCxnSpPr/>
          <p:nvPr/>
        </p:nvCxnSpPr>
        <p:spPr>
          <a:xfrm>
            <a:off x="1732626" y="3240350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4E9B594-5BBB-41E5-AB31-B92E9B3A4B67}"/>
              </a:ext>
            </a:extLst>
          </p:cNvPr>
          <p:cNvCxnSpPr/>
          <p:nvPr/>
        </p:nvCxnSpPr>
        <p:spPr>
          <a:xfrm>
            <a:off x="2194264" y="3240350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7EFC1E8-0C42-4D6E-82C8-0BC9E3014352}"/>
              </a:ext>
            </a:extLst>
          </p:cNvPr>
          <p:cNvCxnSpPr/>
          <p:nvPr/>
        </p:nvCxnSpPr>
        <p:spPr>
          <a:xfrm>
            <a:off x="3090910" y="3231472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CCE10FE-923B-4B09-9AB5-51DD2AB63FEC}"/>
              </a:ext>
            </a:extLst>
          </p:cNvPr>
          <p:cNvCxnSpPr/>
          <p:nvPr/>
        </p:nvCxnSpPr>
        <p:spPr>
          <a:xfrm>
            <a:off x="3623570" y="3240350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8FF7213-9D5D-4F19-8E0D-BDFE135DAA6E}"/>
              </a:ext>
            </a:extLst>
          </p:cNvPr>
          <p:cNvCxnSpPr/>
          <p:nvPr/>
        </p:nvCxnSpPr>
        <p:spPr>
          <a:xfrm>
            <a:off x="4120719" y="3240350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0669172-B3BE-49FE-9D04-F5AD6BDE5321}"/>
              </a:ext>
            </a:extLst>
          </p:cNvPr>
          <p:cNvCxnSpPr/>
          <p:nvPr/>
        </p:nvCxnSpPr>
        <p:spPr>
          <a:xfrm>
            <a:off x="4751034" y="3240349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9B4F218-FC6E-4385-A2C1-01A0682A2167}"/>
              </a:ext>
            </a:extLst>
          </p:cNvPr>
          <p:cNvCxnSpPr/>
          <p:nvPr/>
        </p:nvCxnSpPr>
        <p:spPr>
          <a:xfrm>
            <a:off x="5647679" y="3240349"/>
            <a:ext cx="0" cy="53265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73D2712-5F18-4559-A8FE-2232312B74E2}"/>
              </a:ext>
            </a:extLst>
          </p:cNvPr>
          <p:cNvSpPr txBox="1"/>
          <p:nvPr/>
        </p:nvSpPr>
        <p:spPr>
          <a:xfrm>
            <a:off x="-9098" y="3258692"/>
            <a:ext cx="98120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050" dirty="0">
                <a:solidFill>
                  <a:prstClr val="black"/>
                </a:solidFill>
              </a:rPr>
              <a:t>ESCLEGIPTOAVITUD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513FB7-5182-4F03-B872-55585A701FEF}"/>
              </a:ext>
            </a:extLst>
          </p:cNvPr>
          <p:cNvSpPr txBox="1"/>
          <p:nvPr/>
        </p:nvSpPr>
        <p:spPr>
          <a:xfrm>
            <a:off x="898018" y="3301766"/>
            <a:ext cx="566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40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347DAF-8A34-40E3-A599-0F9D5A3C5100}"/>
              </a:ext>
            </a:extLst>
          </p:cNvPr>
          <p:cNvSpPr txBox="1"/>
          <p:nvPr/>
        </p:nvSpPr>
        <p:spPr>
          <a:xfrm>
            <a:off x="1431413" y="3301766"/>
            <a:ext cx="341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7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84D1A8-9B0A-444C-8CA3-E854660C59A1}"/>
              </a:ext>
            </a:extLst>
          </p:cNvPr>
          <p:cNvSpPr txBox="1"/>
          <p:nvPr/>
        </p:nvSpPr>
        <p:spPr>
          <a:xfrm>
            <a:off x="1776903" y="3301766"/>
            <a:ext cx="550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E34B6A-7B11-4031-A0F3-080074BE3C45}"/>
              </a:ext>
            </a:extLst>
          </p:cNvPr>
          <p:cNvSpPr txBox="1"/>
          <p:nvPr/>
        </p:nvSpPr>
        <p:spPr>
          <a:xfrm>
            <a:off x="2196597" y="3328523"/>
            <a:ext cx="9394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JUECES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148A5EC-F3D1-4D15-AE16-F4B39CA8589D}"/>
              </a:ext>
            </a:extLst>
          </p:cNvPr>
          <p:cNvSpPr txBox="1"/>
          <p:nvPr/>
        </p:nvSpPr>
        <p:spPr>
          <a:xfrm>
            <a:off x="3076115" y="3322013"/>
            <a:ext cx="61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40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E2252C9-4C41-48D5-9FF2-35D709C02999}"/>
              </a:ext>
            </a:extLst>
          </p:cNvPr>
          <p:cNvSpPr txBox="1"/>
          <p:nvPr/>
        </p:nvSpPr>
        <p:spPr>
          <a:xfrm>
            <a:off x="3598417" y="3301766"/>
            <a:ext cx="664346" cy="381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40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EE1B288-FB48-47E4-A53B-B66B52FBEB25}"/>
              </a:ext>
            </a:extLst>
          </p:cNvPr>
          <p:cNvSpPr txBox="1"/>
          <p:nvPr/>
        </p:nvSpPr>
        <p:spPr>
          <a:xfrm>
            <a:off x="4145873" y="3301875"/>
            <a:ext cx="471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40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23F8FE1-B4E3-4375-A58B-8780752CD77B}"/>
              </a:ext>
            </a:extLst>
          </p:cNvPr>
          <p:cNvSpPr txBox="1"/>
          <p:nvPr/>
        </p:nvSpPr>
        <p:spPr>
          <a:xfrm>
            <a:off x="4769369" y="3227774"/>
            <a:ext cx="856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REINO UNIDO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D42B8C6-E497-4F8C-8EDB-EB87B3443327}"/>
              </a:ext>
            </a:extLst>
          </p:cNvPr>
          <p:cNvSpPr txBox="1"/>
          <p:nvPr/>
        </p:nvSpPr>
        <p:spPr>
          <a:xfrm>
            <a:off x="5530054" y="3232212"/>
            <a:ext cx="1106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REINO DIVIDIDO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6AB5950-3650-4734-B93F-FD61AF881C86}"/>
              </a:ext>
            </a:extLst>
          </p:cNvPr>
          <p:cNvCxnSpPr/>
          <p:nvPr/>
        </p:nvCxnSpPr>
        <p:spPr>
          <a:xfrm flipV="1">
            <a:off x="10875146" y="1878251"/>
            <a:ext cx="0" cy="2354066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047AFD40-445B-4BBB-940F-CF2305E4CD1F}"/>
              </a:ext>
            </a:extLst>
          </p:cNvPr>
          <p:cNvSpPr txBox="1"/>
          <p:nvPr/>
        </p:nvSpPr>
        <p:spPr>
          <a:xfrm>
            <a:off x="10155750" y="1308965"/>
            <a:ext cx="1507352" cy="3693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 w="0">
                  <a:solidFill>
                    <a:prstClr val="black"/>
                  </a:solidFill>
                </a:ln>
                <a:solidFill>
                  <a:prstClr val="black"/>
                </a:solidFill>
                <a:effectLst>
                  <a:glow rad="139700">
                    <a:srgbClr val="ACD433">
                      <a:satMod val="175000"/>
                      <a:alpha val="40000"/>
                    </a:srgb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CRONICAS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6945490-5770-4771-A8E3-2668FFDFED18}"/>
              </a:ext>
            </a:extLst>
          </p:cNvPr>
          <p:cNvSpPr txBox="1"/>
          <p:nvPr/>
        </p:nvSpPr>
        <p:spPr>
          <a:xfrm>
            <a:off x="2960706" y="2601758"/>
            <a:ext cx="727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REY SAUL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6E673B8-A79A-4A29-95FE-859383949A88}"/>
              </a:ext>
            </a:extLst>
          </p:cNvPr>
          <p:cNvSpPr txBox="1"/>
          <p:nvPr/>
        </p:nvSpPr>
        <p:spPr>
          <a:xfrm>
            <a:off x="3340283" y="3909151"/>
            <a:ext cx="9676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REY DAVID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160DBB7-C377-427F-9072-A40CD792E9E1}"/>
              </a:ext>
            </a:extLst>
          </p:cNvPr>
          <p:cNvSpPr txBox="1"/>
          <p:nvPr/>
        </p:nvSpPr>
        <p:spPr>
          <a:xfrm>
            <a:off x="4171608" y="2585141"/>
            <a:ext cx="1440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REY SALOMON</a:t>
            </a:r>
          </a:p>
        </p:txBody>
      </p: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254B1C66-2E06-4B52-8D77-A278632D1121}"/>
              </a:ext>
            </a:extLst>
          </p:cNvPr>
          <p:cNvCxnSpPr/>
          <p:nvPr/>
        </p:nvCxnSpPr>
        <p:spPr>
          <a:xfrm rot="5400000">
            <a:off x="9149058" y="5012063"/>
            <a:ext cx="1703275" cy="790112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8E1C541A-4719-430E-9DD3-A9845DFB22FE}"/>
              </a:ext>
            </a:extLst>
          </p:cNvPr>
          <p:cNvSpPr txBox="1"/>
          <p:nvPr/>
        </p:nvSpPr>
        <p:spPr>
          <a:xfrm>
            <a:off x="8171896" y="6055295"/>
            <a:ext cx="1855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516 </a:t>
            </a:r>
            <a:r>
              <a:rPr lang="en-US" sz="2000" dirty="0" err="1"/>
              <a:t>Templo</a:t>
            </a:r>
            <a:r>
              <a:rPr lang="en-US" sz="2000" dirty="0"/>
              <a:t> </a:t>
            </a:r>
            <a:r>
              <a:rPr lang="en-US" sz="2000" dirty="0" err="1"/>
              <a:t>terminado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5175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4" grpId="0"/>
      <p:bldP spid="6" grpId="0"/>
      <p:bldP spid="8" grpId="0"/>
      <p:bldP spid="9" grpId="0"/>
      <p:bldP spid="10" grpId="0"/>
      <p:bldP spid="12" grpId="0"/>
      <p:bldP spid="23" grpId="0"/>
      <p:bldP spid="40" grpId="0"/>
      <p:bldP spid="42" grpId="0"/>
      <p:bldP spid="43" grpId="0"/>
      <p:bldP spid="2" grpId="0"/>
      <p:bldP spid="44" grpId="0"/>
      <p:bldP spid="45" grpId="0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2A4AF-3B06-4CEE-AC21-58BCE89DA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085" y="701336"/>
            <a:ext cx="11603115" cy="5948039"/>
          </a:xfrm>
        </p:spPr>
        <p:txBody>
          <a:bodyPr>
            <a:normAutofit/>
          </a:bodyPr>
          <a:lstStyle/>
          <a:p>
            <a:pPr fontAlgn="base"/>
            <a:r>
              <a:rPr lang="en-US" sz="2400" b="1" dirty="0"/>
              <a:t> </a:t>
            </a:r>
            <a:r>
              <a:rPr lang="es-ES" sz="2400" b="1" dirty="0"/>
              <a:t>La segunda vuelta bajo Ezra en 457 a.C. (7: 27-10: 44). Esdras dirigió un grupo de 4,000-5,000 hombres, mujeres y niños fuera de Babilonia a Judá. Una vez en Judá (después de un viaje de 3.5 meses) Ezra encontró un problema de matrimonio entre los judíos y las naciones vecinas. La gente se dio cuenta de que estos matrimonios debían disolverse porque violaban la prohibición de Dios de alianzas con naciones extranjeras (Ex. 23, </a:t>
            </a:r>
            <a:r>
              <a:rPr lang="es-ES" sz="2400" b="1" dirty="0" err="1"/>
              <a:t>Deut</a:t>
            </a:r>
            <a:r>
              <a:rPr lang="es-ES" sz="2400" b="1" dirty="0"/>
              <a:t>. 7).</a:t>
            </a:r>
          </a:p>
          <a:p>
            <a:pPr fontAlgn="base"/>
            <a:r>
              <a:rPr lang="es-ES" sz="2400" b="1" dirty="0"/>
              <a:t>III. ¿Cómo puede el divorcio ser lo correcto en Ezra 9 y condenado en Malaquías 2:16 y 1 </a:t>
            </a:r>
            <a:r>
              <a:rPr lang="es-ES" sz="2400" b="1" dirty="0" err="1"/>
              <a:t>Cor</a:t>
            </a:r>
            <a:r>
              <a:rPr lang="es-ES" sz="2400" b="1" dirty="0"/>
              <a:t>. 7?</a:t>
            </a:r>
          </a:p>
          <a:p>
            <a:pPr fontAlgn="base"/>
            <a:r>
              <a:rPr lang="es-ES" sz="2400" b="1" dirty="0"/>
              <a:t>A. Instrucciones de Ezra sobre matrimonios mixtos: ¡Divorcio!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3629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31D6D-3E0F-49DE-831C-95058111A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186" y="683581"/>
            <a:ext cx="11816179" cy="5992427"/>
          </a:xfrm>
        </p:spPr>
        <p:txBody>
          <a:bodyPr>
            <a:normAutofit/>
          </a:bodyPr>
          <a:lstStyle/>
          <a:p>
            <a:r>
              <a:rPr lang="es-ES" sz="2400" dirty="0"/>
              <a:t>B. Situación en los días de Ezra: la presencia de un no creyente en una familia hizo que la familia fuera inmunda; era desertar de Dios. Esta multitud mixta afirmó adorar a YHWH pero también adoró a "sus propios dioses" (2 K. 17: 32-33). Los matrimonios mixtos condujeron a un compromiso teológico. La existencia misma de Israel como nación soberana estaba en juego. Si hubieran continuado con los matrimonios mixtos, Israel habría perdido su identidad.</a:t>
            </a:r>
          </a:p>
          <a:p>
            <a:r>
              <a:rPr lang="es-ES" sz="2400" dirty="0"/>
              <a:t>C. Instrucción de Paul sobre matrimonios mixtos: ¡Sigue casado! (1 Cor.7)</a:t>
            </a:r>
          </a:p>
          <a:p>
            <a:r>
              <a:rPr lang="es-ES" sz="2400" dirty="0"/>
              <a:t>D. Situación en los días de Pablo: cuando el evangelio era "nuevo", muchas personas creían que su cónyuge no. Esto llevó a los corintios a preguntarse si deberían dejar a su cónyuge. Pablo dice que no, que su familia está limpia debido a la presencia del creyente. Dios está trabajando en esa familia.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021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DA705-29BF-433C-A4E2-9D177E0AB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1" y="745723"/>
            <a:ext cx="11029616" cy="692391"/>
          </a:xfrm>
        </p:spPr>
        <p:txBody>
          <a:bodyPr/>
          <a:lstStyle/>
          <a:p>
            <a:pPr algn="ctr"/>
            <a:r>
              <a:rPr lang="en-US" dirty="0" err="1"/>
              <a:t>resumen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B6AEC-8A5F-4E8B-90E4-2FC093FB0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651247"/>
            <a:ext cx="11029615" cy="4324103"/>
          </a:xfrm>
        </p:spPr>
        <p:txBody>
          <a:bodyPr>
            <a:normAutofit lnSpcReduction="10000"/>
          </a:bodyPr>
          <a:lstStyle/>
          <a:p>
            <a:r>
              <a:rPr lang="es-ES" sz="2800" dirty="0"/>
              <a:t>Ezra continúa la historia de II Crónicas. Ezra escribió este libro a los cautivos que regresaron y que lucharon mientras reconstruían el Templo y reanudaban la adoración en el Templo. Ezra era tanto sacerdote como escriba y sirvió como líder para la renovación espiritual.</a:t>
            </a:r>
          </a:p>
          <a:p>
            <a:r>
              <a:rPr lang="es-ES" sz="2800" dirty="0"/>
              <a:t>Esdras y Nehemías fueron contemporáneos y, como tales, proporcionan una historia de las actividades espirituales (Esdras) y políticas (Nehemías) que ocurrieron después del cautiverio en Babilonia (605-586).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42326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OUR.pptx" id="{C8B94E25-33BD-45D5-BF09-DFDE6F66F827}" vid="{3906A810-667D-48F7-952C-A904CEA9ED6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Future Forward</Template>
  <TotalTime>0</TotalTime>
  <Words>2226</Words>
  <Application>Microsoft Office PowerPoint</Application>
  <PresentationFormat>Widescreen</PresentationFormat>
  <Paragraphs>217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Century Gothic</vt:lpstr>
      <vt:lpstr>Franklin Gothic Book</vt:lpstr>
      <vt:lpstr>Franklin Gothic Demi</vt:lpstr>
      <vt:lpstr>Times New Roman</vt:lpstr>
      <vt:lpstr>Wingdings 2</vt:lpstr>
      <vt:lpstr>DividendVTI</vt:lpstr>
      <vt:lpstr>esdras</vt:lpstr>
      <vt:lpstr>Tema y proposito</vt:lpstr>
      <vt:lpstr>zorobabel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resumen</vt:lpstr>
      <vt:lpstr>PowerPoint Presentation</vt:lpstr>
      <vt:lpstr>Nehemias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2020-01-26T05:27:32Z</dcterms:created>
  <dcterms:modified xsi:type="dcterms:W3CDTF">2020-02-01T20:39:52Z</dcterms:modified>
</cp:coreProperties>
</file>