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2" r:id="rId4"/>
    <p:sldId id="258" r:id="rId5"/>
    <p:sldId id="280" r:id="rId6"/>
    <p:sldId id="276" r:id="rId7"/>
    <p:sldId id="279" r:id="rId8"/>
    <p:sldId id="278" r:id="rId9"/>
    <p:sldId id="277" r:id="rId10"/>
    <p:sldId id="281" r:id="rId11"/>
    <p:sldId id="293" r:id="rId12"/>
    <p:sldId id="294" r:id="rId13"/>
    <p:sldId id="275" r:id="rId14"/>
    <p:sldId id="274" r:id="rId15"/>
    <p:sldId id="273" r:id="rId16"/>
    <p:sldId id="272" r:id="rId17"/>
    <p:sldId id="291" r:id="rId18"/>
    <p:sldId id="271" r:id="rId19"/>
    <p:sldId id="270" r:id="rId20"/>
    <p:sldId id="269" r:id="rId21"/>
    <p:sldId id="268" r:id="rId22"/>
    <p:sldId id="267" r:id="rId23"/>
    <p:sldId id="266" r:id="rId24"/>
    <p:sldId id="265" r:id="rId25"/>
    <p:sldId id="264" r:id="rId26"/>
    <p:sldId id="263" r:id="rId27"/>
    <p:sldId id="262" r:id="rId28"/>
    <p:sldId id="261" r:id="rId29"/>
    <p:sldId id="260" r:id="rId30"/>
    <p:sldId id="259"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1/11/2020</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1/11/2020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1/11/2020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1/11/2020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1/11/2020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1/11/2020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1/11/2020</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CF75C-F988-426E-83C6-0B9887C47B5D}"/>
              </a:ext>
            </a:extLst>
          </p:cNvPr>
          <p:cNvSpPr>
            <a:spLocks noGrp="1"/>
          </p:cNvSpPr>
          <p:nvPr>
            <p:ph type="ctrTitle"/>
          </p:nvPr>
        </p:nvSpPr>
        <p:spPr>
          <a:xfrm>
            <a:off x="1154955" y="1100830"/>
            <a:ext cx="8825658" cy="2122958"/>
          </a:xfrm>
        </p:spPr>
        <p:txBody>
          <a:bodyPr/>
          <a:lstStyle/>
          <a:p>
            <a:pPr algn="ctr"/>
            <a:r>
              <a:rPr lang="en-US" sz="11500" dirty="0"/>
              <a:t>CRONICAS</a:t>
            </a:r>
          </a:p>
        </p:txBody>
      </p:sp>
      <p:sp>
        <p:nvSpPr>
          <p:cNvPr id="3" name="Subtitle 2">
            <a:extLst>
              <a:ext uri="{FF2B5EF4-FFF2-40B4-BE49-F238E27FC236}">
                <a16:creationId xmlns:a16="http://schemas.microsoft.com/office/drawing/2014/main" id="{58D19FCA-2922-4C38-AC6E-45B192518D5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25247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CF75C-F988-426E-83C6-0B9887C47B5D}"/>
              </a:ext>
            </a:extLst>
          </p:cNvPr>
          <p:cNvSpPr>
            <a:spLocks noGrp="1"/>
          </p:cNvSpPr>
          <p:nvPr>
            <p:ph type="ctrTitle"/>
          </p:nvPr>
        </p:nvSpPr>
        <p:spPr>
          <a:xfrm>
            <a:off x="1012912" y="1438181"/>
            <a:ext cx="9906622" cy="2122958"/>
          </a:xfrm>
        </p:spPr>
        <p:txBody>
          <a:bodyPr/>
          <a:lstStyle/>
          <a:p>
            <a:pPr algn="ctr"/>
            <a:r>
              <a:rPr lang="en-US" sz="11500" dirty="0"/>
              <a:t>2 CRONICAS</a:t>
            </a:r>
          </a:p>
        </p:txBody>
      </p:sp>
      <p:sp>
        <p:nvSpPr>
          <p:cNvPr id="3" name="Subtitle 2">
            <a:extLst>
              <a:ext uri="{FF2B5EF4-FFF2-40B4-BE49-F238E27FC236}">
                <a16:creationId xmlns:a16="http://schemas.microsoft.com/office/drawing/2014/main" id="{58D19FCA-2922-4C38-AC6E-45B192518D5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91293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pPr algn="ctr"/>
            <a:r>
              <a:rPr lang="en-US" sz="6000" dirty="0"/>
              <a:t>TEMAS</a:t>
            </a:r>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r>
              <a:rPr lang="es-ES" sz="2800" dirty="0"/>
              <a:t>Fecha: 450-425 a.C. (Periodo posterior al exilio, después del regreso del cautiverio)</a:t>
            </a:r>
          </a:p>
          <a:p>
            <a:endParaRPr lang="es-ES" sz="2800" dirty="0"/>
          </a:p>
          <a:p>
            <a:r>
              <a:rPr lang="es-ES" sz="2800" dirty="0"/>
              <a:t>Temas:</a:t>
            </a:r>
          </a:p>
          <a:p>
            <a:r>
              <a:rPr lang="es-ES" sz="2800" dirty="0"/>
              <a:t>1 Crónicas- Genealogía y David idealizado (giro histórico)</a:t>
            </a:r>
          </a:p>
          <a:p>
            <a:r>
              <a:rPr lang="es-ES" sz="2800" dirty="0"/>
              <a:t>2 Crónicas- Salomón y los reyes de Judá (giro histórico)</a:t>
            </a:r>
            <a:endParaRPr lang="en-US" dirty="0"/>
          </a:p>
        </p:txBody>
      </p:sp>
    </p:spTree>
    <p:extLst>
      <p:ext uri="{BB962C8B-B14F-4D97-AF65-F5344CB8AC3E}">
        <p14:creationId xmlns:p14="http://schemas.microsoft.com/office/powerpoint/2010/main" val="315425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r>
              <a:rPr lang="en-US" dirty="0"/>
              <a:t>PROPOSITOS</a:t>
            </a:r>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r>
              <a:rPr lang="es-ES" sz="2400" dirty="0"/>
              <a:t>Propósito:</a:t>
            </a:r>
          </a:p>
          <a:p>
            <a:r>
              <a:rPr lang="es-ES" sz="2400" dirty="0"/>
              <a:t>1 Crónicas - El propósito de este libro es establecer el registro genealógico, elaborar sobre el reinado de David y registrar a los reyes de Judá (no de Israel) en cuentas favorables para motivar a los exiliados a regresar a Jerusalén y restablecer el lugar de la Ley en el culto del templo.</a:t>
            </a:r>
          </a:p>
          <a:p>
            <a:r>
              <a:rPr lang="es-ES" sz="2400" dirty="0"/>
              <a:t>2 Crónicas - El propósito de este libro es desarrollar el reinado de Salomón y registrar a los reyes de Judá (no de Israel) en cuentas favorables para alentar a los exiliados a regresar a Jerusalén y restablecer el lugar de la Ley en la adoración del templo.</a:t>
            </a:r>
            <a:endParaRPr lang="en-US" sz="2400" dirty="0"/>
          </a:p>
        </p:txBody>
      </p:sp>
    </p:spTree>
    <p:extLst>
      <p:ext uri="{BB962C8B-B14F-4D97-AF65-F5344CB8AC3E}">
        <p14:creationId xmlns:p14="http://schemas.microsoft.com/office/powerpoint/2010/main" val="1460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pPr fontAlgn="base"/>
            <a:r>
              <a:rPr lang="en-US" sz="2400" dirty="0"/>
              <a:t> </a:t>
            </a:r>
            <a:r>
              <a:rPr lang="es-ES" sz="2400" dirty="0"/>
              <a:t>El reinado de Salomón (1: 1--9: 31). Al igual que David, el énfasis está en el Salomón "establecido".</a:t>
            </a:r>
          </a:p>
          <a:p>
            <a:pPr fontAlgn="base"/>
            <a:r>
              <a:rPr lang="es-ES" sz="2400" dirty="0"/>
              <a:t>1. Se establece Salomón (1: 1-17)</a:t>
            </a:r>
          </a:p>
          <a:p>
            <a:pPr fontAlgn="base"/>
            <a:r>
              <a:rPr lang="es-ES" sz="2400" dirty="0"/>
              <a:t>2. Se establecen cantantes y sacerdotes (5: 12-15)</a:t>
            </a:r>
          </a:p>
          <a:p>
            <a:pPr fontAlgn="base"/>
            <a:r>
              <a:rPr lang="es-ES" sz="2400" dirty="0"/>
              <a:t>3. El fuego desciende del cielo en la dedicación (7: 1-3)</a:t>
            </a:r>
          </a:p>
          <a:p>
            <a:pPr fontAlgn="base"/>
            <a:r>
              <a:rPr lang="es-ES" sz="2400" dirty="0"/>
              <a:t>4. Se omite el nombramiento de Dios de Jeroboam y la división prometida del reino.</a:t>
            </a:r>
          </a:p>
          <a:p>
            <a:pPr fontAlgn="base"/>
            <a:r>
              <a:rPr lang="es-ES" sz="2400" dirty="0"/>
              <a:t>5. El Cronista omite el hecho de que las esposas paganas de Salomón lo influenciaron lejos de adorar a </a:t>
            </a:r>
            <a:r>
              <a:rPr lang="es-ES" sz="2400" dirty="0" err="1"/>
              <a:t>Yahweh</a:t>
            </a:r>
            <a:r>
              <a:rPr lang="es-ES" sz="2400" dirty="0"/>
              <a:t> (1 Reyes 4: 29-34). ¿Por qué?</a:t>
            </a:r>
            <a:endParaRPr lang="en-US" sz="2400" dirty="0"/>
          </a:p>
        </p:txBody>
      </p:sp>
    </p:spTree>
    <p:extLst>
      <p:ext uri="{BB962C8B-B14F-4D97-AF65-F5344CB8AC3E}">
        <p14:creationId xmlns:p14="http://schemas.microsoft.com/office/powerpoint/2010/main" val="3117583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r>
              <a:rPr lang="en-US" sz="2800" dirty="0"/>
              <a:t> </a:t>
            </a:r>
            <a:r>
              <a:rPr lang="es-ES" sz="2800" dirty="0"/>
              <a:t>División del reino e historia de Judá al exilio (2 K.10: 1--36: 21)</a:t>
            </a:r>
          </a:p>
          <a:p>
            <a:endParaRPr lang="es-ES" sz="2800" dirty="0"/>
          </a:p>
          <a:p>
            <a:r>
              <a:rPr lang="es-ES" sz="2800" dirty="0"/>
              <a:t>1. Levitas - El Cronista registra el movimiento de los levitas de Israel a Judá (11: 13-17), esto no se encuentra en Reyes.</a:t>
            </a:r>
          </a:p>
          <a:p>
            <a:endParaRPr lang="es-ES" sz="2800" dirty="0"/>
          </a:p>
          <a:p>
            <a:r>
              <a:rPr lang="es-ES" sz="2800" dirty="0"/>
              <a:t>11:14 note que los levitas tenían prohibido servir como sacerdotes al Señor por Jeroboam y sus hijos.</a:t>
            </a:r>
            <a:endParaRPr lang="en-US" sz="2800" dirty="0"/>
          </a:p>
        </p:txBody>
      </p:sp>
    </p:spTree>
    <p:extLst>
      <p:ext uri="{BB962C8B-B14F-4D97-AF65-F5344CB8AC3E}">
        <p14:creationId xmlns:p14="http://schemas.microsoft.com/office/powerpoint/2010/main" val="1947975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r>
              <a:rPr lang="es-ES" sz="2400" dirty="0"/>
              <a:t>Josafat - El Cronista dedica cuatro capítulos (17: 1--21: 3) a Josafat porque básicamente era un buen rey</a:t>
            </a:r>
          </a:p>
          <a:p>
            <a:r>
              <a:rPr lang="es-ES" sz="2400" dirty="0"/>
              <a:t>Ezequías: se le dan cuatro capítulos a Ezequías porque era un buen rey (29: 3--32: 31).</a:t>
            </a:r>
          </a:p>
          <a:p>
            <a:r>
              <a:rPr lang="es-ES" sz="2400" dirty="0"/>
              <a:t>a. Él registra la limpieza del templo (29: 3-36)</a:t>
            </a:r>
          </a:p>
          <a:p>
            <a:r>
              <a:rPr lang="es-ES" sz="2400" dirty="0"/>
              <a:t>b. Ezequías celebra la Pascua (30: 1--31: 1)</a:t>
            </a:r>
          </a:p>
          <a:p>
            <a:r>
              <a:rPr lang="es-ES" sz="2400" dirty="0"/>
              <a:t>C. Establece el orden apropiado en los servicios del templo (31: 2-21)</a:t>
            </a:r>
            <a:endParaRPr lang="en-US" sz="2400" dirty="0"/>
          </a:p>
        </p:txBody>
      </p:sp>
    </p:spTree>
    <p:extLst>
      <p:ext uri="{BB962C8B-B14F-4D97-AF65-F5344CB8AC3E}">
        <p14:creationId xmlns:p14="http://schemas.microsoft.com/office/powerpoint/2010/main" val="4074204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pPr algn="ctr"/>
            <a:r>
              <a:rPr lang="es-ES" sz="2800" dirty="0"/>
              <a:t>Decreto de Ciro___________ (36: 22-23). En 539 a. C. Ciro el persa permitió a los judíos regresar a Israel en cumplimiento de Jeremías 25:12 y 29:10. Regresaron en la primavera de 537 y habían construido los cimientos del templo en 536.</a:t>
            </a:r>
          </a:p>
          <a:p>
            <a:endParaRPr lang="en-US" dirty="0"/>
          </a:p>
        </p:txBody>
      </p:sp>
    </p:spTree>
    <p:extLst>
      <p:ext uri="{BB962C8B-B14F-4D97-AF65-F5344CB8AC3E}">
        <p14:creationId xmlns:p14="http://schemas.microsoft.com/office/powerpoint/2010/main" val="140637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55596EAF-DE6C-4FC7-BF26-862C59C91C35}"/>
              </a:ext>
            </a:extLst>
          </p:cNvPr>
          <p:cNvSpPr/>
          <p:nvPr/>
        </p:nvSpPr>
        <p:spPr>
          <a:xfrm>
            <a:off x="58446" y="3240350"/>
            <a:ext cx="6400800" cy="5237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0FFF1E51-FED1-48CA-90D8-7F09B38EEDCA}"/>
              </a:ext>
            </a:extLst>
          </p:cNvPr>
          <p:cNvCxnSpPr/>
          <p:nvPr/>
        </p:nvCxnSpPr>
        <p:spPr>
          <a:xfrm flipV="1">
            <a:off x="6640497" y="2237173"/>
            <a:ext cx="1171853" cy="11918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0FCF7B09-274B-4A7B-8BED-F4A9D385043F}"/>
              </a:ext>
            </a:extLst>
          </p:cNvPr>
          <p:cNvCxnSpPr/>
          <p:nvPr/>
        </p:nvCxnSpPr>
        <p:spPr>
          <a:xfrm>
            <a:off x="6729274" y="3764132"/>
            <a:ext cx="727969" cy="674703"/>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EDE99D34-E79C-4B81-8A38-46D07A150977}"/>
              </a:ext>
            </a:extLst>
          </p:cNvPr>
          <p:cNvCxnSpPr>
            <a:cxnSpLocks/>
          </p:cNvCxnSpPr>
          <p:nvPr/>
        </p:nvCxnSpPr>
        <p:spPr>
          <a:xfrm>
            <a:off x="7457243" y="4438835"/>
            <a:ext cx="37019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4" name="TextBox 13">
            <a:extLst>
              <a:ext uri="{FF2B5EF4-FFF2-40B4-BE49-F238E27FC236}">
                <a16:creationId xmlns:a16="http://schemas.microsoft.com/office/drawing/2014/main" id="{65CD3F73-49B5-4D32-8DF5-EB275481F17C}"/>
              </a:ext>
            </a:extLst>
          </p:cNvPr>
          <p:cNvSpPr txBox="1"/>
          <p:nvPr/>
        </p:nvSpPr>
        <p:spPr>
          <a:xfrm rot="18718955">
            <a:off x="6514099" y="2209762"/>
            <a:ext cx="1056443" cy="369332"/>
          </a:xfrm>
          <a:prstGeom prst="rect">
            <a:avLst/>
          </a:prstGeom>
          <a:noFill/>
        </p:spPr>
        <p:txBody>
          <a:bodyPr wrap="square" rtlCol="0">
            <a:spAutoFit/>
          </a:bodyPr>
          <a:lstStyle/>
          <a:p>
            <a:r>
              <a:rPr lang="en-US" dirty="0"/>
              <a:t>ISRAEL</a:t>
            </a:r>
          </a:p>
        </p:txBody>
      </p:sp>
      <p:sp>
        <p:nvSpPr>
          <p:cNvPr id="15" name="TextBox 14">
            <a:extLst>
              <a:ext uri="{FF2B5EF4-FFF2-40B4-BE49-F238E27FC236}">
                <a16:creationId xmlns:a16="http://schemas.microsoft.com/office/drawing/2014/main" id="{5D0D3EFF-2526-44AE-987D-B2BED23890D7}"/>
              </a:ext>
            </a:extLst>
          </p:cNvPr>
          <p:cNvSpPr txBox="1"/>
          <p:nvPr/>
        </p:nvSpPr>
        <p:spPr>
          <a:xfrm>
            <a:off x="7723573" y="1615737"/>
            <a:ext cx="1802167" cy="584775"/>
          </a:xfrm>
          <a:prstGeom prst="rect">
            <a:avLst/>
          </a:prstGeom>
          <a:noFill/>
        </p:spPr>
        <p:txBody>
          <a:bodyPr wrap="square" rtlCol="0">
            <a:spAutoFit/>
          </a:bodyPr>
          <a:lstStyle/>
          <a:p>
            <a:r>
              <a:rPr lang="en-US" sz="1600" dirty="0"/>
              <a:t>722 DESTRUCCION</a:t>
            </a:r>
          </a:p>
        </p:txBody>
      </p:sp>
      <p:sp>
        <p:nvSpPr>
          <p:cNvPr id="16" name="TextBox 15">
            <a:extLst>
              <a:ext uri="{FF2B5EF4-FFF2-40B4-BE49-F238E27FC236}">
                <a16:creationId xmlns:a16="http://schemas.microsoft.com/office/drawing/2014/main" id="{5072B110-3059-476F-8619-22360D5908A1}"/>
              </a:ext>
            </a:extLst>
          </p:cNvPr>
          <p:cNvSpPr txBox="1"/>
          <p:nvPr/>
        </p:nvSpPr>
        <p:spPr>
          <a:xfrm rot="2731934">
            <a:off x="6260367" y="4242204"/>
            <a:ext cx="981202" cy="369332"/>
          </a:xfrm>
          <a:prstGeom prst="rect">
            <a:avLst/>
          </a:prstGeom>
          <a:noFill/>
        </p:spPr>
        <p:txBody>
          <a:bodyPr wrap="square" rtlCol="0">
            <a:spAutoFit/>
          </a:bodyPr>
          <a:lstStyle/>
          <a:p>
            <a:r>
              <a:rPr lang="en-US" dirty="0"/>
              <a:t>JUDA</a:t>
            </a:r>
          </a:p>
        </p:txBody>
      </p:sp>
      <p:sp>
        <p:nvSpPr>
          <p:cNvPr id="17" name="TextBox 16">
            <a:extLst>
              <a:ext uri="{FF2B5EF4-FFF2-40B4-BE49-F238E27FC236}">
                <a16:creationId xmlns:a16="http://schemas.microsoft.com/office/drawing/2014/main" id="{2A141937-9E45-4BC1-B7AA-C2CE6910CA7B}"/>
              </a:ext>
            </a:extLst>
          </p:cNvPr>
          <p:cNvSpPr txBox="1"/>
          <p:nvPr/>
        </p:nvSpPr>
        <p:spPr>
          <a:xfrm>
            <a:off x="7377344" y="3764131"/>
            <a:ext cx="2148396" cy="338554"/>
          </a:xfrm>
          <a:prstGeom prst="rect">
            <a:avLst/>
          </a:prstGeom>
          <a:noFill/>
        </p:spPr>
        <p:txBody>
          <a:bodyPr wrap="square" rtlCol="0">
            <a:spAutoFit/>
          </a:bodyPr>
          <a:lstStyle/>
          <a:p>
            <a:r>
              <a:rPr lang="en-US" sz="1600" dirty="0"/>
              <a:t>3 DEPORTACIONES</a:t>
            </a:r>
          </a:p>
        </p:txBody>
      </p:sp>
      <p:sp>
        <p:nvSpPr>
          <p:cNvPr id="18" name="TextBox 17">
            <a:extLst>
              <a:ext uri="{FF2B5EF4-FFF2-40B4-BE49-F238E27FC236}">
                <a16:creationId xmlns:a16="http://schemas.microsoft.com/office/drawing/2014/main" id="{28B39C53-F029-42AA-8C97-514BD35C414D}"/>
              </a:ext>
            </a:extLst>
          </p:cNvPr>
          <p:cNvSpPr txBox="1"/>
          <p:nvPr/>
        </p:nvSpPr>
        <p:spPr>
          <a:xfrm>
            <a:off x="7111014" y="4549018"/>
            <a:ext cx="727969" cy="369332"/>
          </a:xfrm>
          <a:prstGeom prst="rect">
            <a:avLst/>
          </a:prstGeom>
          <a:noFill/>
        </p:spPr>
        <p:txBody>
          <a:bodyPr wrap="square" rtlCol="0">
            <a:spAutoFit/>
          </a:bodyPr>
          <a:lstStyle/>
          <a:p>
            <a:r>
              <a:rPr lang="en-US" dirty="0"/>
              <a:t>605</a:t>
            </a:r>
          </a:p>
        </p:txBody>
      </p:sp>
      <p:sp>
        <p:nvSpPr>
          <p:cNvPr id="19" name="TextBox 18">
            <a:extLst>
              <a:ext uri="{FF2B5EF4-FFF2-40B4-BE49-F238E27FC236}">
                <a16:creationId xmlns:a16="http://schemas.microsoft.com/office/drawing/2014/main" id="{E8869E01-C779-4BD3-877F-293C6326CC56}"/>
              </a:ext>
            </a:extLst>
          </p:cNvPr>
          <p:cNvSpPr txBox="1"/>
          <p:nvPr/>
        </p:nvSpPr>
        <p:spPr>
          <a:xfrm>
            <a:off x="7723573" y="4549018"/>
            <a:ext cx="577049" cy="369332"/>
          </a:xfrm>
          <a:prstGeom prst="rect">
            <a:avLst/>
          </a:prstGeom>
          <a:noFill/>
        </p:spPr>
        <p:txBody>
          <a:bodyPr wrap="square" rtlCol="0">
            <a:spAutoFit/>
          </a:bodyPr>
          <a:lstStyle/>
          <a:p>
            <a:r>
              <a:rPr lang="en-US" dirty="0"/>
              <a:t>597</a:t>
            </a:r>
          </a:p>
        </p:txBody>
      </p:sp>
      <p:sp>
        <p:nvSpPr>
          <p:cNvPr id="20" name="TextBox 19">
            <a:extLst>
              <a:ext uri="{FF2B5EF4-FFF2-40B4-BE49-F238E27FC236}">
                <a16:creationId xmlns:a16="http://schemas.microsoft.com/office/drawing/2014/main" id="{0B32D909-6F72-41C0-9181-446AC13D794E}"/>
              </a:ext>
            </a:extLst>
          </p:cNvPr>
          <p:cNvSpPr txBox="1"/>
          <p:nvPr/>
        </p:nvSpPr>
        <p:spPr>
          <a:xfrm>
            <a:off x="8336132" y="4549018"/>
            <a:ext cx="681253" cy="369328"/>
          </a:xfrm>
          <a:prstGeom prst="rect">
            <a:avLst/>
          </a:prstGeom>
          <a:noFill/>
        </p:spPr>
        <p:txBody>
          <a:bodyPr wrap="square" rtlCol="0">
            <a:spAutoFit/>
          </a:bodyPr>
          <a:lstStyle/>
          <a:p>
            <a:r>
              <a:rPr lang="en-US" dirty="0"/>
              <a:t>586</a:t>
            </a:r>
          </a:p>
        </p:txBody>
      </p:sp>
      <p:sp>
        <p:nvSpPr>
          <p:cNvPr id="21" name="Flowchart: Process 20">
            <a:extLst>
              <a:ext uri="{FF2B5EF4-FFF2-40B4-BE49-F238E27FC236}">
                <a16:creationId xmlns:a16="http://schemas.microsoft.com/office/drawing/2014/main" id="{8D0262EE-3CA8-4D93-A5FF-03C10ADB138F}"/>
              </a:ext>
            </a:extLst>
          </p:cNvPr>
          <p:cNvSpPr/>
          <p:nvPr/>
        </p:nvSpPr>
        <p:spPr>
          <a:xfrm>
            <a:off x="7998781" y="4212868"/>
            <a:ext cx="1136341" cy="31558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E39854E-3708-433E-9B8E-4A406D8E53E2}"/>
              </a:ext>
            </a:extLst>
          </p:cNvPr>
          <p:cNvSpPr txBox="1"/>
          <p:nvPr/>
        </p:nvSpPr>
        <p:spPr>
          <a:xfrm>
            <a:off x="7942239" y="4232317"/>
            <a:ext cx="1249424" cy="261610"/>
          </a:xfrm>
          <a:prstGeom prst="rect">
            <a:avLst/>
          </a:prstGeom>
          <a:noFill/>
        </p:spPr>
        <p:txBody>
          <a:bodyPr wrap="square" rtlCol="0">
            <a:spAutoFit/>
          </a:bodyPr>
          <a:lstStyle/>
          <a:p>
            <a:r>
              <a:rPr lang="en-US" sz="1100" dirty="0"/>
              <a:t>70 AÑOS EXILIO</a:t>
            </a:r>
          </a:p>
        </p:txBody>
      </p:sp>
      <p:sp>
        <p:nvSpPr>
          <p:cNvPr id="24" name="TextBox 23">
            <a:extLst>
              <a:ext uri="{FF2B5EF4-FFF2-40B4-BE49-F238E27FC236}">
                <a16:creationId xmlns:a16="http://schemas.microsoft.com/office/drawing/2014/main" id="{7A6F1F50-3672-4FDF-AEA2-79DB3302D33E}"/>
              </a:ext>
            </a:extLst>
          </p:cNvPr>
          <p:cNvSpPr txBox="1"/>
          <p:nvPr/>
        </p:nvSpPr>
        <p:spPr>
          <a:xfrm>
            <a:off x="9942990" y="3764131"/>
            <a:ext cx="1571348" cy="369332"/>
          </a:xfrm>
          <a:prstGeom prst="rect">
            <a:avLst/>
          </a:prstGeom>
          <a:noFill/>
        </p:spPr>
        <p:txBody>
          <a:bodyPr wrap="square" rtlCol="0">
            <a:spAutoFit/>
          </a:bodyPr>
          <a:lstStyle/>
          <a:p>
            <a:r>
              <a:rPr lang="en-US" dirty="0"/>
              <a:t>3 REGRESOS</a:t>
            </a:r>
          </a:p>
        </p:txBody>
      </p:sp>
      <p:sp>
        <p:nvSpPr>
          <p:cNvPr id="25" name="TextBox 24">
            <a:extLst>
              <a:ext uri="{FF2B5EF4-FFF2-40B4-BE49-F238E27FC236}">
                <a16:creationId xmlns:a16="http://schemas.microsoft.com/office/drawing/2014/main" id="{DD6B02B1-AB0C-49AF-A71E-62B5917E486A}"/>
              </a:ext>
            </a:extLst>
          </p:cNvPr>
          <p:cNvSpPr txBox="1"/>
          <p:nvPr/>
        </p:nvSpPr>
        <p:spPr>
          <a:xfrm>
            <a:off x="9871969" y="4501096"/>
            <a:ext cx="1642369" cy="369332"/>
          </a:xfrm>
          <a:prstGeom prst="rect">
            <a:avLst/>
          </a:prstGeom>
          <a:noFill/>
        </p:spPr>
        <p:txBody>
          <a:bodyPr wrap="square" rtlCol="0">
            <a:spAutoFit/>
          </a:bodyPr>
          <a:lstStyle/>
          <a:p>
            <a:r>
              <a:rPr lang="en-US" dirty="0"/>
              <a:t>535  457  444</a:t>
            </a:r>
          </a:p>
        </p:txBody>
      </p:sp>
      <p:cxnSp>
        <p:nvCxnSpPr>
          <p:cNvPr id="27" name="Straight Arrow Connector 26">
            <a:extLst>
              <a:ext uri="{FF2B5EF4-FFF2-40B4-BE49-F238E27FC236}">
                <a16:creationId xmlns:a16="http://schemas.microsoft.com/office/drawing/2014/main" id="{2C48A7B1-CDF2-45C3-840F-0F4BC6D84B7E}"/>
              </a:ext>
            </a:extLst>
          </p:cNvPr>
          <p:cNvCxnSpPr/>
          <p:nvPr/>
        </p:nvCxnSpPr>
        <p:spPr>
          <a:xfrm flipV="1">
            <a:off x="9419208" y="4918346"/>
            <a:ext cx="639192" cy="53254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pic>
        <p:nvPicPr>
          <p:cNvPr id="28" name="Picture 27">
            <a:extLst>
              <a:ext uri="{FF2B5EF4-FFF2-40B4-BE49-F238E27FC236}">
                <a16:creationId xmlns:a16="http://schemas.microsoft.com/office/drawing/2014/main" id="{21B9EC84-4362-4AEE-B9A8-1FD6259D1F05}"/>
              </a:ext>
            </a:extLst>
          </p:cNvPr>
          <p:cNvPicPr>
            <a:picLocks noChangeAspect="1"/>
          </p:cNvPicPr>
          <p:nvPr/>
        </p:nvPicPr>
        <p:blipFill>
          <a:blip r:embed="rId2"/>
          <a:stretch>
            <a:fillRect/>
          </a:stretch>
        </p:blipFill>
        <p:spPr>
          <a:xfrm rot="18565165">
            <a:off x="10265895" y="4972093"/>
            <a:ext cx="725487" cy="627942"/>
          </a:xfrm>
          <a:prstGeom prst="rect">
            <a:avLst/>
          </a:prstGeom>
        </p:spPr>
      </p:pic>
      <p:pic>
        <p:nvPicPr>
          <p:cNvPr id="29" name="Picture 28">
            <a:extLst>
              <a:ext uri="{FF2B5EF4-FFF2-40B4-BE49-F238E27FC236}">
                <a16:creationId xmlns:a16="http://schemas.microsoft.com/office/drawing/2014/main" id="{2860B202-C507-4DB0-A9F1-BF198A637E89}"/>
              </a:ext>
            </a:extLst>
          </p:cNvPr>
          <p:cNvPicPr>
            <a:picLocks noChangeAspect="1"/>
          </p:cNvPicPr>
          <p:nvPr/>
        </p:nvPicPr>
        <p:blipFill>
          <a:blip r:embed="rId2"/>
          <a:stretch>
            <a:fillRect/>
          </a:stretch>
        </p:blipFill>
        <p:spPr>
          <a:xfrm rot="16200000">
            <a:off x="11070511" y="4924090"/>
            <a:ext cx="725487" cy="627942"/>
          </a:xfrm>
          <a:prstGeom prst="rect">
            <a:avLst/>
          </a:prstGeom>
        </p:spPr>
      </p:pic>
      <p:sp>
        <p:nvSpPr>
          <p:cNvPr id="30" name="TextBox 29">
            <a:extLst>
              <a:ext uri="{FF2B5EF4-FFF2-40B4-BE49-F238E27FC236}">
                <a16:creationId xmlns:a16="http://schemas.microsoft.com/office/drawing/2014/main" id="{0EDF54B9-558C-4AB6-B989-0E3A20DA7D29}"/>
              </a:ext>
            </a:extLst>
          </p:cNvPr>
          <p:cNvSpPr txBox="1"/>
          <p:nvPr/>
        </p:nvSpPr>
        <p:spPr>
          <a:xfrm>
            <a:off x="8187486" y="5298994"/>
            <a:ext cx="1231722" cy="307777"/>
          </a:xfrm>
          <a:prstGeom prst="rect">
            <a:avLst/>
          </a:prstGeom>
          <a:noFill/>
        </p:spPr>
        <p:txBody>
          <a:bodyPr wrap="square" rtlCol="0">
            <a:spAutoFit/>
          </a:bodyPr>
          <a:lstStyle/>
          <a:p>
            <a:r>
              <a:rPr lang="en-US" sz="1400" dirty="0"/>
              <a:t>ZOROBABEL</a:t>
            </a:r>
          </a:p>
        </p:txBody>
      </p:sp>
      <p:sp>
        <p:nvSpPr>
          <p:cNvPr id="31" name="TextBox 30">
            <a:extLst>
              <a:ext uri="{FF2B5EF4-FFF2-40B4-BE49-F238E27FC236}">
                <a16:creationId xmlns:a16="http://schemas.microsoft.com/office/drawing/2014/main" id="{B9D04711-6259-453A-97A6-60A27A43753A}"/>
              </a:ext>
            </a:extLst>
          </p:cNvPr>
          <p:cNvSpPr txBox="1"/>
          <p:nvPr/>
        </p:nvSpPr>
        <p:spPr>
          <a:xfrm>
            <a:off x="10155750" y="5747518"/>
            <a:ext cx="901083" cy="307777"/>
          </a:xfrm>
          <a:prstGeom prst="rect">
            <a:avLst/>
          </a:prstGeom>
          <a:noFill/>
        </p:spPr>
        <p:txBody>
          <a:bodyPr wrap="square" rtlCol="0">
            <a:spAutoFit/>
          </a:bodyPr>
          <a:lstStyle/>
          <a:p>
            <a:r>
              <a:rPr lang="en-US" sz="1400" dirty="0"/>
              <a:t>ESDRAS</a:t>
            </a:r>
          </a:p>
        </p:txBody>
      </p:sp>
      <p:sp>
        <p:nvSpPr>
          <p:cNvPr id="3072" name="TextBox 3071">
            <a:extLst>
              <a:ext uri="{FF2B5EF4-FFF2-40B4-BE49-F238E27FC236}">
                <a16:creationId xmlns:a16="http://schemas.microsoft.com/office/drawing/2014/main" id="{64C95A65-C312-498B-8857-9AD4FE0A17BE}"/>
              </a:ext>
            </a:extLst>
          </p:cNvPr>
          <p:cNvSpPr txBox="1"/>
          <p:nvPr/>
        </p:nvSpPr>
        <p:spPr>
          <a:xfrm>
            <a:off x="11056833" y="5593629"/>
            <a:ext cx="1171852" cy="307777"/>
          </a:xfrm>
          <a:prstGeom prst="rect">
            <a:avLst/>
          </a:prstGeom>
          <a:noFill/>
        </p:spPr>
        <p:txBody>
          <a:bodyPr wrap="square" rtlCol="0">
            <a:spAutoFit/>
          </a:bodyPr>
          <a:lstStyle/>
          <a:p>
            <a:r>
              <a:rPr lang="en-US" sz="1400" dirty="0"/>
              <a:t>NEHEMIAS</a:t>
            </a:r>
          </a:p>
        </p:txBody>
      </p:sp>
      <p:cxnSp>
        <p:nvCxnSpPr>
          <p:cNvPr id="3" name="Straight Connector 2">
            <a:extLst>
              <a:ext uri="{FF2B5EF4-FFF2-40B4-BE49-F238E27FC236}">
                <a16:creationId xmlns:a16="http://schemas.microsoft.com/office/drawing/2014/main" id="{CFF68E98-82AB-4E77-9273-1DF392C85485}"/>
              </a:ext>
            </a:extLst>
          </p:cNvPr>
          <p:cNvCxnSpPr/>
          <p:nvPr/>
        </p:nvCxnSpPr>
        <p:spPr>
          <a:xfrm>
            <a:off x="905523"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99F332CA-8524-468A-B752-2EC3607E2E57}"/>
              </a:ext>
            </a:extLst>
          </p:cNvPr>
          <p:cNvCxnSpPr/>
          <p:nvPr/>
        </p:nvCxnSpPr>
        <p:spPr>
          <a:xfrm>
            <a:off x="1413030" y="3244049"/>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2" name="Straight Connector 31">
            <a:extLst>
              <a:ext uri="{FF2B5EF4-FFF2-40B4-BE49-F238E27FC236}">
                <a16:creationId xmlns:a16="http://schemas.microsoft.com/office/drawing/2014/main" id="{F98F71AB-CC70-48AC-90F8-0A240D9896FD}"/>
              </a:ext>
            </a:extLst>
          </p:cNvPr>
          <p:cNvCxnSpPr/>
          <p:nvPr/>
        </p:nvCxnSpPr>
        <p:spPr>
          <a:xfrm>
            <a:off x="1732626"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Connector 32">
            <a:extLst>
              <a:ext uri="{FF2B5EF4-FFF2-40B4-BE49-F238E27FC236}">
                <a16:creationId xmlns:a16="http://schemas.microsoft.com/office/drawing/2014/main" id="{34E9B594-5BBB-41E5-AB31-B92E9B3A4B67}"/>
              </a:ext>
            </a:extLst>
          </p:cNvPr>
          <p:cNvCxnSpPr/>
          <p:nvPr/>
        </p:nvCxnSpPr>
        <p:spPr>
          <a:xfrm>
            <a:off x="2194264"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Connector 33">
            <a:extLst>
              <a:ext uri="{FF2B5EF4-FFF2-40B4-BE49-F238E27FC236}">
                <a16:creationId xmlns:a16="http://schemas.microsoft.com/office/drawing/2014/main" id="{A7EFC1E8-0C42-4D6E-82C8-0BC9E3014352}"/>
              </a:ext>
            </a:extLst>
          </p:cNvPr>
          <p:cNvCxnSpPr/>
          <p:nvPr/>
        </p:nvCxnSpPr>
        <p:spPr>
          <a:xfrm>
            <a:off x="3090910" y="3231472"/>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a:extLst>
              <a:ext uri="{FF2B5EF4-FFF2-40B4-BE49-F238E27FC236}">
                <a16:creationId xmlns:a16="http://schemas.microsoft.com/office/drawing/2014/main" id="{0CCE10FE-923B-4B09-9AB5-51DD2AB63FEC}"/>
              </a:ext>
            </a:extLst>
          </p:cNvPr>
          <p:cNvCxnSpPr/>
          <p:nvPr/>
        </p:nvCxnSpPr>
        <p:spPr>
          <a:xfrm>
            <a:off x="3623570"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6" name="Straight Connector 35">
            <a:extLst>
              <a:ext uri="{FF2B5EF4-FFF2-40B4-BE49-F238E27FC236}">
                <a16:creationId xmlns:a16="http://schemas.microsoft.com/office/drawing/2014/main" id="{C8FF7213-9D5D-4F19-8E0D-BDFE135DAA6E}"/>
              </a:ext>
            </a:extLst>
          </p:cNvPr>
          <p:cNvCxnSpPr/>
          <p:nvPr/>
        </p:nvCxnSpPr>
        <p:spPr>
          <a:xfrm>
            <a:off x="4120719"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a:extLst>
              <a:ext uri="{FF2B5EF4-FFF2-40B4-BE49-F238E27FC236}">
                <a16:creationId xmlns:a16="http://schemas.microsoft.com/office/drawing/2014/main" id="{80669172-B3BE-49FE-9D04-F5AD6BDE5321}"/>
              </a:ext>
            </a:extLst>
          </p:cNvPr>
          <p:cNvCxnSpPr/>
          <p:nvPr/>
        </p:nvCxnSpPr>
        <p:spPr>
          <a:xfrm>
            <a:off x="4751034" y="3240349"/>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8" name="Straight Connector 37">
            <a:extLst>
              <a:ext uri="{FF2B5EF4-FFF2-40B4-BE49-F238E27FC236}">
                <a16:creationId xmlns:a16="http://schemas.microsoft.com/office/drawing/2014/main" id="{59B4F218-FC6E-4385-A2C1-01A0682A2167}"/>
              </a:ext>
            </a:extLst>
          </p:cNvPr>
          <p:cNvCxnSpPr/>
          <p:nvPr/>
        </p:nvCxnSpPr>
        <p:spPr>
          <a:xfrm>
            <a:off x="5647679" y="3240349"/>
            <a:ext cx="0" cy="532659"/>
          </a:xfrm>
          <a:prstGeom prst="line">
            <a:avLst/>
          </a:prstGeom>
        </p:spPr>
        <p:style>
          <a:lnRef idx="2">
            <a:schemeClr val="dk1"/>
          </a:lnRef>
          <a:fillRef idx="0">
            <a:schemeClr val="dk1"/>
          </a:fillRef>
          <a:effectRef idx="1">
            <a:schemeClr val="dk1"/>
          </a:effectRef>
          <a:fontRef idx="minor">
            <a:schemeClr val="tx1"/>
          </a:fontRef>
        </p:style>
      </p:cxnSp>
      <p:sp>
        <p:nvSpPr>
          <p:cNvPr id="6" name="TextBox 5">
            <a:extLst>
              <a:ext uri="{FF2B5EF4-FFF2-40B4-BE49-F238E27FC236}">
                <a16:creationId xmlns:a16="http://schemas.microsoft.com/office/drawing/2014/main" id="{173D2712-5F18-4559-A8FE-2232312B74E2}"/>
              </a:ext>
            </a:extLst>
          </p:cNvPr>
          <p:cNvSpPr txBox="1"/>
          <p:nvPr/>
        </p:nvSpPr>
        <p:spPr>
          <a:xfrm>
            <a:off x="-9098" y="3258692"/>
            <a:ext cx="981203" cy="430887"/>
          </a:xfrm>
          <a:prstGeom prst="rect">
            <a:avLst/>
          </a:prstGeom>
          <a:noFill/>
        </p:spPr>
        <p:txBody>
          <a:bodyPr wrap="square" rtlCol="0">
            <a:spAutoFit/>
          </a:bodyPr>
          <a:lstStyle/>
          <a:p>
            <a:pPr algn="ctr"/>
            <a:r>
              <a:rPr lang="en-US" sz="1050" dirty="0"/>
              <a:t>ESCLAVITUD EGIPTO</a:t>
            </a:r>
          </a:p>
        </p:txBody>
      </p:sp>
      <p:sp>
        <p:nvSpPr>
          <p:cNvPr id="8" name="TextBox 7">
            <a:extLst>
              <a:ext uri="{FF2B5EF4-FFF2-40B4-BE49-F238E27FC236}">
                <a16:creationId xmlns:a16="http://schemas.microsoft.com/office/drawing/2014/main" id="{F5513FB7-5182-4F03-B872-55585A701FEF}"/>
              </a:ext>
            </a:extLst>
          </p:cNvPr>
          <p:cNvSpPr txBox="1"/>
          <p:nvPr/>
        </p:nvSpPr>
        <p:spPr>
          <a:xfrm>
            <a:off x="898018" y="3301766"/>
            <a:ext cx="566687" cy="369332"/>
          </a:xfrm>
          <a:prstGeom prst="rect">
            <a:avLst/>
          </a:prstGeom>
          <a:noFill/>
        </p:spPr>
        <p:txBody>
          <a:bodyPr wrap="square" rtlCol="0">
            <a:spAutoFit/>
          </a:bodyPr>
          <a:lstStyle/>
          <a:p>
            <a:r>
              <a:rPr lang="en-US" dirty="0"/>
              <a:t>40</a:t>
            </a:r>
          </a:p>
        </p:txBody>
      </p:sp>
      <p:sp>
        <p:nvSpPr>
          <p:cNvPr id="9" name="TextBox 8">
            <a:extLst>
              <a:ext uri="{FF2B5EF4-FFF2-40B4-BE49-F238E27FC236}">
                <a16:creationId xmlns:a16="http://schemas.microsoft.com/office/drawing/2014/main" id="{5E347DAF-8A34-40E3-A599-0F9D5A3C5100}"/>
              </a:ext>
            </a:extLst>
          </p:cNvPr>
          <p:cNvSpPr txBox="1"/>
          <p:nvPr/>
        </p:nvSpPr>
        <p:spPr>
          <a:xfrm>
            <a:off x="1431413" y="3301766"/>
            <a:ext cx="341791" cy="369332"/>
          </a:xfrm>
          <a:prstGeom prst="rect">
            <a:avLst/>
          </a:prstGeom>
          <a:noFill/>
        </p:spPr>
        <p:txBody>
          <a:bodyPr wrap="square" rtlCol="0">
            <a:spAutoFit/>
          </a:bodyPr>
          <a:lstStyle/>
          <a:p>
            <a:r>
              <a:rPr lang="en-US" dirty="0"/>
              <a:t>7</a:t>
            </a:r>
          </a:p>
        </p:txBody>
      </p:sp>
      <p:sp>
        <p:nvSpPr>
          <p:cNvPr id="10" name="TextBox 9">
            <a:extLst>
              <a:ext uri="{FF2B5EF4-FFF2-40B4-BE49-F238E27FC236}">
                <a16:creationId xmlns:a16="http://schemas.microsoft.com/office/drawing/2014/main" id="{0384D1A8-9B0A-444C-8CA3-E854660C59A1}"/>
              </a:ext>
            </a:extLst>
          </p:cNvPr>
          <p:cNvSpPr txBox="1"/>
          <p:nvPr/>
        </p:nvSpPr>
        <p:spPr>
          <a:xfrm>
            <a:off x="1776903" y="3301766"/>
            <a:ext cx="550416" cy="369332"/>
          </a:xfrm>
          <a:prstGeom prst="rect">
            <a:avLst/>
          </a:prstGeom>
          <a:noFill/>
        </p:spPr>
        <p:txBody>
          <a:bodyPr wrap="square" rtlCol="0">
            <a:spAutoFit/>
          </a:bodyPr>
          <a:lstStyle/>
          <a:p>
            <a:r>
              <a:rPr lang="en-US" dirty="0"/>
              <a:t>19</a:t>
            </a:r>
          </a:p>
        </p:txBody>
      </p:sp>
      <p:sp>
        <p:nvSpPr>
          <p:cNvPr id="12" name="TextBox 11">
            <a:extLst>
              <a:ext uri="{FF2B5EF4-FFF2-40B4-BE49-F238E27FC236}">
                <a16:creationId xmlns:a16="http://schemas.microsoft.com/office/drawing/2014/main" id="{9AE34B6A-7B11-4031-A0F3-080074BE3C45}"/>
              </a:ext>
            </a:extLst>
          </p:cNvPr>
          <p:cNvSpPr txBox="1"/>
          <p:nvPr/>
        </p:nvSpPr>
        <p:spPr>
          <a:xfrm>
            <a:off x="2196597" y="3328523"/>
            <a:ext cx="939441" cy="338554"/>
          </a:xfrm>
          <a:prstGeom prst="rect">
            <a:avLst/>
          </a:prstGeom>
          <a:noFill/>
        </p:spPr>
        <p:txBody>
          <a:bodyPr wrap="square" rtlCol="0">
            <a:spAutoFit/>
          </a:bodyPr>
          <a:lstStyle/>
          <a:p>
            <a:r>
              <a:rPr lang="en-US" sz="1600" dirty="0"/>
              <a:t>JUECES</a:t>
            </a:r>
          </a:p>
        </p:txBody>
      </p:sp>
      <p:sp>
        <p:nvSpPr>
          <p:cNvPr id="23" name="TextBox 22">
            <a:extLst>
              <a:ext uri="{FF2B5EF4-FFF2-40B4-BE49-F238E27FC236}">
                <a16:creationId xmlns:a16="http://schemas.microsoft.com/office/drawing/2014/main" id="{4148A5EC-F3D1-4D15-AE16-F4B39CA8589D}"/>
              </a:ext>
            </a:extLst>
          </p:cNvPr>
          <p:cNvSpPr txBox="1"/>
          <p:nvPr/>
        </p:nvSpPr>
        <p:spPr>
          <a:xfrm>
            <a:off x="3076115" y="3322013"/>
            <a:ext cx="612558" cy="369332"/>
          </a:xfrm>
          <a:prstGeom prst="rect">
            <a:avLst/>
          </a:prstGeom>
          <a:noFill/>
        </p:spPr>
        <p:txBody>
          <a:bodyPr wrap="square" rtlCol="0">
            <a:spAutoFit/>
          </a:bodyPr>
          <a:lstStyle/>
          <a:p>
            <a:r>
              <a:rPr lang="en-US" dirty="0"/>
              <a:t>40</a:t>
            </a:r>
          </a:p>
        </p:txBody>
      </p:sp>
      <p:sp>
        <p:nvSpPr>
          <p:cNvPr id="40" name="TextBox 39">
            <a:extLst>
              <a:ext uri="{FF2B5EF4-FFF2-40B4-BE49-F238E27FC236}">
                <a16:creationId xmlns:a16="http://schemas.microsoft.com/office/drawing/2014/main" id="{5E2252C9-4C41-48D5-9FF2-35D709C02999}"/>
              </a:ext>
            </a:extLst>
          </p:cNvPr>
          <p:cNvSpPr txBox="1"/>
          <p:nvPr/>
        </p:nvSpPr>
        <p:spPr>
          <a:xfrm>
            <a:off x="3598417" y="3301766"/>
            <a:ext cx="664346" cy="381740"/>
          </a:xfrm>
          <a:prstGeom prst="rect">
            <a:avLst/>
          </a:prstGeom>
          <a:noFill/>
        </p:spPr>
        <p:txBody>
          <a:bodyPr wrap="square" rtlCol="0">
            <a:spAutoFit/>
          </a:bodyPr>
          <a:lstStyle/>
          <a:p>
            <a:r>
              <a:rPr lang="en-US" dirty="0"/>
              <a:t>40</a:t>
            </a:r>
          </a:p>
        </p:txBody>
      </p:sp>
      <p:sp>
        <p:nvSpPr>
          <p:cNvPr id="41" name="TextBox 40">
            <a:extLst>
              <a:ext uri="{FF2B5EF4-FFF2-40B4-BE49-F238E27FC236}">
                <a16:creationId xmlns:a16="http://schemas.microsoft.com/office/drawing/2014/main" id="{FEE1B288-FB48-47E4-A53B-B66B52FBEB25}"/>
              </a:ext>
            </a:extLst>
          </p:cNvPr>
          <p:cNvSpPr txBox="1"/>
          <p:nvPr/>
        </p:nvSpPr>
        <p:spPr>
          <a:xfrm>
            <a:off x="4145873" y="3301875"/>
            <a:ext cx="471996" cy="369332"/>
          </a:xfrm>
          <a:prstGeom prst="rect">
            <a:avLst/>
          </a:prstGeom>
          <a:noFill/>
        </p:spPr>
        <p:txBody>
          <a:bodyPr wrap="square" rtlCol="0">
            <a:spAutoFit/>
          </a:bodyPr>
          <a:lstStyle/>
          <a:p>
            <a:r>
              <a:rPr lang="en-US" dirty="0"/>
              <a:t>40</a:t>
            </a:r>
          </a:p>
        </p:txBody>
      </p:sp>
      <p:sp>
        <p:nvSpPr>
          <p:cNvPr id="42" name="TextBox 41">
            <a:extLst>
              <a:ext uri="{FF2B5EF4-FFF2-40B4-BE49-F238E27FC236}">
                <a16:creationId xmlns:a16="http://schemas.microsoft.com/office/drawing/2014/main" id="{F23F8FE1-B4E3-4375-A58B-8780752CD77B}"/>
              </a:ext>
            </a:extLst>
          </p:cNvPr>
          <p:cNvSpPr txBox="1"/>
          <p:nvPr/>
        </p:nvSpPr>
        <p:spPr>
          <a:xfrm>
            <a:off x="4769369" y="3227774"/>
            <a:ext cx="856063" cy="523220"/>
          </a:xfrm>
          <a:prstGeom prst="rect">
            <a:avLst/>
          </a:prstGeom>
          <a:noFill/>
        </p:spPr>
        <p:txBody>
          <a:bodyPr wrap="square" rtlCol="0">
            <a:spAutoFit/>
          </a:bodyPr>
          <a:lstStyle/>
          <a:p>
            <a:pPr algn="ctr"/>
            <a:r>
              <a:rPr lang="en-US" sz="1400" dirty="0"/>
              <a:t>REINO UNIDO</a:t>
            </a:r>
          </a:p>
        </p:txBody>
      </p:sp>
      <p:sp>
        <p:nvSpPr>
          <p:cNvPr id="43" name="TextBox 42">
            <a:extLst>
              <a:ext uri="{FF2B5EF4-FFF2-40B4-BE49-F238E27FC236}">
                <a16:creationId xmlns:a16="http://schemas.microsoft.com/office/drawing/2014/main" id="{7D42B8C6-E497-4F8C-8EDB-EB87B3443327}"/>
              </a:ext>
            </a:extLst>
          </p:cNvPr>
          <p:cNvSpPr txBox="1"/>
          <p:nvPr/>
        </p:nvSpPr>
        <p:spPr>
          <a:xfrm>
            <a:off x="5530054" y="3232212"/>
            <a:ext cx="1106745" cy="523220"/>
          </a:xfrm>
          <a:prstGeom prst="rect">
            <a:avLst/>
          </a:prstGeom>
          <a:noFill/>
        </p:spPr>
        <p:txBody>
          <a:bodyPr wrap="square" rtlCol="0">
            <a:spAutoFit/>
          </a:bodyPr>
          <a:lstStyle/>
          <a:p>
            <a:pPr algn="ctr"/>
            <a:r>
              <a:rPr lang="en-US" sz="1400" dirty="0"/>
              <a:t>REINO DIVIDIDO</a:t>
            </a:r>
          </a:p>
        </p:txBody>
      </p:sp>
      <p:cxnSp>
        <p:nvCxnSpPr>
          <p:cNvPr id="5" name="Straight Arrow Connector 4">
            <a:extLst>
              <a:ext uri="{FF2B5EF4-FFF2-40B4-BE49-F238E27FC236}">
                <a16:creationId xmlns:a16="http://schemas.microsoft.com/office/drawing/2014/main" id="{56AB5950-3650-4734-B93F-FD61AF881C86}"/>
              </a:ext>
            </a:extLst>
          </p:cNvPr>
          <p:cNvCxnSpPr/>
          <p:nvPr/>
        </p:nvCxnSpPr>
        <p:spPr>
          <a:xfrm flipV="1">
            <a:off x="10875146" y="1878251"/>
            <a:ext cx="0" cy="2354066"/>
          </a:xfrm>
          <a:prstGeom prst="straightConnector1">
            <a:avLst/>
          </a:prstGeom>
          <a:ln>
            <a:headEnd type="arrow" w="med" len="med"/>
            <a:tailEnd type="arrow" w="med" len="med"/>
          </a:ln>
        </p:spPr>
        <p:style>
          <a:lnRef idx="3">
            <a:schemeClr val="accent1"/>
          </a:lnRef>
          <a:fillRef idx="0">
            <a:schemeClr val="accent1"/>
          </a:fillRef>
          <a:effectRef idx="2">
            <a:schemeClr val="accent1"/>
          </a:effectRef>
          <a:fontRef idx="minor">
            <a:schemeClr val="tx1"/>
          </a:fontRef>
        </p:style>
      </p:cxnSp>
      <p:sp>
        <p:nvSpPr>
          <p:cNvPr id="39" name="TextBox 38">
            <a:extLst>
              <a:ext uri="{FF2B5EF4-FFF2-40B4-BE49-F238E27FC236}">
                <a16:creationId xmlns:a16="http://schemas.microsoft.com/office/drawing/2014/main" id="{047AFD40-445B-4BBB-940F-CF2305E4CD1F}"/>
              </a:ext>
            </a:extLst>
          </p:cNvPr>
          <p:cNvSpPr txBox="1"/>
          <p:nvPr/>
        </p:nvSpPr>
        <p:spPr>
          <a:xfrm>
            <a:off x="10155750" y="1308965"/>
            <a:ext cx="1507352" cy="369332"/>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dirty="0">
                <a:ln w="0">
                  <a:solidFill>
                    <a:schemeClr val="tx1"/>
                  </a:solidFill>
                </a:ln>
                <a:solidFill>
                  <a:schemeClr val="tx1"/>
                </a:solidFill>
                <a:effectLst>
                  <a:glow rad="139700">
                    <a:schemeClr val="accent1">
                      <a:satMod val="175000"/>
                      <a:alpha val="40000"/>
                    </a:schemeClr>
                  </a:glow>
                  <a:outerShdw blurRad="38100" dist="25400" dir="5400000" algn="ctr" rotWithShape="0">
                    <a:srgbClr val="6E747A">
                      <a:alpha val="43000"/>
                    </a:srgbClr>
                  </a:outerShdw>
                </a:effectLst>
              </a:rPr>
              <a:t>CRONICAS</a:t>
            </a:r>
          </a:p>
        </p:txBody>
      </p:sp>
    </p:spTree>
    <p:extLst>
      <p:ext uri="{BB962C8B-B14F-4D97-AF65-F5344CB8AC3E}">
        <p14:creationId xmlns:p14="http://schemas.microsoft.com/office/powerpoint/2010/main" val="3979456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18660453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13549556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pPr algn="ctr"/>
            <a:r>
              <a:rPr lang="en-US" sz="6000" dirty="0"/>
              <a:t>TEMAS</a:t>
            </a:r>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r>
              <a:rPr lang="es-ES" sz="2800" dirty="0"/>
              <a:t>Fecha: 450-425 a.C. (Periodo posterior al exilio, después del regreso del cautiverio)</a:t>
            </a:r>
          </a:p>
          <a:p>
            <a:endParaRPr lang="es-ES" sz="2800" dirty="0"/>
          </a:p>
          <a:p>
            <a:r>
              <a:rPr lang="es-ES" sz="2800" dirty="0"/>
              <a:t>Temas:</a:t>
            </a:r>
          </a:p>
          <a:p>
            <a:r>
              <a:rPr lang="es-ES" sz="2800" dirty="0"/>
              <a:t>1 Crónicas- Genealogía y David idealizado (giro histórico)</a:t>
            </a:r>
          </a:p>
          <a:p>
            <a:r>
              <a:rPr lang="es-ES" sz="2800" dirty="0"/>
              <a:t>2 Crónicas- Salomón y los reyes de Judá (giro histórico)</a:t>
            </a:r>
            <a:endParaRPr lang="en-US" dirty="0"/>
          </a:p>
        </p:txBody>
      </p:sp>
    </p:spTree>
    <p:extLst>
      <p:ext uri="{BB962C8B-B14F-4D97-AF65-F5344CB8AC3E}">
        <p14:creationId xmlns:p14="http://schemas.microsoft.com/office/powerpoint/2010/main" val="280873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27478941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667957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2778303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5865236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34752343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1729597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5949411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36199092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1920234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3722689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Process 3">
            <a:extLst>
              <a:ext uri="{FF2B5EF4-FFF2-40B4-BE49-F238E27FC236}">
                <a16:creationId xmlns:a16="http://schemas.microsoft.com/office/drawing/2014/main" id="{55596EAF-DE6C-4FC7-BF26-862C59C91C35}"/>
              </a:ext>
            </a:extLst>
          </p:cNvPr>
          <p:cNvSpPr/>
          <p:nvPr/>
        </p:nvSpPr>
        <p:spPr>
          <a:xfrm>
            <a:off x="58446" y="3240350"/>
            <a:ext cx="6400800" cy="5237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0FFF1E51-FED1-48CA-90D8-7F09B38EEDCA}"/>
              </a:ext>
            </a:extLst>
          </p:cNvPr>
          <p:cNvCxnSpPr/>
          <p:nvPr/>
        </p:nvCxnSpPr>
        <p:spPr>
          <a:xfrm flipV="1">
            <a:off x="6640497" y="2237173"/>
            <a:ext cx="1171853" cy="119182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0FCF7B09-274B-4A7B-8BED-F4A9D385043F}"/>
              </a:ext>
            </a:extLst>
          </p:cNvPr>
          <p:cNvCxnSpPr/>
          <p:nvPr/>
        </p:nvCxnSpPr>
        <p:spPr>
          <a:xfrm>
            <a:off x="6729274" y="3764132"/>
            <a:ext cx="727969" cy="674703"/>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Arrow Connector 12">
            <a:extLst>
              <a:ext uri="{FF2B5EF4-FFF2-40B4-BE49-F238E27FC236}">
                <a16:creationId xmlns:a16="http://schemas.microsoft.com/office/drawing/2014/main" id="{EDE99D34-E79C-4B81-8A38-46D07A150977}"/>
              </a:ext>
            </a:extLst>
          </p:cNvPr>
          <p:cNvCxnSpPr>
            <a:cxnSpLocks/>
          </p:cNvCxnSpPr>
          <p:nvPr/>
        </p:nvCxnSpPr>
        <p:spPr>
          <a:xfrm>
            <a:off x="7457243" y="4438835"/>
            <a:ext cx="3701988"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4" name="TextBox 13">
            <a:extLst>
              <a:ext uri="{FF2B5EF4-FFF2-40B4-BE49-F238E27FC236}">
                <a16:creationId xmlns:a16="http://schemas.microsoft.com/office/drawing/2014/main" id="{65CD3F73-49B5-4D32-8DF5-EB275481F17C}"/>
              </a:ext>
            </a:extLst>
          </p:cNvPr>
          <p:cNvSpPr txBox="1"/>
          <p:nvPr/>
        </p:nvSpPr>
        <p:spPr>
          <a:xfrm rot="18718955">
            <a:off x="6514099" y="2209762"/>
            <a:ext cx="1056443" cy="369332"/>
          </a:xfrm>
          <a:prstGeom prst="rect">
            <a:avLst/>
          </a:prstGeom>
          <a:noFill/>
        </p:spPr>
        <p:txBody>
          <a:bodyPr wrap="square" rtlCol="0">
            <a:spAutoFit/>
          </a:bodyPr>
          <a:lstStyle/>
          <a:p>
            <a:r>
              <a:rPr lang="en-US" dirty="0"/>
              <a:t>ISRAEL</a:t>
            </a:r>
          </a:p>
        </p:txBody>
      </p:sp>
      <p:sp>
        <p:nvSpPr>
          <p:cNvPr id="15" name="TextBox 14">
            <a:extLst>
              <a:ext uri="{FF2B5EF4-FFF2-40B4-BE49-F238E27FC236}">
                <a16:creationId xmlns:a16="http://schemas.microsoft.com/office/drawing/2014/main" id="{5D0D3EFF-2526-44AE-987D-B2BED23890D7}"/>
              </a:ext>
            </a:extLst>
          </p:cNvPr>
          <p:cNvSpPr txBox="1"/>
          <p:nvPr/>
        </p:nvSpPr>
        <p:spPr>
          <a:xfrm>
            <a:off x="7723573" y="1615737"/>
            <a:ext cx="1802167" cy="584775"/>
          </a:xfrm>
          <a:prstGeom prst="rect">
            <a:avLst/>
          </a:prstGeom>
          <a:noFill/>
        </p:spPr>
        <p:txBody>
          <a:bodyPr wrap="square" rtlCol="0">
            <a:spAutoFit/>
          </a:bodyPr>
          <a:lstStyle/>
          <a:p>
            <a:r>
              <a:rPr lang="en-US" sz="1600" dirty="0"/>
              <a:t>722 DESTRUCCION</a:t>
            </a:r>
          </a:p>
        </p:txBody>
      </p:sp>
      <p:sp>
        <p:nvSpPr>
          <p:cNvPr id="16" name="TextBox 15">
            <a:extLst>
              <a:ext uri="{FF2B5EF4-FFF2-40B4-BE49-F238E27FC236}">
                <a16:creationId xmlns:a16="http://schemas.microsoft.com/office/drawing/2014/main" id="{5072B110-3059-476F-8619-22360D5908A1}"/>
              </a:ext>
            </a:extLst>
          </p:cNvPr>
          <p:cNvSpPr txBox="1"/>
          <p:nvPr/>
        </p:nvSpPr>
        <p:spPr>
          <a:xfrm rot="2731934">
            <a:off x="6260367" y="4242204"/>
            <a:ext cx="981202" cy="369332"/>
          </a:xfrm>
          <a:prstGeom prst="rect">
            <a:avLst/>
          </a:prstGeom>
          <a:noFill/>
        </p:spPr>
        <p:txBody>
          <a:bodyPr wrap="square" rtlCol="0">
            <a:spAutoFit/>
          </a:bodyPr>
          <a:lstStyle/>
          <a:p>
            <a:r>
              <a:rPr lang="en-US" dirty="0"/>
              <a:t>JUDA</a:t>
            </a:r>
          </a:p>
        </p:txBody>
      </p:sp>
      <p:sp>
        <p:nvSpPr>
          <p:cNvPr id="17" name="TextBox 16">
            <a:extLst>
              <a:ext uri="{FF2B5EF4-FFF2-40B4-BE49-F238E27FC236}">
                <a16:creationId xmlns:a16="http://schemas.microsoft.com/office/drawing/2014/main" id="{2A141937-9E45-4BC1-B7AA-C2CE6910CA7B}"/>
              </a:ext>
            </a:extLst>
          </p:cNvPr>
          <p:cNvSpPr txBox="1"/>
          <p:nvPr/>
        </p:nvSpPr>
        <p:spPr>
          <a:xfrm>
            <a:off x="7377344" y="3764131"/>
            <a:ext cx="2148396" cy="338554"/>
          </a:xfrm>
          <a:prstGeom prst="rect">
            <a:avLst/>
          </a:prstGeom>
          <a:noFill/>
        </p:spPr>
        <p:txBody>
          <a:bodyPr wrap="square" rtlCol="0">
            <a:spAutoFit/>
          </a:bodyPr>
          <a:lstStyle/>
          <a:p>
            <a:r>
              <a:rPr lang="en-US" sz="1600" dirty="0"/>
              <a:t>3 DEPORTACIONES</a:t>
            </a:r>
          </a:p>
        </p:txBody>
      </p:sp>
      <p:sp>
        <p:nvSpPr>
          <p:cNvPr id="18" name="TextBox 17">
            <a:extLst>
              <a:ext uri="{FF2B5EF4-FFF2-40B4-BE49-F238E27FC236}">
                <a16:creationId xmlns:a16="http://schemas.microsoft.com/office/drawing/2014/main" id="{28B39C53-F029-42AA-8C97-514BD35C414D}"/>
              </a:ext>
            </a:extLst>
          </p:cNvPr>
          <p:cNvSpPr txBox="1"/>
          <p:nvPr/>
        </p:nvSpPr>
        <p:spPr>
          <a:xfrm>
            <a:off x="7111014" y="4549018"/>
            <a:ext cx="727969" cy="369332"/>
          </a:xfrm>
          <a:prstGeom prst="rect">
            <a:avLst/>
          </a:prstGeom>
          <a:noFill/>
        </p:spPr>
        <p:txBody>
          <a:bodyPr wrap="square" rtlCol="0">
            <a:spAutoFit/>
          </a:bodyPr>
          <a:lstStyle/>
          <a:p>
            <a:r>
              <a:rPr lang="en-US" dirty="0"/>
              <a:t>605</a:t>
            </a:r>
          </a:p>
        </p:txBody>
      </p:sp>
      <p:sp>
        <p:nvSpPr>
          <p:cNvPr id="19" name="TextBox 18">
            <a:extLst>
              <a:ext uri="{FF2B5EF4-FFF2-40B4-BE49-F238E27FC236}">
                <a16:creationId xmlns:a16="http://schemas.microsoft.com/office/drawing/2014/main" id="{E8869E01-C779-4BD3-877F-293C6326CC56}"/>
              </a:ext>
            </a:extLst>
          </p:cNvPr>
          <p:cNvSpPr txBox="1"/>
          <p:nvPr/>
        </p:nvSpPr>
        <p:spPr>
          <a:xfrm>
            <a:off x="7723573" y="4549018"/>
            <a:ext cx="577049" cy="369332"/>
          </a:xfrm>
          <a:prstGeom prst="rect">
            <a:avLst/>
          </a:prstGeom>
          <a:noFill/>
        </p:spPr>
        <p:txBody>
          <a:bodyPr wrap="square" rtlCol="0">
            <a:spAutoFit/>
          </a:bodyPr>
          <a:lstStyle/>
          <a:p>
            <a:r>
              <a:rPr lang="en-US" dirty="0"/>
              <a:t>597</a:t>
            </a:r>
          </a:p>
        </p:txBody>
      </p:sp>
      <p:sp>
        <p:nvSpPr>
          <p:cNvPr id="20" name="TextBox 19">
            <a:extLst>
              <a:ext uri="{FF2B5EF4-FFF2-40B4-BE49-F238E27FC236}">
                <a16:creationId xmlns:a16="http://schemas.microsoft.com/office/drawing/2014/main" id="{0B32D909-6F72-41C0-9181-446AC13D794E}"/>
              </a:ext>
            </a:extLst>
          </p:cNvPr>
          <p:cNvSpPr txBox="1"/>
          <p:nvPr/>
        </p:nvSpPr>
        <p:spPr>
          <a:xfrm>
            <a:off x="8336132" y="4549018"/>
            <a:ext cx="681253" cy="369328"/>
          </a:xfrm>
          <a:prstGeom prst="rect">
            <a:avLst/>
          </a:prstGeom>
          <a:noFill/>
        </p:spPr>
        <p:txBody>
          <a:bodyPr wrap="square" rtlCol="0">
            <a:spAutoFit/>
          </a:bodyPr>
          <a:lstStyle/>
          <a:p>
            <a:r>
              <a:rPr lang="en-US" dirty="0"/>
              <a:t>586</a:t>
            </a:r>
          </a:p>
        </p:txBody>
      </p:sp>
      <p:sp>
        <p:nvSpPr>
          <p:cNvPr id="21" name="Flowchart: Process 20">
            <a:extLst>
              <a:ext uri="{FF2B5EF4-FFF2-40B4-BE49-F238E27FC236}">
                <a16:creationId xmlns:a16="http://schemas.microsoft.com/office/drawing/2014/main" id="{8D0262EE-3CA8-4D93-A5FF-03C10ADB138F}"/>
              </a:ext>
            </a:extLst>
          </p:cNvPr>
          <p:cNvSpPr/>
          <p:nvPr/>
        </p:nvSpPr>
        <p:spPr>
          <a:xfrm>
            <a:off x="7998781" y="4212868"/>
            <a:ext cx="1136341" cy="31558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BE39854E-3708-433E-9B8E-4A406D8E53E2}"/>
              </a:ext>
            </a:extLst>
          </p:cNvPr>
          <p:cNvSpPr txBox="1"/>
          <p:nvPr/>
        </p:nvSpPr>
        <p:spPr>
          <a:xfrm>
            <a:off x="7942239" y="4232317"/>
            <a:ext cx="1249424" cy="261610"/>
          </a:xfrm>
          <a:prstGeom prst="rect">
            <a:avLst/>
          </a:prstGeom>
          <a:noFill/>
        </p:spPr>
        <p:txBody>
          <a:bodyPr wrap="square" rtlCol="0">
            <a:spAutoFit/>
          </a:bodyPr>
          <a:lstStyle/>
          <a:p>
            <a:r>
              <a:rPr lang="en-US" sz="1100" dirty="0"/>
              <a:t>70 AÑOS EXILIO</a:t>
            </a:r>
          </a:p>
        </p:txBody>
      </p:sp>
      <p:sp>
        <p:nvSpPr>
          <p:cNvPr id="24" name="TextBox 23">
            <a:extLst>
              <a:ext uri="{FF2B5EF4-FFF2-40B4-BE49-F238E27FC236}">
                <a16:creationId xmlns:a16="http://schemas.microsoft.com/office/drawing/2014/main" id="{7A6F1F50-3672-4FDF-AEA2-79DB3302D33E}"/>
              </a:ext>
            </a:extLst>
          </p:cNvPr>
          <p:cNvSpPr txBox="1"/>
          <p:nvPr/>
        </p:nvSpPr>
        <p:spPr>
          <a:xfrm>
            <a:off x="9942990" y="3764131"/>
            <a:ext cx="1571348" cy="369332"/>
          </a:xfrm>
          <a:prstGeom prst="rect">
            <a:avLst/>
          </a:prstGeom>
          <a:noFill/>
        </p:spPr>
        <p:txBody>
          <a:bodyPr wrap="square" rtlCol="0">
            <a:spAutoFit/>
          </a:bodyPr>
          <a:lstStyle/>
          <a:p>
            <a:r>
              <a:rPr lang="en-US" dirty="0"/>
              <a:t>3 REGRESOS</a:t>
            </a:r>
          </a:p>
        </p:txBody>
      </p:sp>
      <p:sp>
        <p:nvSpPr>
          <p:cNvPr id="25" name="TextBox 24">
            <a:extLst>
              <a:ext uri="{FF2B5EF4-FFF2-40B4-BE49-F238E27FC236}">
                <a16:creationId xmlns:a16="http://schemas.microsoft.com/office/drawing/2014/main" id="{DD6B02B1-AB0C-49AF-A71E-62B5917E486A}"/>
              </a:ext>
            </a:extLst>
          </p:cNvPr>
          <p:cNvSpPr txBox="1"/>
          <p:nvPr/>
        </p:nvSpPr>
        <p:spPr>
          <a:xfrm>
            <a:off x="9871969" y="4501096"/>
            <a:ext cx="1642369" cy="369332"/>
          </a:xfrm>
          <a:prstGeom prst="rect">
            <a:avLst/>
          </a:prstGeom>
          <a:noFill/>
        </p:spPr>
        <p:txBody>
          <a:bodyPr wrap="square" rtlCol="0">
            <a:spAutoFit/>
          </a:bodyPr>
          <a:lstStyle/>
          <a:p>
            <a:r>
              <a:rPr lang="en-US" dirty="0"/>
              <a:t>535  457  444</a:t>
            </a:r>
          </a:p>
        </p:txBody>
      </p:sp>
      <p:cxnSp>
        <p:nvCxnSpPr>
          <p:cNvPr id="27" name="Straight Arrow Connector 26">
            <a:extLst>
              <a:ext uri="{FF2B5EF4-FFF2-40B4-BE49-F238E27FC236}">
                <a16:creationId xmlns:a16="http://schemas.microsoft.com/office/drawing/2014/main" id="{2C48A7B1-CDF2-45C3-840F-0F4BC6D84B7E}"/>
              </a:ext>
            </a:extLst>
          </p:cNvPr>
          <p:cNvCxnSpPr/>
          <p:nvPr/>
        </p:nvCxnSpPr>
        <p:spPr>
          <a:xfrm flipV="1">
            <a:off x="9419208" y="4918346"/>
            <a:ext cx="639192" cy="53254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pic>
        <p:nvPicPr>
          <p:cNvPr id="28" name="Picture 27">
            <a:extLst>
              <a:ext uri="{FF2B5EF4-FFF2-40B4-BE49-F238E27FC236}">
                <a16:creationId xmlns:a16="http://schemas.microsoft.com/office/drawing/2014/main" id="{21B9EC84-4362-4AEE-B9A8-1FD6259D1F05}"/>
              </a:ext>
            </a:extLst>
          </p:cNvPr>
          <p:cNvPicPr>
            <a:picLocks noChangeAspect="1"/>
          </p:cNvPicPr>
          <p:nvPr/>
        </p:nvPicPr>
        <p:blipFill>
          <a:blip r:embed="rId2"/>
          <a:stretch>
            <a:fillRect/>
          </a:stretch>
        </p:blipFill>
        <p:spPr>
          <a:xfrm rot="18565165">
            <a:off x="10265895" y="4972093"/>
            <a:ext cx="725487" cy="627942"/>
          </a:xfrm>
          <a:prstGeom prst="rect">
            <a:avLst/>
          </a:prstGeom>
        </p:spPr>
      </p:pic>
      <p:pic>
        <p:nvPicPr>
          <p:cNvPr id="29" name="Picture 28">
            <a:extLst>
              <a:ext uri="{FF2B5EF4-FFF2-40B4-BE49-F238E27FC236}">
                <a16:creationId xmlns:a16="http://schemas.microsoft.com/office/drawing/2014/main" id="{2860B202-C507-4DB0-A9F1-BF198A637E89}"/>
              </a:ext>
            </a:extLst>
          </p:cNvPr>
          <p:cNvPicPr>
            <a:picLocks noChangeAspect="1"/>
          </p:cNvPicPr>
          <p:nvPr/>
        </p:nvPicPr>
        <p:blipFill>
          <a:blip r:embed="rId2"/>
          <a:stretch>
            <a:fillRect/>
          </a:stretch>
        </p:blipFill>
        <p:spPr>
          <a:xfrm rot="16200000">
            <a:off x="11070511" y="4924090"/>
            <a:ext cx="725487" cy="627942"/>
          </a:xfrm>
          <a:prstGeom prst="rect">
            <a:avLst/>
          </a:prstGeom>
        </p:spPr>
      </p:pic>
      <p:sp>
        <p:nvSpPr>
          <p:cNvPr id="30" name="TextBox 29">
            <a:extLst>
              <a:ext uri="{FF2B5EF4-FFF2-40B4-BE49-F238E27FC236}">
                <a16:creationId xmlns:a16="http://schemas.microsoft.com/office/drawing/2014/main" id="{0EDF54B9-558C-4AB6-B989-0E3A20DA7D29}"/>
              </a:ext>
            </a:extLst>
          </p:cNvPr>
          <p:cNvSpPr txBox="1"/>
          <p:nvPr/>
        </p:nvSpPr>
        <p:spPr>
          <a:xfrm>
            <a:off x="8187486" y="5298994"/>
            <a:ext cx="1231722" cy="307777"/>
          </a:xfrm>
          <a:prstGeom prst="rect">
            <a:avLst/>
          </a:prstGeom>
          <a:noFill/>
        </p:spPr>
        <p:txBody>
          <a:bodyPr wrap="square" rtlCol="0">
            <a:spAutoFit/>
          </a:bodyPr>
          <a:lstStyle/>
          <a:p>
            <a:r>
              <a:rPr lang="en-US" sz="1400" dirty="0"/>
              <a:t>ZOROBABEL</a:t>
            </a:r>
          </a:p>
        </p:txBody>
      </p:sp>
      <p:sp>
        <p:nvSpPr>
          <p:cNvPr id="31" name="TextBox 30">
            <a:extLst>
              <a:ext uri="{FF2B5EF4-FFF2-40B4-BE49-F238E27FC236}">
                <a16:creationId xmlns:a16="http://schemas.microsoft.com/office/drawing/2014/main" id="{B9D04711-6259-453A-97A6-60A27A43753A}"/>
              </a:ext>
            </a:extLst>
          </p:cNvPr>
          <p:cNvSpPr txBox="1"/>
          <p:nvPr/>
        </p:nvSpPr>
        <p:spPr>
          <a:xfrm>
            <a:off x="10155750" y="5747518"/>
            <a:ext cx="901083" cy="307777"/>
          </a:xfrm>
          <a:prstGeom prst="rect">
            <a:avLst/>
          </a:prstGeom>
          <a:noFill/>
        </p:spPr>
        <p:txBody>
          <a:bodyPr wrap="square" rtlCol="0">
            <a:spAutoFit/>
          </a:bodyPr>
          <a:lstStyle/>
          <a:p>
            <a:r>
              <a:rPr lang="en-US" sz="1400" dirty="0"/>
              <a:t>ESDRAS</a:t>
            </a:r>
          </a:p>
        </p:txBody>
      </p:sp>
      <p:sp>
        <p:nvSpPr>
          <p:cNvPr id="3072" name="TextBox 3071">
            <a:extLst>
              <a:ext uri="{FF2B5EF4-FFF2-40B4-BE49-F238E27FC236}">
                <a16:creationId xmlns:a16="http://schemas.microsoft.com/office/drawing/2014/main" id="{64C95A65-C312-498B-8857-9AD4FE0A17BE}"/>
              </a:ext>
            </a:extLst>
          </p:cNvPr>
          <p:cNvSpPr txBox="1"/>
          <p:nvPr/>
        </p:nvSpPr>
        <p:spPr>
          <a:xfrm>
            <a:off x="11056833" y="5593629"/>
            <a:ext cx="1171852" cy="307777"/>
          </a:xfrm>
          <a:prstGeom prst="rect">
            <a:avLst/>
          </a:prstGeom>
          <a:noFill/>
        </p:spPr>
        <p:txBody>
          <a:bodyPr wrap="square" rtlCol="0">
            <a:spAutoFit/>
          </a:bodyPr>
          <a:lstStyle/>
          <a:p>
            <a:r>
              <a:rPr lang="en-US" sz="1400" dirty="0"/>
              <a:t>NEHEMIAS</a:t>
            </a:r>
          </a:p>
        </p:txBody>
      </p:sp>
      <p:cxnSp>
        <p:nvCxnSpPr>
          <p:cNvPr id="3" name="Straight Connector 2">
            <a:extLst>
              <a:ext uri="{FF2B5EF4-FFF2-40B4-BE49-F238E27FC236}">
                <a16:creationId xmlns:a16="http://schemas.microsoft.com/office/drawing/2014/main" id="{CFF68E98-82AB-4E77-9273-1DF392C85485}"/>
              </a:ext>
            </a:extLst>
          </p:cNvPr>
          <p:cNvCxnSpPr/>
          <p:nvPr/>
        </p:nvCxnSpPr>
        <p:spPr>
          <a:xfrm>
            <a:off x="905523"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a:extLst>
              <a:ext uri="{FF2B5EF4-FFF2-40B4-BE49-F238E27FC236}">
                <a16:creationId xmlns:a16="http://schemas.microsoft.com/office/drawing/2014/main" id="{99F332CA-8524-468A-B752-2EC3607E2E57}"/>
              </a:ext>
            </a:extLst>
          </p:cNvPr>
          <p:cNvCxnSpPr/>
          <p:nvPr/>
        </p:nvCxnSpPr>
        <p:spPr>
          <a:xfrm>
            <a:off x="1413030" y="3244049"/>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2" name="Straight Connector 31">
            <a:extLst>
              <a:ext uri="{FF2B5EF4-FFF2-40B4-BE49-F238E27FC236}">
                <a16:creationId xmlns:a16="http://schemas.microsoft.com/office/drawing/2014/main" id="{F98F71AB-CC70-48AC-90F8-0A240D9896FD}"/>
              </a:ext>
            </a:extLst>
          </p:cNvPr>
          <p:cNvCxnSpPr/>
          <p:nvPr/>
        </p:nvCxnSpPr>
        <p:spPr>
          <a:xfrm>
            <a:off x="1732626"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3" name="Straight Connector 32">
            <a:extLst>
              <a:ext uri="{FF2B5EF4-FFF2-40B4-BE49-F238E27FC236}">
                <a16:creationId xmlns:a16="http://schemas.microsoft.com/office/drawing/2014/main" id="{34E9B594-5BBB-41E5-AB31-B92E9B3A4B67}"/>
              </a:ext>
            </a:extLst>
          </p:cNvPr>
          <p:cNvCxnSpPr/>
          <p:nvPr/>
        </p:nvCxnSpPr>
        <p:spPr>
          <a:xfrm>
            <a:off x="2194264"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Connector 33">
            <a:extLst>
              <a:ext uri="{FF2B5EF4-FFF2-40B4-BE49-F238E27FC236}">
                <a16:creationId xmlns:a16="http://schemas.microsoft.com/office/drawing/2014/main" id="{A7EFC1E8-0C42-4D6E-82C8-0BC9E3014352}"/>
              </a:ext>
            </a:extLst>
          </p:cNvPr>
          <p:cNvCxnSpPr/>
          <p:nvPr/>
        </p:nvCxnSpPr>
        <p:spPr>
          <a:xfrm>
            <a:off x="3090910" y="3231472"/>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a:extLst>
              <a:ext uri="{FF2B5EF4-FFF2-40B4-BE49-F238E27FC236}">
                <a16:creationId xmlns:a16="http://schemas.microsoft.com/office/drawing/2014/main" id="{0CCE10FE-923B-4B09-9AB5-51DD2AB63FEC}"/>
              </a:ext>
            </a:extLst>
          </p:cNvPr>
          <p:cNvCxnSpPr/>
          <p:nvPr/>
        </p:nvCxnSpPr>
        <p:spPr>
          <a:xfrm>
            <a:off x="3623570"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6" name="Straight Connector 35">
            <a:extLst>
              <a:ext uri="{FF2B5EF4-FFF2-40B4-BE49-F238E27FC236}">
                <a16:creationId xmlns:a16="http://schemas.microsoft.com/office/drawing/2014/main" id="{C8FF7213-9D5D-4F19-8E0D-BDFE135DAA6E}"/>
              </a:ext>
            </a:extLst>
          </p:cNvPr>
          <p:cNvCxnSpPr/>
          <p:nvPr/>
        </p:nvCxnSpPr>
        <p:spPr>
          <a:xfrm>
            <a:off x="4120719" y="3240350"/>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7" name="Straight Connector 36">
            <a:extLst>
              <a:ext uri="{FF2B5EF4-FFF2-40B4-BE49-F238E27FC236}">
                <a16:creationId xmlns:a16="http://schemas.microsoft.com/office/drawing/2014/main" id="{80669172-B3BE-49FE-9D04-F5AD6BDE5321}"/>
              </a:ext>
            </a:extLst>
          </p:cNvPr>
          <p:cNvCxnSpPr/>
          <p:nvPr/>
        </p:nvCxnSpPr>
        <p:spPr>
          <a:xfrm>
            <a:off x="4751034" y="3240349"/>
            <a:ext cx="0" cy="532659"/>
          </a:xfrm>
          <a:prstGeom prst="line">
            <a:avLst/>
          </a:prstGeom>
        </p:spPr>
        <p:style>
          <a:lnRef idx="2">
            <a:schemeClr val="dk1"/>
          </a:lnRef>
          <a:fillRef idx="0">
            <a:schemeClr val="dk1"/>
          </a:fillRef>
          <a:effectRef idx="1">
            <a:schemeClr val="dk1"/>
          </a:effectRef>
          <a:fontRef idx="minor">
            <a:schemeClr val="tx1"/>
          </a:fontRef>
        </p:style>
      </p:cxnSp>
      <p:cxnSp>
        <p:nvCxnSpPr>
          <p:cNvPr id="38" name="Straight Connector 37">
            <a:extLst>
              <a:ext uri="{FF2B5EF4-FFF2-40B4-BE49-F238E27FC236}">
                <a16:creationId xmlns:a16="http://schemas.microsoft.com/office/drawing/2014/main" id="{59B4F218-FC6E-4385-A2C1-01A0682A2167}"/>
              </a:ext>
            </a:extLst>
          </p:cNvPr>
          <p:cNvCxnSpPr/>
          <p:nvPr/>
        </p:nvCxnSpPr>
        <p:spPr>
          <a:xfrm>
            <a:off x="5647679" y="3240349"/>
            <a:ext cx="0" cy="532659"/>
          </a:xfrm>
          <a:prstGeom prst="line">
            <a:avLst/>
          </a:prstGeom>
        </p:spPr>
        <p:style>
          <a:lnRef idx="2">
            <a:schemeClr val="dk1"/>
          </a:lnRef>
          <a:fillRef idx="0">
            <a:schemeClr val="dk1"/>
          </a:fillRef>
          <a:effectRef idx="1">
            <a:schemeClr val="dk1"/>
          </a:effectRef>
          <a:fontRef idx="minor">
            <a:schemeClr val="tx1"/>
          </a:fontRef>
        </p:style>
      </p:cxnSp>
      <p:sp>
        <p:nvSpPr>
          <p:cNvPr id="6" name="TextBox 5">
            <a:extLst>
              <a:ext uri="{FF2B5EF4-FFF2-40B4-BE49-F238E27FC236}">
                <a16:creationId xmlns:a16="http://schemas.microsoft.com/office/drawing/2014/main" id="{173D2712-5F18-4559-A8FE-2232312B74E2}"/>
              </a:ext>
            </a:extLst>
          </p:cNvPr>
          <p:cNvSpPr txBox="1"/>
          <p:nvPr/>
        </p:nvSpPr>
        <p:spPr>
          <a:xfrm>
            <a:off x="-9098" y="3258692"/>
            <a:ext cx="981203" cy="430887"/>
          </a:xfrm>
          <a:prstGeom prst="rect">
            <a:avLst/>
          </a:prstGeom>
          <a:noFill/>
        </p:spPr>
        <p:txBody>
          <a:bodyPr wrap="square" rtlCol="0">
            <a:spAutoFit/>
          </a:bodyPr>
          <a:lstStyle/>
          <a:p>
            <a:pPr algn="ctr"/>
            <a:r>
              <a:rPr lang="en-US" sz="1050" dirty="0"/>
              <a:t>ESCLAVITUD EGIPTO</a:t>
            </a:r>
          </a:p>
        </p:txBody>
      </p:sp>
      <p:sp>
        <p:nvSpPr>
          <p:cNvPr id="8" name="TextBox 7">
            <a:extLst>
              <a:ext uri="{FF2B5EF4-FFF2-40B4-BE49-F238E27FC236}">
                <a16:creationId xmlns:a16="http://schemas.microsoft.com/office/drawing/2014/main" id="{F5513FB7-5182-4F03-B872-55585A701FEF}"/>
              </a:ext>
            </a:extLst>
          </p:cNvPr>
          <p:cNvSpPr txBox="1"/>
          <p:nvPr/>
        </p:nvSpPr>
        <p:spPr>
          <a:xfrm>
            <a:off x="898018" y="3301766"/>
            <a:ext cx="566687" cy="369332"/>
          </a:xfrm>
          <a:prstGeom prst="rect">
            <a:avLst/>
          </a:prstGeom>
          <a:noFill/>
        </p:spPr>
        <p:txBody>
          <a:bodyPr wrap="square" rtlCol="0">
            <a:spAutoFit/>
          </a:bodyPr>
          <a:lstStyle/>
          <a:p>
            <a:r>
              <a:rPr lang="en-US" dirty="0"/>
              <a:t>40</a:t>
            </a:r>
          </a:p>
        </p:txBody>
      </p:sp>
      <p:sp>
        <p:nvSpPr>
          <p:cNvPr id="9" name="TextBox 8">
            <a:extLst>
              <a:ext uri="{FF2B5EF4-FFF2-40B4-BE49-F238E27FC236}">
                <a16:creationId xmlns:a16="http://schemas.microsoft.com/office/drawing/2014/main" id="{5E347DAF-8A34-40E3-A599-0F9D5A3C5100}"/>
              </a:ext>
            </a:extLst>
          </p:cNvPr>
          <p:cNvSpPr txBox="1"/>
          <p:nvPr/>
        </p:nvSpPr>
        <p:spPr>
          <a:xfrm>
            <a:off x="1431413" y="3301766"/>
            <a:ext cx="341791" cy="369332"/>
          </a:xfrm>
          <a:prstGeom prst="rect">
            <a:avLst/>
          </a:prstGeom>
          <a:noFill/>
        </p:spPr>
        <p:txBody>
          <a:bodyPr wrap="square" rtlCol="0">
            <a:spAutoFit/>
          </a:bodyPr>
          <a:lstStyle/>
          <a:p>
            <a:r>
              <a:rPr lang="en-US" dirty="0"/>
              <a:t>7</a:t>
            </a:r>
          </a:p>
        </p:txBody>
      </p:sp>
      <p:sp>
        <p:nvSpPr>
          <p:cNvPr id="10" name="TextBox 9">
            <a:extLst>
              <a:ext uri="{FF2B5EF4-FFF2-40B4-BE49-F238E27FC236}">
                <a16:creationId xmlns:a16="http://schemas.microsoft.com/office/drawing/2014/main" id="{0384D1A8-9B0A-444C-8CA3-E854660C59A1}"/>
              </a:ext>
            </a:extLst>
          </p:cNvPr>
          <p:cNvSpPr txBox="1"/>
          <p:nvPr/>
        </p:nvSpPr>
        <p:spPr>
          <a:xfrm>
            <a:off x="1776903" y="3301766"/>
            <a:ext cx="550416" cy="369332"/>
          </a:xfrm>
          <a:prstGeom prst="rect">
            <a:avLst/>
          </a:prstGeom>
          <a:noFill/>
        </p:spPr>
        <p:txBody>
          <a:bodyPr wrap="square" rtlCol="0">
            <a:spAutoFit/>
          </a:bodyPr>
          <a:lstStyle/>
          <a:p>
            <a:r>
              <a:rPr lang="en-US" dirty="0"/>
              <a:t>19</a:t>
            </a:r>
          </a:p>
        </p:txBody>
      </p:sp>
      <p:sp>
        <p:nvSpPr>
          <p:cNvPr id="12" name="TextBox 11">
            <a:extLst>
              <a:ext uri="{FF2B5EF4-FFF2-40B4-BE49-F238E27FC236}">
                <a16:creationId xmlns:a16="http://schemas.microsoft.com/office/drawing/2014/main" id="{9AE34B6A-7B11-4031-A0F3-080074BE3C45}"/>
              </a:ext>
            </a:extLst>
          </p:cNvPr>
          <p:cNvSpPr txBox="1"/>
          <p:nvPr/>
        </p:nvSpPr>
        <p:spPr>
          <a:xfrm>
            <a:off x="2196597" y="3328523"/>
            <a:ext cx="939441" cy="338554"/>
          </a:xfrm>
          <a:prstGeom prst="rect">
            <a:avLst/>
          </a:prstGeom>
          <a:noFill/>
        </p:spPr>
        <p:txBody>
          <a:bodyPr wrap="square" rtlCol="0">
            <a:spAutoFit/>
          </a:bodyPr>
          <a:lstStyle/>
          <a:p>
            <a:r>
              <a:rPr lang="en-US" sz="1600" dirty="0"/>
              <a:t>JUECES</a:t>
            </a:r>
          </a:p>
        </p:txBody>
      </p:sp>
      <p:sp>
        <p:nvSpPr>
          <p:cNvPr id="23" name="TextBox 22">
            <a:extLst>
              <a:ext uri="{FF2B5EF4-FFF2-40B4-BE49-F238E27FC236}">
                <a16:creationId xmlns:a16="http://schemas.microsoft.com/office/drawing/2014/main" id="{4148A5EC-F3D1-4D15-AE16-F4B39CA8589D}"/>
              </a:ext>
            </a:extLst>
          </p:cNvPr>
          <p:cNvSpPr txBox="1"/>
          <p:nvPr/>
        </p:nvSpPr>
        <p:spPr>
          <a:xfrm>
            <a:off x="3076115" y="3322013"/>
            <a:ext cx="612558" cy="369332"/>
          </a:xfrm>
          <a:prstGeom prst="rect">
            <a:avLst/>
          </a:prstGeom>
          <a:noFill/>
        </p:spPr>
        <p:txBody>
          <a:bodyPr wrap="square" rtlCol="0">
            <a:spAutoFit/>
          </a:bodyPr>
          <a:lstStyle/>
          <a:p>
            <a:r>
              <a:rPr lang="en-US" dirty="0"/>
              <a:t>40</a:t>
            </a:r>
          </a:p>
        </p:txBody>
      </p:sp>
      <p:sp>
        <p:nvSpPr>
          <p:cNvPr id="40" name="TextBox 39">
            <a:extLst>
              <a:ext uri="{FF2B5EF4-FFF2-40B4-BE49-F238E27FC236}">
                <a16:creationId xmlns:a16="http://schemas.microsoft.com/office/drawing/2014/main" id="{5E2252C9-4C41-48D5-9FF2-35D709C02999}"/>
              </a:ext>
            </a:extLst>
          </p:cNvPr>
          <p:cNvSpPr txBox="1"/>
          <p:nvPr/>
        </p:nvSpPr>
        <p:spPr>
          <a:xfrm>
            <a:off x="3598417" y="3301766"/>
            <a:ext cx="664346" cy="381740"/>
          </a:xfrm>
          <a:prstGeom prst="rect">
            <a:avLst/>
          </a:prstGeom>
          <a:noFill/>
        </p:spPr>
        <p:txBody>
          <a:bodyPr wrap="square" rtlCol="0">
            <a:spAutoFit/>
          </a:bodyPr>
          <a:lstStyle/>
          <a:p>
            <a:r>
              <a:rPr lang="en-US" dirty="0"/>
              <a:t>40</a:t>
            </a:r>
          </a:p>
        </p:txBody>
      </p:sp>
      <p:sp>
        <p:nvSpPr>
          <p:cNvPr id="41" name="TextBox 40">
            <a:extLst>
              <a:ext uri="{FF2B5EF4-FFF2-40B4-BE49-F238E27FC236}">
                <a16:creationId xmlns:a16="http://schemas.microsoft.com/office/drawing/2014/main" id="{FEE1B288-FB48-47E4-A53B-B66B52FBEB25}"/>
              </a:ext>
            </a:extLst>
          </p:cNvPr>
          <p:cNvSpPr txBox="1"/>
          <p:nvPr/>
        </p:nvSpPr>
        <p:spPr>
          <a:xfrm>
            <a:off x="4145873" y="3301875"/>
            <a:ext cx="471996" cy="369332"/>
          </a:xfrm>
          <a:prstGeom prst="rect">
            <a:avLst/>
          </a:prstGeom>
          <a:noFill/>
        </p:spPr>
        <p:txBody>
          <a:bodyPr wrap="square" rtlCol="0">
            <a:spAutoFit/>
          </a:bodyPr>
          <a:lstStyle/>
          <a:p>
            <a:r>
              <a:rPr lang="en-US" dirty="0"/>
              <a:t>40</a:t>
            </a:r>
          </a:p>
        </p:txBody>
      </p:sp>
      <p:sp>
        <p:nvSpPr>
          <p:cNvPr id="42" name="TextBox 41">
            <a:extLst>
              <a:ext uri="{FF2B5EF4-FFF2-40B4-BE49-F238E27FC236}">
                <a16:creationId xmlns:a16="http://schemas.microsoft.com/office/drawing/2014/main" id="{F23F8FE1-B4E3-4375-A58B-8780752CD77B}"/>
              </a:ext>
            </a:extLst>
          </p:cNvPr>
          <p:cNvSpPr txBox="1"/>
          <p:nvPr/>
        </p:nvSpPr>
        <p:spPr>
          <a:xfrm>
            <a:off x="4769369" y="3227774"/>
            <a:ext cx="856063" cy="523220"/>
          </a:xfrm>
          <a:prstGeom prst="rect">
            <a:avLst/>
          </a:prstGeom>
          <a:noFill/>
        </p:spPr>
        <p:txBody>
          <a:bodyPr wrap="square" rtlCol="0">
            <a:spAutoFit/>
          </a:bodyPr>
          <a:lstStyle/>
          <a:p>
            <a:pPr algn="ctr"/>
            <a:r>
              <a:rPr lang="en-US" sz="1400" dirty="0"/>
              <a:t>REINO UNIDO</a:t>
            </a:r>
          </a:p>
        </p:txBody>
      </p:sp>
      <p:sp>
        <p:nvSpPr>
          <p:cNvPr id="43" name="TextBox 42">
            <a:extLst>
              <a:ext uri="{FF2B5EF4-FFF2-40B4-BE49-F238E27FC236}">
                <a16:creationId xmlns:a16="http://schemas.microsoft.com/office/drawing/2014/main" id="{7D42B8C6-E497-4F8C-8EDB-EB87B3443327}"/>
              </a:ext>
            </a:extLst>
          </p:cNvPr>
          <p:cNvSpPr txBox="1"/>
          <p:nvPr/>
        </p:nvSpPr>
        <p:spPr>
          <a:xfrm>
            <a:off x="5530054" y="3232212"/>
            <a:ext cx="1106745" cy="523220"/>
          </a:xfrm>
          <a:prstGeom prst="rect">
            <a:avLst/>
          </a:prstGeom>
          <a:noFill/>
        </p:spPr>
        <p:txBody>
          <a:bodyPr wrap="square" rtlCol="0">
            <a:spAutoFit/>
          </a:bodyPr>
          <a:lstStyle/>
          <a:p>
            <a:pPr algn="ctr"/>
            <a:r>
              <a:rPr lang="en-US" sz="1400" dirty="0"/>
              <a:t>REINO DIVIDIDO</a:t>
            </a:r>
          </a:p>
        </p:txBody>
      </p:sp>
      <p:cxnSp>
        <p:nvCxnSpPr>
          <p:cNvPr id="5" name="Straight Arrow Connector 4">
            <a:extLst>
              <a:ext uri="{FF2B5EF4-FFF2-40B4-BE49-F238E27FC236}">
                <a16:creationId xmlns:a16="http://schemas.microsoft.com/office/drawing/2014/main" id="{56AB5950-3650-4734-B93F-FD61AF881C86}"/>
              </a:ext>
            </a:extLst>
          </p:cNvPr>
          <p:cNvCxnSpPr/>
          <p:nvPr/>
        </p:nvCxnSpPr>
        <p:spPr>
          <a:xfrm flipV="1">
            <a:off x="10875146" y="1878251"/>
            <a:ext cx="0" cy="2354066"/>
          </a:xfrm>
          <a:prstGeom prst="straightConnector1">
            <a:avLst/>
          </a:prstGeom>
          <a:ln>
            <a:headEnd type="arrow" w="med" len="med"/>
            <a:tailEnd type="arrow" w="med" len="med"/>
          </a:ln>
        </p:spPr>
        <p:style>
          <a:lnRef idx="3">
            <a:schemeClr val="accent1"/>
          </a:lnRef>
          <a:fillRef idx="0">
            <a:schemeClr val="accent1"/>
          </a:fillRef>
          <a:effectRef idx="2">
            <a:schemeClr val="accent1"/>
          </a:effectRef>
          <a:fontRef idx="minor">
            <a:schemeClr val="tx1"/>
          </a:fontRef>
        </p:style>
      </p:cxnSp>
      <p:sp>
        <p:nvSpPr>
          <p:cNvPr id="39" name="TextBox 38">
            <a:extLst>
              <a:ext uri="{FF2B5EF4-FFF2-40B4-BE49-F238E27FC236}">
                <a16:creationId xmlns:a16="http://schemas.microsoft.com/office/drawing/2014/main" id="{047AFD40-445B-4BBB-940F-CF2305E4CD1F}"/>
              </a:ext>
            </a:extLst>
          </p:cNvPr>
          <p:cNvSpPr txBox="1"/>
          <p:nvPr/>
        </p:nvSpPr>
        <p:spPr>
          <a:xfrm>
            <a:off x="10155750" y="1308965"/>
            <a:ext cx="1507352" cy="369332"/>
          </a:xfrm>
          <a:prstGeom prst="rect">
            <a:avLst/>
          </a:prstGeom>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en-US" dirty="0">
                <a:ln w="0">
                  <a:solidFill>
                    <a:schemeClr val="tx1"/>
                  </a:solidFill>
                </a:ln>
                <a:solidFill>
                  <a:schemeClr val="tx1"/>
                </a:solidFill>
                <a:effectLst>
                  <a:glow rad="139700">
                    <a:schemeClr val="accent1">
                      <a:satMod val="175000"/>
                      <a:alpha val="40000"/>
                    </a:schemeClr>
                  </a:glow>
                  <a:outerShdw blurRad="38100" dist="25400" dir="5400000" algn="ctr" rotWithShape="0">
                    <a:srgbClr val="6E747A">
                      <a:alpha val="43000"/>
                    </a:srgbClr>
                  </a:outerShdw>
                </a:effectLst>
              </a:rPr>
              <a:t>CRONICAS</a:t>
            </a:r>
          </a:p>
        </p:txBody>
      </p:sp>
    </p:spTree>
    <p:extLst>
      <p:ext uri="{BB962C8B-B14F-4D97-AF65-F5344CB8AC3E}">
        <p14:creationId xmlns:p14="http://schemas.microsoft.com/office/powerpoint/2010/main" val="2068685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endParaRPr lang="en-US" dirty="0"/>
          </a:p>
        </p:txBody>
      </p:sp>
    </p:spTree>
    <p:extLst>
      <p:ext uri="{BB962C8B-B14F-4D97-AF65-F5344CB8AC3E}">
        <p14:creationId xmlns:p14="http://schemas.microsoft.com/office/powerpoint/2010/main" val="877949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r>
              <a:rPr lang="en-US" dirty="0"/>
              <a:t>PROPOSITOS</a:t>
            </a:r>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r>
              <a:rPr lang="es-ES" sz="2400" dirty="0"/>
              <a:t>Propósito:</a:t>
            </a:r>
          </a:p>
          <a:p>
            <a:r>
              <a:rPr lang="es-ES" sz="2400" dirty="0"/>
              <a:t>1 Crónicas - El propósito de este libro es establecer el registro genealógico, elaborar sobre el reinado de David y registrar a los reyes de Judá (no de Israel) en cuentas favorables para motivar a los exiliados a regresar a Jerusalén y restablecer el lugar de la Ley en el culto del templo.</a:t>
            </a:r>
          </a:p>
          <a:p>
            <a:r>
              <a:rPr lang="es-ES" sz="2400" dirty="0"/>
              <a:t>2 Crónicas - El propósito de este libro es desarrollar el reinado de Salomón y registrar a los reyes de Judá (no de Israel) en cuentas favorables para alentar a los exiliados a regresar a Jerusalén y restablecer el lugar de la Ley en la adoración del templo.</a:t>
            </a:r>
            <a:endParaRPr lang="en-US" sz="2400" dirty="0"/>
          </a:p>
        </p:txBody>
      </p:sp>
    </p:spTree>
    <p:extLst>
      <p:ext uri="{BB962C8B-B14F-4D97-AF65-F5344CB8AC3E}">
        <p14:creationId xmlns:p14="http://schemas.microsoft.com/office/powerpoint/2010/main" val="398455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r>
              <a:rPr lang="en-US" dirty="0"/>
              <a:t>DIFERENCIAS ENTRE REYES Y CRONICAS</a:t>
            </a:r>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pPr algn="ctr"/>
            <a:r>
              <a:rPr lang="es-ES" sz="2000" dirty="0"/>
              <a:t>Diferencias: Las principales diferencias entre reyes y crónicas se pueden atribuir a sus diferentes propósitos. Esdras escribió Crónicas para motivar y alentar a los exiliados a regresar a Jerusalén y reanudar la adoración en el templo. El templo restaurado, que se completó en 516 a. C., no era nada en comparación con el templo original (Hageo 2: 3). El Cronista enfatizó la pureza racial y religiosa, el lugar apropiado de la ley, el Templo y el sacerdocio. David y Judá son los puntos focales en estos libros.</a:t>
            </a:r>
          </a:p>
          <a:p>
            <a:pPr algn="ctr"/>
            <a:r>
              <a:rPr lang="es-ES" sz="2000" dirty="0"/>
              <a:t>Del mismo modo, se deduce que el escritor de Crónicas incluye ciertos elementos del mismo período de la historia desde una perspectiva ligeramente diferente. Es por esta razón que se encuentran pocos elementos negativos en las Crónicas, o si se incluyen, se presentan favorablemente. La numeración de David es un buen ejemplo. Se dice que en Reyes proviene de Dios, mientras que en Crónicas se le "culpa" a Satanás por el censo (porque Esdras no quería que el Rey David se viera mal porque está tratando de restablecer una atmósfera espiritual saludable). David está algo idealizado en Crónicas.</a:t>
            </a:r>
            <a:endParaRPr lang="en-US" sz="2000" dirty="0"/>
          </a:p>
        </p:txBody>
      </p:sp>
    </p:spTree>
    <p:extLst>
      <p:ext uri="{BB962C8B-B14F-4D97-AF65-F5344CB8AC3E}">
        <p14:creationId xmlns:p14="http://schemas.microsoft.com/office/powerpoint/2010/main" val="34064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3">
            <a:extLst>
              <a:ext uri="{FF2B5EF4-FFF2-40B4-BE49-F238E27FC236}">
                <a16:creationId xmlns:a16="http://schemas.microsoft.com/office/drawing/2014/main" id="{4F78DAAE-B0C3-49A3-8AB1-AD2FF0E36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a:lstStyle/>
          <a:p>
            <a:endParaRPr lang="en-US" dirty="0"/>
          </a:p>
        </p:txBody>
      </p:sp>
      <p:sp>
        <p:nvSpPr>
          <p:cNvPr id="21" name="Rectangle 15">
            <a:extLst>
              <a:ext uri="{FF2B5EF4-FFF2-40B4-BE49-F238E27FC236}">
                <a16:creationId xmlns:a16="http://schemas.microsoft.com/office/drawing/2014/main" id="{F6A8A81D-3338-4B0F-A26F-A3D259D276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6" y="801794"/>
            <a:ext cx="11000237" cy="524826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17">
            <a:extLst>
              <a:ext uri="{FF2B5EF4-FFF2-40B4-BE49-F238E27FC236}">
                <a16:creationId xmlns:a16="http://schemas.microsoft.com/office/drawing/2014/main" id="{40155665-7CE2-4939-AE5E-020DC1D20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9" name="Table 8">
            <a:extLst>
              <a:ext uri="{FF2B5EF4-FFF2-40B4-BE49-F238E27FC236}">
                <a16:creationId xmlns:a16="http://schemas.microsoft.com/office/drawing/2014/main" id="{3288B3D9-56FC-4301-89DB-43935B06BEE9}"/>
              </a:ext>
            </a:extLst>
          </p:cNvPr>
          <p:cNvGraphicFramePr>
            <a:graphicFrameLocks noGrp="1"/>
          </p:cNvGraphicFramePr>
          <p:nvPr>
            <p:extLst>
              <p:ext uri="{D42A27DB-BD31-4B8C-83A1-F6EECF244321}">
                <p14:modId xmlns:p14="http://schemas.microsoft.com/office/powerpoint/2010/main" val="765939302"/>
              </p:ext>
            </p:extLst>
          </p:nvPr>
        </p:nvGraphicFramePr>
        <p:xfrm>
          <a:off x="1126066" y="1351222"/>
          <a:ext cx="10035038" cy="4149411"/>
        </p:xfrm>
        <a:graphic>
          <a:graphicData uri="http://schemas.openxmlformats.org/drawingml/2006/table">
            <a:tbl>
              <a:tblPr firstRow="1" bandRow="1"/>
              <a:tblGrid>
                <a:gridCol w="5017519">
                  <a:extLst>
                    <a:ext uri="{9D8B030D-6E8A-4147-A177-3AD203B41FA5}">
                      <a16:colId xmlns:a16="http://schemas.microsoft.com/office/drawing/2014/main" val="346607598"/>
                    </a:ext>
                  </a:extLst>
                </a:gridCol>
                <a:gridCol w="5017519">
                  <a:extLst>
                    <a:ext uri="{9D8B030D-6E8A-4147-A177-3AD203B41FA5}">
                      <a16:colId xmlns:a16="http://schemas.microsoft.com/office/drawing/2014/main" val="1982884613"/>
                    </a:ext>
                  </a:extLst>
                </a:gridCol>
              </a:tblGrid>
              <a:tr h="592773">
                <a:tc>
                  <a:txBody>
                    <a:bodyPr/>
                    <a:lstStyle/>
                    <a:p>
                      <a:pPr algn="l" rtl="0" fontAlgn="base"/>
                      <a:r>
                        <a:rPr lang="en-US" sz="1600" b="0" i="0">
                          <a:effectLst/>
                          <a:latin typeface="Times New Roman" panose="02020603050405020304" pitchFamily="18" charset="0"/>
                        </a:rPr>
                        <a:t> </a:t>
                      </a:r>
                    </a:p>
                    <a:p>
                      <a:pPr algn="ctr" rtl="0" fontAlgn="base"/>
                      <a:r>
                        <a:rPr lang="en-US" sz="1600" b="1" i="0">
                          <a:effectLst/>
                          <a:latin typeface="Times New Roman" panose="02020603050405020304" pitchFamily="18" charset="0"/>
                        </a:rPr>
                        <a:t>REYES</a:t>
                      </a:r>
                      <a:r>
                        <a:rPr lang="en-US" sz="1600" b="0" i="0">
                          <a:effectLst/>
                          <a:latin typeface="Times New Roman" panose="02020603050405020304" pitchFamily="18" charset="0"/>
                        </a:rPr>
                        <a:t> </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tc>
                  <a:txBody>
                    <a:bodyPr/>
                    <a:lstStyle/>
                    <a:p>
                      <a:pPr algn="l" rtl="0" fontAlgn="base"/>
                      <a:r>
                        <a:rPr lang="en-US" sz="1600" b="1" i="0">
                          <a:effectLst/>
                          <a:latin typeface="Times New Roman" panose="02020603050405020304" pitchFamily="18" charset="0"/>
                        </a:rPr>
                        <a:t> </a:t>
                      </a:r>
                    </a:p>
                    <a:p>
                      <a:pPr algn="ctr" rtl="0" fontAlgn="base"/>
                      <a:r>
                        <a:rPr lang="en-US" sz="1600" b="1" i="0">
                          <a:effectLst/>
                          <a:latin typeface="Times New Roman" panose="02020603050405020304" pitchFamily="18" charset="0"/>
                        </a:rPr>
                        <a:t>CRONICAS</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2938921"/>
                  </a:ext>
                </a:extLst>
              </a:tr>
              <a:tr h="592773">
                <a:tc>
                  <a:txBody>
                    <a:bodyPr/>
                    <a:lstStyle/>
                    <a:p>
                      <a:pPr algn="l" rtl="0" fontAlgn="base"/>
                      <a:r>
                        <a:rPr lang="en-US" sz="1600" b="1" i="0">
                          <a:effectLst/>
                          <a:latin typeface="Times New Roman" panose="02020603050405020304" pitchFamily="18" charset="0"/>
                        </a:rPr>
                        <a:t> </a:t>
                      </a:r>
                    </a:p>
                    <a:p>
                      <a:pPr algn="l" rtl="0" fontAlgn="base"/>
                      <a:r>
                        <a:rPr lang="en-US" sz="1600" b="0" i="0">
                          <a:effectLst/>
                          <a:latin typeface="Times New Roman" panose="02020603050405020304" pitchFamily="18" charset="0"/>
                        </a:rPr>
                        <a:t>HISTORIA DE LA NACION DESDE EL TRONO</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tc>
                  <a:txBody>
                    <a:bodyPr/>
                    <a:lstStyle/>
                    <a:p>
                      <a:pPr algn="l" rtl="0" fontAlgn="base"/>
                      <a:r>
                        <a:rPr lang="en-US" sz="1600" b="0" i="0">
                          <a:effectLst/>
                          <a:latin typeface="Times New Roman" panose="02020603050405020304" pitchFamily="18" charset="0"/>
                        </a:rPr>
                        <a:t> </a:t>
                      </a:r>
                    </a:p>
                    <a:p>
                      <a:pPr algn="l" rtl="0" fontAlgn="base"/>
                      <a:r>
                        <a:rPr lang="en-US" sz="1600" b="0" i="0">
                          <a:effectLst/>
                          <a:latin typeface="Times New Roman" panose="02020603050405020304" pitchFamily="18" charset="0"/>
                        </a:rPr>
                        <a:t>HISTORIA DE LA NACION DESDE EL ALTAR</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9893697"/>
                  </a:ext>
                </a:extLst>
              </a:tr>
              <a:tr h="592773">
                <a:tc>
                  <a:txBody>
                    <a:bodyPr/>
                    <a:lstStyle/>
                    <a:p>
                      <a:pPr algn="l" rtl="0" fontAlgn="base"/>
                      <a:r>
                        <a:rPr lang="en-US" sz="1600" b="0" i="0">
                          <a:effectLst/>
                          <a:latin typeface="Times New Roman" panose="02020603050405020304" pitchFamily="18" charset="0"/>
                        </a:rPr>
                        <a:t> </a:t>
                      </a:r>
                    </a:p>
                    <a:p>
                      <a:pPr algn="l" rtl="0" fontAlgn="base"/>
                      <a:r>
                        <a:rPr lang="en-US" sz="1600" b="1" i="1">
                          <a:solidFill>
                            <a:srgbClr val="FF0000"/>
                          </a:solidFill>
                          <a:effectLst/>
                          <a:latin typeface="Times New Roman" panose="02020603050405020304" pitchFamily="18" charset="0"/>
                        </a:rPr>
                        <a:t>PALACIO ES EL CENTRO</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tc>
                  <a:txBody>
                    <a:bodyPr/>
                    <a:lstStyle/>
                    <a:p>
                      <a:pPr algn="l" rtl="0" fontAlgn="base"/>
                      <a:r>
                        <a:rPr lang="en-US" sz="1600" b="0" i="0">
                          <a:effectLst/>
                          <a:latin typeface="Times New Roman" panose="02020603050405020304" pitchFamily="18" charset="0"/>
                        </a:rPr>
                        <a:t> </a:t>
                      </a:r>
                    </a:p>
                    <a:p>
                      <a:pPr algn="l" rtl="0" fontAlgn="base"/>
                      <a:r>
                        <a:rPr lang="en-US" sz="1600" b="1" i="1">
                          <a:solidFill>
                            <a:srgbClr val="FF0000"/>
                          </a:solidFill>
                          <a:effectLst/>
                          <a:latin typeface="Times New Roman" panose="02020603050405020304" pitchFamily="18" charset="0"/>
                        </a:rPr>
                        <a:t>TEMPLO ES EL CENTRO</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96309750"/>
                  </a:ext>
                </a:extLst>
              </a:tr>
              <a:tr h="592773">
                <a:tc>
                  <a:txBody>
                    <a:bodyPr/>
                    <a:lstStyle/>
                    <a:p>
                      <a:pPr algn="l" rtl="0" fontAlgn="base"/>
                      <a:r>
                        <a:rPr lang="en-US" sz="1600" b="0" i="0">
                          <a:effectLst/>
                          <a:latin typeface="Times New Roman" panose="02020603050405020304" pitchFamily="18" charset="0"/>
                        </a:rPr>
                        <a:t> </a:t>
                      </a:r>
                    </a:p>
                    <a:p>
                      <a:pPr algn="l" rtl="0" fontAlgn="base"/>
                      <a:r>
                        <a:rPr lang="en-US" sz="1600" b="0" i="0">
                          <a:effectLst/>
                          <a:latin typeface="Times New Roman" panose="02020603050405020304" pitchFamily="18" charset="0"/>
                        </a:rPr>
                        <a:t>HISTORIA POLITICA</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tc>
                  <a:txBody>
                    <a:bodyPr/>
                    <a:lstStyle/>
                    <a:p>
                      <a:pPr algn="l" rtl="0" fontAlgn="base"/>
                      <a:r>
                        <a:rPr lang="en-US" sz="1600" b="0" i="0">
                          <a:effectLst/>
                          <a:latin typeface="Times New Roman" panose="02020603050405020304" pitchFamily="18" charset="0"/>
                        </a:rPr>
                        <a:t> </a:t>
                      </a:r>
                    </a:p>
                    <a:p>
                      <a:pPr algn="l" rtl="0" fontAlgn="base"/>
                      <a:r>
                        <a:rPr lang="en-US" sz="1600" b="1" i="1">
                          <a:solidFill>
                            <a:srgbClr val="FF0000"/>
                          </a:solidFill>
                          <a:effectLst/>
                          <a:latin typeface="Times New Roman" panose="02020603050405020304" pitchFamily="18" charset="0"/>
                        </a:rPr>
                        <a:t>HISTORIA RELIGIOSA</a:t>
                      </a:r>
                      <a:r>
                        <a:rPr lang="en-US" sz="1600" b="0" i="0">
                          <a:effectLst/>
                          <a:latin typeface="Times New Roman" panose="02020603050405020304" pitchFamily="18" charset="0"/>
                        </a:rPr>
                        <a:t> </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5386498"/>
                  </a:ext>
                </a:extLst>
              </a:tr>
              <a:tr h="592773">
                <a:tc>
                  <a:txBody>
                    <a:bodyPr/>
                    <a:lstStyle/>
                    <a:p>
                      <a:pPr algn="l" rtl="0" fontAlgn="base"/>
                      <a:r>
                        <a:rPr lang="en-US" sz="1600" b="0" i="0">
                          <a:effectLst/>
                          <a:latin typeface="Times New Roman" panose="02020603050405020304" pitchFamily="18" charset="0"/>
                        </a:rPr>
                        <a:t> </a:t>
                      </a:r>
                    </a:p>
                    <a:p>
                      <a:pPr algn="l" rtl="0" fontAlgn="base"/>
                      <a:r>
                        <a:rPr lang="en-US" sz="1600" b="0" i="0">
                          <a:effectLst/>
                          <a:latin typeface="Times New Roman" panose="02020603050405020304" pitchFamily="18" charset="0"/>
                        </a:rPr>
                        <a:t>EVENTOS CONCRETOS</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tc>
                  <a:txBody>
                    <a:bodyPr/>
                    <a:lstStyle/>
                    <a:p>
                      <a:pPr algn="l" rtl="0" fontAlgn="base"/>
                      <a:r>
                        <a:rPr lang="en-US" sz="1600" b="0" i="0">
                          <a:effectLst/>
                          <a:latin typeface="Times New Roman" panose="02020603050405020304" pitchFamily="18" charset="0"/>
                        </a:rPr>
                        <a:t> </a:t>
                      </a:r>
                    </a:p>
                    <a:p>
                      <a:pPr algn="l" rtl="0" fontAlgn="base"/>
                      <a:r>
                        <a:rPr lang="en-US" sz="1600" b="0" i="0">
                          <a:effectLst/>
                          <a:latin typeface="Times New Roman" panose="02020603050405020304" pitchFamily="18" charset="0"/>
                        </a:rPr>
                        <a:t>INTERPRETACION DE LOS EVENTOS </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5189374"/>
                  </a:ext>
                </a:extLst>
              </a:tr>
              <a:tr h="592773">
                <a:tc>
                  <a:txBody>
                    <a:bodyPr/>
                    <a:lstStyle/>
                    <a:p>
                      <a:pPr algn="l" rtl="0" fontAlgn="base"/>
                      <a:r>
                        <a:rPr lang="en-US" sz="1600" b="0" i="0">
                          <a:effectLst/>
                          <a:latin typeface="Times New Roman" panose="02020603050405020304" pitchFamily="18" charset="0"/>
                        </a:rPr>
                        <a:t> </a:t>
                      </a:r>
                    </a:p>
                    <a:p>
                      <a:pPr algn="l" rtl="0" fontAlgn="base"/>
                      <a:r>
                        <a:rPr lang="en-US" sz="1600" b="0" i="0">
                          <a:effectLst/>
                          <a:latin typeface="Times New Roman" panose="02020603050405020304" pitchFamily="18" charset="0"/>
                        </a:rPr>
                        <a:t>PRESPECTIVA HUMANA</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tc>
                  <a:txBody>
                    <a:bodyPr/>
                    <a:lstStyle/>
                    <a:p>
                      <a:pPr algn="l" rtl="0" fontAlgn="base"/>
                      <a:r>
                        <a:rPr lang="en-US" sz="1600" b="0" i="0">
                          <a:effectLst/>
                          <a:latin typeface="Times New Roman" panose="02020603050405020304" pitchFamily="18" charset="0"/>
                        </a:rPr>
                        <a:t> </a:t>
                      </a:r>
                    </a:p>
                    <a:p>
                      <a:pPr algn="l" rtl="0" fontAlgn="base"/>
                      <a:r>
                        <a:rPr lang="en-US" sz="1600" b="1" i="1">
                          <a:solidFill>
                            <a:srgbClr val="FF0000"/>
                          </a:solidFill>
                          <a:effectLst/>
                          <a:latin typeface="Times New Roman" panose="02020603050405020304" pitchFamily="18" charset="0"/>
                        </a:rPr>
                        <a:t>PRESPECTIVA DE DIOS</a:t>
                      </a:r>
                      <a:r>
                        <a:rPr lang="en-US" sz="1600" b="0" i="0">
                          <a:effectLst/>
                          <a:latin typeface="Times New Roman" panose="02020603050405020304" pitchFamily="18" charset="0"/>
                        </a:rPr>
                        <a:t> </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1607308"/>
                  </a:ext>
                </a:extLst>
              </a:tr>
              <a:tr h="592773">
                <a:tc>
                  <a:txBody>
                    <a:bodyPr/>
                    <a:lstStyle/>
                    <a:p>
                      <a:pPr algn="l" rtl="0" fontAlgn="base"/>
                      <a:r>
                        <a:rPr lang="en-US" sz="1600" b="0" i="0">
                          <a:effectLst/>
                          <a:latin typeface="Times New Roman" panose="02020603050405020304" pitchFamily="18" charset="0"/>
                        </a:rPr>
                        <a:t> </a:t>
                      </a:r>
                    </a:p>
                    <a:p>
                      <a:pPr algn="l" rtl="0" fontAlgn="base"/>
                      <a:r>
                        <a:rPr lang="en-US" sz="1600" b="0" i="0">
                          <a:effectLst/>
                          <a:latin typeface="Times New Roman" panose="02020603050405020304" pitchFamily="18" charset="0"/>
                        </a:rPr>
                        <a:t>GUERRAS</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tc>
                  <a:txBody>
                    <a:bodyPr/>
                    <a:lstStyle/>
                    <a:p>
                      <a:pPr algn="l" rtl="0" fontAlgn="base"/>
                      <a:r>
                        <a:rPr lang="en-US" sz="1600" b="0" i="0">
                          <a:effectLst/>
                          <a:latin typeface="Times New Roman" panose="02020603050405020304" pitchFamily="18" charset="0"/>
                        </a:rPr>
                        <a:t> </a:t>
                      </a:r>
                    </a:p>
                    <a:p>
                      <a:pPr algn="l" rtl="0" fontAlgn="base"/>
                      <a:r>
                        <a:rPr lang="en-US" sz="1600" b="0" i="0">
                          <a:effectLst/>
                          <a:latin typeface="Times New Roman" panose="02020603050405020304" pitchFamily="18" charset="0"/>
                        </a:rPr>
                        <a:t>TEMPLO</a:t>
                      </a:r>
                      <a:endParaRPr lang="en-US" sz="2500" b="0" i="0">
                        <a:effectLst/>
                      </a:endParaRPr>
                    </a:p>
                  </a:txBody>
                  <a:tcPr marL="77176" marR="77176" marT="38588" marB="38588">
                    <a:lnL w="22860" cap="flat" cmpd="sng" algn="ctr">
                      <a:solidFill>
                        <a:srgbClr val="000000"/>
                      </a:solidFill>
                      <a:prstDash val="solid"/>
                      <a:round/>
                      <a:headEnd type="none" w="med" len="med"/>
                      <a:tailEnd type="none" w="med" len="med"/>
                    </a:lnL>
                    <a:lnR w="22860" cap="flat" cmpd="sng" algn="ctr">
                      <a:solidFill>
                        <a:srgbClr val="000000"/>
                      </a:solidFill>
                      <a:prstDash val="solid"/>
                      <a:round/>
                      <a:headEnd type="none" w="med" len="med"/>
                      <a:tailEnd type="none" w="med" len="med"/>
                    </a:lnR>
                    <a:lnT w="22860" cap="flat" cmpd="sng" algn="ctr">
                      <a:solidFill>
                        <a:srgbClr val="000000"/>
                      </a:solidFill>
                      <a:prstDash val="solid"/>
                      <a:round/>
                      <a:headEnd type="none" w="med" len="med"/>
                      <a:tailEnd type="none" w="med" len="med"/>
                    </a:lnT>
                    <a:lnB w="2286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9490432"/>
                  </a:ext>
                </a:extLst>
              </a:tr>
            </a:tbl>
          </a:graphicData>
        </a:graphic>
      </p:graphicFrame>
    </p:spTree>
    <p:extLst>
      <p:ext uri="{BB962C8B-B14F-4D97-AF65-F5344CB8AC3E}">
        <p14:creationId xmlns:p14="http://schemas.microsoft.com/office/powerpoint/2010/main" val="2195069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r>
              <a:rPr lang="en-US" dirty="0"/>
              <a:t>RESUMEN</a:t>
            </a:r>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pPr algn="ctr"/>
            <a:r>
              <a:rPr lang="es-ES" sz="2800" dirty="0"/>
              <a:t>Crónicas fue originalmente un libro (hasta 180 a. C.). El título hebreo significa "las palabras sobre los días". Contiene la historia genealógica de Israel desde Adán (1 </a:t>
            </a:r>
            <a:r>
              <a:rPr lang="es-ES" sz="2800" dirty="0" err="1"/>
              <a:t>Crón</a:t>
            </a:r>
            <a:r>
              <a:rPr lang="es-ES" sz="2800" dirty="0"/>
              <a:t>. 1: 1) hasta Babilonia, el cautiverio termina con el decreto de Ciro que permite a los judíos exiliados regresar de Babilonia en 539 a. C. (2 Crónicas 36:23).</a:t>
            </a:r>
            <a:endParaRPr lang="en-US" sz="2800" dirty="0"/>
          </a:p>
        </p:txBody>
      </p:sp>
    </p:spTree>
    <p:extLst>
      <p:ext uri="{BB962C8B-B14F-4D97-AF65-F5344CB8AC3E}">
        <p14:creationId xmlns:p14="http://schemas.microsoft.com/office/powerpoint/2010/main" val="2145837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pPr algn="ctr"/>
            <a:r>
              <a:rPr lang="en-US" sz="4800" dirty="0"/>
              <a:t>1 CRONICAS</a:t>
            </a:r>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normAutofit/>
          </a:bodyPr>
          <a:lstStyle/>
          <a:p>
            <a:r>
              <a:rPr lang="es-ES" sz="2000" dirty="0"/>
              <a:t>A. Genealogía: Adán a David (1: 1--9: 44). El énfasis está en el David "establecido". Esto explica la omisión de los primeros años de gobierno de David. La larga genealogía era necesaria porque muchas de las genealogías habían sido destruidas durante el exilio de Judá (Esdras 2: 59-64). También fue crucial para las líneas de origen sacerdotales y levíticas.</a:t>
            </a:r>
          </a:p>
          <a:p>
            <a:r>
              <a:rPr lang="es-ES" sz="2000" dirty="0"/>
              <a:t>B. La muerte de Saúl (10: 1-14). Tenga en cuenta que todo 1 Samuel se pasa por alto en un capítulo. Las razones de su rechazo se enumeran en 10: 13-14.</a:t>
            </a:r>
          </a:p>
          <a:p>
            <a:r>
              <a:rPr lang="es-ES" sz="2000" dirty="0"/>
              <a:t>1. Note los nombres variados para Jerusalén en 11: 4-7</a:t>
            </a:r>
          </a:p>
          <a:p>
            <a:r>
              <a:rPr lang="es-ES" sz="2000" dirty="0"/>
              <a:t>(11: 4) </a:t>
            </a:r>
            <a:r>
              <a:rPr lang="es-ES" sz="2000" dirty="0" err="1"/>
              <a:t>Jebus</a:t>
            </a:r>
            <a:endParaRPr lang="es-ES" sz="2000" dirty="0"/>
          </a:p>
          <a:p>
            <a:r>
              <a:rPr lang="es-ES" sz="2000" dirty="0"/>
              <a:t>(11: 5) fortaleza</a:t>
            </a:r>
          </a:p>
          <a:p>
            <a:r>
              <a:rPr lang="es-ES" sz="2000" dirty="0"/>
              <a:t>(11: 5) ciudad de David</a:t>
            </a:r>
          </a:p>
          <a:p>
            <a:r>
              <a:rPr lang="es-ES" sz="2000" dirty="0"/>
              <a:t>(11: 7) fortaleza</a:t>
            </a:r>
            <a:endParaRPr lang="en-US" sz="2000" dirty="0"/>
          </a:p>
        </p:txBody>
      </p:sp>
    </p:spTree>
    <p:extLst>
      <p:ext uri="{BB962C8B-B14F-4D97-AF65-F5344CB8AC3E}">
        <p14:creationId xmlns:p14="http://schemas.microsoft.com/office/powerpoint/2010/main" val="1141796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3">
                                            <p:txEl>
                                              <p:pRg st="6" end="6"/>
                                            </p:txEl>
                                          </p:spTgt>
                                        </p:tgtEl>
                                        <p:attrNameLst>
                                          <p:attrName>style.visibility</p:attrName>
                                        </p:attrNameLst>
                                      </p:cBhvr>
                                      <p:to>
                                        <p:strVal val="visible"/>
                                      </p:to>
                                    </p:set>
                                    <p:animEffect transition="in" filter="fade">
                                      <p:cBhvr>
                                        <p:cTn id="55" dur="1000"/>
                                        <p:tgtEl>
                                          <p:spTgt spid="3">
                                            <p:txEl>
                                              <p:pRg st="6" end="6"/>
                                            </p:txEl>
                                          </p:spTgt>
                                        </p:tgtEl>
                                      </p:cBhvr>
                                    </p:animEffect>
                                    <p:anim calcmode="lin" valueType="num">
                                      <p:cBhvr>
                                        <p:cTn id="5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CDE97-4FF3-42FE-9E20-C32A159E0D2C}"/>
              </a:ext>
            </a:extLst>
          </p:cNvPr>
          <p:cNvSpPr>
            <a:spLocks noGrp="1"/>
          </p:cNvSpPr>
          <p:nvPr>
            <p:ph type="title"/>
          </p:nvPr>
        </p:nvSpPr>
        <p:spPr>
          <a:xfrm>
            <a:off x="745725" y="621437"/>
            <a:ext cx="9721048" cy="1367161"/>
          </a:xfrm>
        </p:spPr>
        <p:txBody>
          <a:bodyPr/>
          <a:lstStyle/>
          <a:p>
            <a:endParaRPr lang="en-US" dirty="0"/>
          </a:p>
        </p:txBody>
      </p:sp>
      <p:sp>
        <p:nvSpPr>
          <p:cNvPr id="3" name="Content Placeholder 2">
            <a:extLst>
              <a:ext uri="{FF2B5EF4-FFF2-40B4-BE49-F238E27FC236}">
                <a16:creationId xmlns:a16="http://schemas.microsoft.com/office/drawing/2014/main" id="{6FF55228-D9AD-42B3-85FA-27842E74F335}"/>
              </a:ext>
            </a:extLst>
          </p:cNvPr>
          <p:cNvSpPr>
            <a:spLocks noGrp="1"/>
          </p:cNvSpPr>
          <p:nvPr>
            <p:ph idx="1"/>
          </p:nvPr>
        </p:nvSpPr>
        <p:spPr>
          <a:xfrm>
            <a:off x="150920" y="2352583"/>
            <a:ext cx="11887200" cy="4350058"/>
          </a:xfrm>
        </p:spPr>
        <p:txBody>
          <a:bodyPr/>
          <a:lstStyle/>
          <a:p>
            <a:pPr algn="ctr"/>
            <a:r>
              <a:rPr lang="es-ES" sz="2800" dirty="0"/>
              <a:t>El reinado de David (11: 1--29: 21). Tenga en cuenta la omisión de los relatos de </a:t>
            </a:r>
            <a:r>
              <a:rPr lang="es-ES" sz="2800" dirty="0" err="1"/>
              <a:t>Amnón</a:t>
            </a:r>
            <a:r>
              <a:rPr lang="es-ES" sz="2800" dirty="0"/>
              <a:t>, Betsabé y Absalón. La plaga en Israel debido al pecado de David al numerar a la gente se registra porque el sitio del templo está determinado por la terminación de la plaga y el posterior sacrificio (21: 1--22: 1).</a:t>
            </a:r>
          </a:p>
          <a:p>
            <a:pPr algn="ctr"/>
            <a:r>
              <a:rPr lang="es-ES" sz="2800" dirty="0"/>
              <a:t>Ratio = 1:19, Saul: David ......... Tenga en cuenta que solo se asignó un capítulo a Saul, pero se dieron 19 capítulos para cubrir el reinado de David.</a:t>
            </a:r>
          </a:p>
          <a:p>
            <a:endParaRPr lang="en-US" dirty="0"/>
          </a:p>
        </p:txBody>
      </p:sp>
    </p:spTree>
    <p:extLst>
      <p:ext uri="{BB962C8B-B14F-4D97-AF65-F5344CB8AC3E}">
        <p14:creationId xmlns:p14="http://schemas.microsoft.com/office/powerpoint/2010/main" val="406339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otalTime>46</TotalTime>
  <Words>1129</Words>
  <Application>Microsoft Office PowerPoint</Application>
  <PresentationFormat>Widescreen</PresentationFormat>
  <Paragraphs>130</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Century Gothic</vt:lpstr>
      <vt:lpstr>Times New Roman</vt:lpstr>
      <vt:lpstr>Wingdings 3</vt:lpstr>
      <vt:lpstr>Ion Boardroom</vt:lpstr>
      <vt:lpstr>CRONICAS</vt:lpstr>
      <vt:lpstr>TEMAS</vt:lpstr>
      <vt:lpstr>PowerPoint Presentation</vt:lpstr>
      <vt:lpstr>PROPOSITOS</vt:lpstr>
      <vt:lpstr>DIFERENCIAS ENTRE REYES Y CRONICAS</vt:lpstr>
      <vt:lpstr>PowerPoint Presentation</vt:lpstr>
      <vt:lpstr>RESUMEN</vt:lpstr>
      <vt:lpstr>1 CRONICAS</vt:lpstr>
      <vt:lpstr>PowerPoint Presentation</vt:lpstr>
      <vt:lpstr>2 CRONICAS</vt:lpstr>
      <vt:lpstr>TEMAS</vt:lpstr>
      <vt:lpstr>PROPOSITOS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CRONICAS</dc:title>
  <dc:creator>Daniel Rodriguez</dc:creator>
  <cp:lastModifiedBy>Daniel Rodriguez</cp:lastModifiedBy>
  <cp:revision>5</cp:revision>
  <dcterms:created xsi:type="dcterms:W3CDTF">2020-01-11T16:48:43Z</dcterms:created>
  <dcterms:modified xsi:type="dcterms:W3CDTF">2020-01-11T17:35:06Z</dcterms:modified>
</cp:coreProperties>
</file>